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5" r:id="rId28"/>
    <p:sldId id="296" r:id="rId29"/>
    <p:sldId id="297" r:id="rId30"/>
    <p:sldId id="298" r:id="rId31"/>
    <p:sldId id="282" r:id="rId32"/>
    <p:sldId id="283" r:id="rId33"/>
    <p:sldId id="285" r:id="rId34"/>
    <p:sldId id="288" r:id="rId35"/>
    <p:sldId id="289" r:id="rId36"/>
    <p:sldId id="300" r:id="rId37"/>
    <p:sldId id="301" r:id="rId38"/>
    <p:sldId id="302" r:id="rId39"/>
    <p:sldId id="303" r:id="rId40"/>
    <p:sldId id="304" r:id="rId41"/>
    <p:sldId id="305" r:id="rId42"/>
    <p:sldId id="306" r:id="rId43"/>
    <p:sldId id="307" r:id="rId44"/>
    <p:sldId id="308" r:id="rId45"/>
    <p:sldId id="310" r:id="rId46"/>
    <p:sldId id="311"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417" autoAdjust="0"/>
  </p:normalViewPr>
  <p:slideViewPr>
    <p:cSldViewPr>
      <p:cViewPr varScale="1">
        <p:scale>
          <a:sx n="116" d="100"/>
          <a:sy n="116"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C82A4-29C3-4BD2-B3E6-CD70C74A08FB}" type="datetimeFigureOut">
              <a:rPr lang="es-UY" smtClean="0"/>
              <a:t>4/10/2017</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C62C7-5569-43BA-BEC1-DAD84E5F975C}" type="slidenum">
              <a:rPr lang="es-UY" smtClean="0"/>
              <a:t>‹Nº›</a:t>
            </a:fld>
            <a:endParaRPr lang="es-UY"/>
          </a:p>
        </p:txBody>
      </p:sp>
    </p:spTree>
    <p:extLst>
      <p:ext uri="{BB962C8B-B14F-4D97-AF65-F5344CB8AC3E}">
        <p14:creationId xmlns:p14="http://schemas.microsoft.com/office/powerpoint/2010/main" val="297225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arc.fr/en/media-centre/pr/2017/pdfs/pr250_E.pdf" TargetMode="External"/><Relationship Id="rId7" Type="http://schemas.openxmlformats.org/officeDocument/2006/relationships/hyperlink" Target="http://www-dep.iarc.fr/CSU_resources.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atoute.org/images/2015/Ansm_Gardasil-Hpv2_Rapport_Septembre-2015.pdf" TargetMode="External"/><Relationship Id="rId5" Type="http://schemas.openxmlformats.org/officeDocument/2006/relationships/hyperlink" Target="http://calisaludable.cali.gov.co/saludPublica/2014_SaludAmbiental/2015_PAI/8%20cucuta.pdf" TargetMode="External"/><Relationship Id="rId4" Type="http://schemas.openxmlformats.org/officeDocument/2006/relationships/hyperlink" Target="http://www.who.int/vaccine_safety/committee/topics/hpv/Dec_2015/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arc.fr/en/media-centre/pr/2017/pdfs/pr250_E.pdf" TargetMode="External"/><Relationship Id="rId7" Type="http://schemas.openxmlformats.org/officeDocument/2006/relationships/hyperlink" Target="http://www-dep.iarc.fr/CSU_resources.ht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atoute.org/images/2015/Ansm_Gardasil-Hpv2_Rapport_Septembre-2015.pdf" TargetMode="External"/><Relationship Id="rId5" Type="http://schemas.openxmlformats.org/officeDocument/2006/relationships/hyperlink" Target="http://calisaludable.cali.gov.co/saludPublica/2014_SaludAmbiental/2015_PAI/8%20cucuta.pdf" TargetMode="External"/><Relationship Id="rId4" Type="http://schemas.openxmlformats.org/officeDocument/2006/relationships/hyperlink" Target="http://www.who.int/vaccine_safety/committee/topics/hpv/Dec_2015/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Se </a:t>
            </a:r>
            <a:r>
              <a:rPr lang="es-UY" sz="1200" b="1" i="0" u="none" strike="noStrike" cap="none" dirty="0" err="1" smtClean="0">
                <a:solidFill>
                  <a:schemeClr val="dk1"/>
                </a:solidFill>
                <a:latin typeface="+mn-lt"/>
                <a:ea typeface="Calibri"/>
                <a:cs typeface="Calibri"/>
                <a:sym typeface="Calibri"/>
              </a:rPr>
              <a:t>normatiza</a:t>
            </a:r>
            <a:r>
              <a:rPr lang="es-UY" sz="1200" b="1" i="0" u="none" strike="noStrike" cap="none" dirty="0" smtClean="0">
                <a:solidFill>
                  <a:schemeClr val="dk1"/>
                </a:solidFill>
                <a:latin typeface="+mn-lt"/>
                <a:ea typeface="Calibri"/>
                <a:cs typeface="Calibri"/>
                <a:sym typeface="Calibri"/>
              </a:rPr>
              <a:t> el uso de las vacunas dentro del Programa Nacional de Vacunaciones en el año 1982. Las vacunas del PNV son </a:t>
            </a:r>
            <a:r>
              <a:rPr lang="es-UY" sz="1200" b="1" i="0" u="none" strike="noStrike" cap="none" dirty="0" err="1" smtClean="0">
                <a:solidFill>
                  <a:schemeClr val="dk1"/>
                </a:solidFill>
                <a:latin typeface="+mn-lt"/>
                <a:ea typeface="Calibri"/>
                <a:cs typeface="Calibri"/>
                <a:sym typeface="Calibri"/>
              </a:rPr>
              <a:t>gratutitas</a:t>
            </a:r>
            <a:r>
              <a:rPr lang="es-UY" sz="1200" b="1" i="0" u="none" strike="noStrike" cap="none" dirty="0" smtClean="0">
                <a:solidFill>
                  <a:schemeClr val="dk1"/>
                </a:solidFill>
                <a:latin typeface="+mn-lt"/>
                <a:ea typeface="Calibri"/>
                <a:cs typeface="Calibri"/>
                <a:sym typeface="Calibri"/>
              </a:rPr>
              <a:t>, obligatorias y universales, es decir  están disponibles para toda la población tanto en los puestos de vacunación públicos como privados del país.</a:t>
            </a:r>
          </a:p>
          <a:p>
            <a:pPr marL="0" marR="0" lvl="0" indent="0" algn="l" rtl="0">
              <a:lnSpc>
                <a:spcPct val="80000"/>
              </a:lnSpc>
              <a:spcBef>
                <a:spcPts val="0"/>
              </a:spcBef>
              <a:spcAft>
                <a:spcPts val="0"/>
              </a:spcAft>
              <a:buClr>
                <a:schemeClr val="dk1"/>
              </a:buClr>
              <a:buSzPct val="25000"/>
              <a:buFont typeface="Calibri"/>
              <a:buNone/>
            </a:pPr>
            <a:r>
              <a:rPr lang="es-UY" sz="1200" b="0" i="0" u="none" strike="noStrike" cap="none" dirty="0" smtClean="0">
                <a:solidFill>
                  <a:schemeClr val="dk1"/>
                </a:solidFill>
                <a:latin typeface="+mn-lt"/>
                <a:ea typeface="Calibri"/>
                <a:cs typeface="Calibri"/>
                <a:sym typeface="Calibri"/>
              </a:rPr>
              <a:t>El PNV fue creado en el año 1982 por la ley 15272, que declaraba obligatoria la vacunación contra la tuberculosis (vacuna BCG), difteria, tos convulsa (</a:t>
            </a:r>
            <a:r>
              <a:rPr lang="es-UY" sz="1200" b="0" i="0" u="none" strike="noStrike" cap="none" dirty="0" err="1" smtClean="0">
                <a:solidFill>
                  <a:schemeClr val="dk1"/>
                </a:solidFill>
                <a:latin typeface="+mn-lt"/>
                <a:ea typeface="Calibri"/>
                <a:cs typeface="Calibri"/>
                <a:sym typeface="Calibri"/>
              </a:rPr>
              <a:t>pertussis</a:t>
            </a:r>
            <a:r>
              <a:rPr lang="es-UY" sz="1200" b="0" i="0" u="none" strike="noStrike" cap="none" dirty="0" smtClean="0">
                <a:solidFill>
                  <a:schemeClr val="dk1"/>
                </a:solidFill>
                <a:latin typeface="+mn-lt"/>
                <a:ea typeface="Calibri"/>
                <a:cs typeface="Calibri"/>
                <a:sym typeface="Calibri"/>
              </a:rPr>
              <a:t>), tétanos (vacuna DPT), poliomielitis (vacuna OPV), sarampión, rubéola y paperas (vacuna triple viral o SRP) (3). A las 8 vacunas iniciales del año 1982, se agregaron nuevas vacunas: en 1994 </a:t>
            </a:r>
            <a:r>
              <a:rPr lang="es-UY" sz="1200" b="0" i="1" u="none" strike="noStrike" cap="none" dirty="0" err="1" smtClean="0">
                <a:solidFill>
                  <a:schemeClr val="dk1"/>
                </a:solidFill>
                <a:latin typeface="+mn-lt"/>
                <a:ea typeface="Calibri"/>
                <a:cs typeface="Calibri"/>
                <a:sym typeface="Calibri"/>
              </a:rPr>
              <a:t>Haemophilus</a:t>
            </a:r>
            <a:r>
              <a:rPr lang="es-UY" sz="1200" b="0" i="1" u="none" strike="noStrike" cap="none" dirty="0" smtClean="0">
                <a:solidFill>
                  <a:schemeClr val="dk1"/>
                </a:solidFill>
                <a:latin typeface="+mn-lt"/>
                <a:ea typeface="Calibri"/>
                <a:cs typeface="Calibri"/>
                <a:sym typeface="Calibri"/>
              </a:rPr>
              <a:t> </a:t>
            </a:r>
            <a:r>
              <a:rPr lang="es-UY" sz="1200" b="0" i="1" u="none" strike="noStrike" cap="none" dirty="0" err="1" smtClean="0">
                <a:solidFill>
                  <a:schemeClr val="dk1"/>
                </a:solidFill>
                <a:latin typeface="+mn-lt"/>
                <a:ea typeface="Calibri"/>
                <a:cs typeface="Calibri"/>
                <a:sym typeface="Calibri"/>
              </a:rPr>
              <a:t>influenzae</a:t>
            </a:r>
            <a:r>
              <a:rPr lang="es-UY" sz="1200" b="0" i="0" u="none" strike="noStrike" cap="none" dirty="0" smtClean="0">
                <a:solidFill>
                  <a:schemeClr val="dk1"/>
                </a:solidFill>
                <a:latin typeface="+mn-lt"/>
                <a:ea typeface="Calibri"/>
                <a:cs typeface="Calibri"/>
                <a:sym typeface="Calibri"/>
              </a:rPr>
              <a:t> tipo b (</a:t>
            </a:r>
            <a:r>
              <a:rPr lang="es-UY" sz="1200" b="0" i="0" u="none" strike="noStrike" cap="none" dirty="0" err="1" smtClean="0">
                <a:solidFill>
                  <a:schemeClr val="dk1"/>
                </a:solidFill>
                <a:latin typeface="+mn-lt"/>
                <a:ea typeface="Calibri"/>
                <a:cs typeface="Calibri"/>
                <a:sym typeface="Calibri"/>
              </a:rPr>
              <a:t>Hib</a:t>
            </a:r>
            <a:r>
              <a:rPr lang="es-UY" sz="1200" b="0" i="0" u="none" strike="noStrike" cap="none" dirty="0" smtClean="0">
                <a:solidFill>
                  <a:schemeClr val="dk1"/>
                </a:solidFill>
                <a:latin typeface="+mn-lt"/>
                <a:ea typeface="Calibri"/>
                <a:cs typeface="Calibri"/>
                <a:sym typeface="Calibri"/>
              </a:rPr>
              <a:t>); en 1999  Varicela y  Hepatitis B (administrada en la vacuna pentavalente); en 2008  Hepatitis A y vacuna conjugada </a:t>
            </a:r>
            <a:r>
              <a:rPr lang="es-UY" sz="1200" b="0" i="0" u="none" strike="noStrike" cap="none" dirty="0" err="1" smtClean="0">
                <a:solidFill>
                  <a:schemeClr val="dk1"/>
                </a:solidFill>
                <a:latin typeface="+mn-lt"/>
                <a:ea typeface="Calibri"/>
                <a:cs typeface="Calibri"/>
                <a:sym typeface="Calibri"/>
              </a:rPr>
              <a:t>antineumocócica</a:t>
            </a:r>
            <a:r>
              <a:rPr lang="es-UY" sz="1200" b="0" i="0" u="none" strike="noStrike" cap="none" dirty="0" smtClean="0">
                <a:solidFill>
                  <a:schemeClr val="dk1"/>
                </a:solidFill>
                <a:latin typeface="+mn-lt"/>
                <a:ea typeface="Calibri"/>
                <a:cs typeface="Calibri"/>
                <a:sym typeface="Calibri"/>
              </a:rPr>
              <a:t> 7 </a:t>
            </a:r>
            <a:r>
              <a:rPr lang="es-UY" sz="1200" b="0" i="0" u="none" strike="noStrike" cap="none" dirty="0" err="1" smtClean="0">
                <a:solidFill>
                  <a:schemeClr val="dk1"/>
                </a:solidFill>
                <a:latin typeface="+mn-lt"/>
                <a:ea typeface="Calibri"/>
                <a:cs typeface="Calibri"/>
                <a:sym typeface="Calibri"/>
              </a:rPr>
              <a:t>valente</a:t>
            </a:r>
            <a:r>
              <a:rPr lang="es-UY" sz="1200" b="0" i="0" u="none" strike="noStrike" cap="none" dirty="0" smtClean="0">
                <a:solidFill>
                  <a:schemeClr val="dk1"/>
                </a:solidFill>
                <a:latin typeface="+mn-lt"/>
                <a:ea typeface="Calibri"/>
                <a:cs typeface="Calibri"/>
                <a:sym typeface="Calibri"/>
              </a:rPr>
              <a:t>, que a partir de marzo de 2010 fue sustituida por una vacuna conjugada 13 </a:t>
            </a:r>
            <a:r>
              <a:rPr lang="es-UY" sz="1200" b="0" i="0" u="none" strike="noStrike" cap="none" dirty="0" err="1" smtClean="0">
                <a:solidFill>
                  <a:schemeClr val="dk1"/>
                </a:solidFill>
                <a:latin typeface="+mn-lt"/>
                <a:ea typeface="Calibri"/>
                <a:cs typeface="Calibri"/>
                <a:sym typeface="Calibri"/>
              </a:rPr>
              <a:t>valente</a:t>
            </a:r>
            <a:r>
              <a:rPr lang="es-UY" sz="1200" b="0" i="0" u="none" strike="noStrike" cap="none" dirty="0" smtClean="0">
                <a:solidFill>
                  <a:schemeClr val="dk1"/>
                </a:solidFill>
                <a:latin typeface="+mn-lt"/>
                <a:ea typeface="Calibri"/>
                <a:cs typeface="Calibri"/>
                <a:sym typeface="Calibri"/>
              </a:rPr>
              <a:t>. En año 2012 se rotó de vacuna OPV a vacuna </a:t>
            </a:r>
            <a:r>
              <a:rPr lang="es-UY" sz="1200" b="0" i="0" u="none" strike="noStrike" cap="none" dirty="0" err="1" smtClean="0">
                <a:solidFill>
                  <a:schemeClr val="dk1"/>
                </a:solidFill>
                <a:latin typeface="+mn-lt"/>
                <a:ea typeface="Calibri"/>
                <a:cs typeface="Calibri"/>
                <a:sym typeface="Calibri"/>
              </a:rPr>
              <a:t>antipoliomielítica</a:t>
            </a:r>
            <a:r>
              <a:rPr lang="es-UY" sz="1200" b="0" i="0" u="none" strike="noStrike" cap="none" dirty="0" smtClean="0">
                <a:solidFill>
                  <a:schemeClr val="dk1"/>
                </a:solidFill>
                <a:latin typeface="+mn-lt"/>
                <a:ea typeface="Calibri"/>
                <a:cs typeface="Calibri"/>
                <a:sym typeface="Calibri"/>
              </a:rPr>
              <a:t> inactivada (IPV) y se incorporó la vacuna triple bacteriana con componente </a:t>
            </a:r>
            <a:r>
              <a:rPr lang="es-UY" sz="1200" b="0" i="0" u="none" strike="noStrike" cap="none" dirty="0" err="1" smtClean="0">
                <a:solidFill>
                  <a:schemeClr val="dk1"/>
                </a:solidFill>
                <a:latin typeface="+mn-lt"/>
                <a:ea typeface="Calibri"/>
                <a:cs typeface="Calibri"/>
                <a:sym typeface="Calibri"/>
              </a:rPr>
              <a:t>acelular</a:t>
            </a:r>
            <a:r>
              <a:rPr lang="es-UY" sz="1200" b="0" i="0" u="none" strike="noStrike" cap="none" dirty="0" smtClean="0">
                <a:solidFill>
                  <a:schemeClr val="dk1"/>
                </a:solidFill>
                <a:latin typeface="+mn-lt"/>
                <a:ea typeface="Calibri"/>
                <a:cs typeface="Calibri"/>
                <a:sym typeface="Calibri"/>
              </a:rPr>
              <a:t> (</a:t>
            </a:r>
            <a:r>
              <a:rPr lang="es-UY" sz="1200" b="0" i="0" u="none" strike="noStrike" cap="none" dirty="0" err="1" smtClean="0">
                <a:solidFill>
                  <a:schemeClr val="dk1"/>
                </a:solidFill>
                <a:latin typeface="+mn-lt"/>
                <a:ea typeface="Calibri"/>
                <a:cs typeface="Calibri"/>
                <a:sym typeface="Calibri"/>
              </a:rPr>
              <a:t>dpTa</a:t>
            </a:r>
            <a:r>
              <a:rPr lang="es-UY" sz="1200" b="0" i="0" u="none" strike="noStrike" cap="none" dirty="0" smtClean="0">
                <a:solidFill>
                  <a:schemeClr val="dk1"/>
                </a:solidFill>
                <a:latin typeface="+mn-lt"/>
                <a:ea typeface="Calibri"/>
                <a:cs typeface="Calibri"/>
                <a:sym typeface="Calibri"/>
              </a:rPr>
              <a:t>) a los 12 años de edad en lugar de la vacuna doble bacteriana (</a:t>
            </a:r>
            <a:r>
              <a:rPr lang="es-UY" sz="1200" b="0" i="0" u="none" strike="noStrike" cap="none" dirty="0" err="1" smtClean="0">
                <a:solidFill>
                  <a:schemeClr val="dk1"/>
                </a:solidFill>
                <a:latin typeface="+mn-lt"/>
                <a:ea typeface="Calibri"/>
                <a:cs typeface="Calibri"/>
                <a:sym typeface="Calibri"/>
              </a:rPr>
              <a:t>dT</a:t>
            </a:r>
            <a:r>
              <a:rPr lang="es-UY" sz="1200" b="0" i="0" u="none" strike="noStrike" cap="none" dirty="0" smtClean="0">
                <a:solidFill>
                  <a:schemeClr val="dk1"/>
                </a:solidFill>
                <a:latin typeface="+mn-lt"/>
                <a:ea typeface="Calibri"/>
                <a:cs typeface="Calibri"/>
                <a:sym typeface="Calibri"/>
              </a:rPr>
              <a:t>). En el año 2013 se ofrece en forma no obligatoria (modalidad ofrecimiento, previa firma de formulario de consentimiento informado) la vacuna contra el virus del papiloma humano (VPH) a las adolescentes a los 12 años. Anualmente se realizan dos campañas de vacunación, </a:t>
            </a:r>
            <a:r>
              <a:rPr lang="es-UY" sz="1200" b="0" i="0" u="none" strike="noStrike" cap="none" dirty="0" err="1" smtClean="0">
                <a:solidFill>
                  <a:schemeClr val="dk1"/>
                </a:solidFill>
                <a:latin typeface="+mn-lt"/>
                <a:ea typeface="Calibri"/>
                <a:cs typeface="Calibri"/>
                <a:sym typeface="Calibri"/>
              </a:rPr>
              <a:t>antiinfluenza</a:t>
            </a:r>
            <a:r>
              <a:rPr lang="es-UY" sz="1200" b="0" i="0" u="none" strike="noStrike" cap="none" dirty="0" smtClean="0">
                <a:solidFill>
                  <a:schemeClr val="dk1"/>
                </a:solidFill>
                <a:latin typeface="+mn-lt"/>
                <a:ea typeface="Calibri"/>
                <a:cs typeface="Calibri"/>
                <a:sym typeface="Calibri"/>
              </a:rPr>
              <a:t> y </a:t>
            </a:r>
            <a:r>
              <a:rPr lang="es-UY" sz="1200" b="0" i="0" u="none" strike="noStrike" cap="none" dirty="0" err="1" smtClean="0">
                <a:solidFill>
                  <a:schemeClr val="dk1"/>
                </a:solidFill>
                <a:latin typeface="+mn-lt"/>
                <a:ea typeface="Calibri"/>
                <a:cs typeface="Calibri"/>
                <a:sym typeface="Calibri"/>
              </a:rPr>
              <a:t>antineumocócica</a:t>
            </a:r>
            <a:r>
              <a:rPr lang="es-UY" sz="1200" b="0" i="0" u="none" strike="noStrike" cap="none" dirty="0" smtClean="0">
                <a:solidFill>
                  <a:schemeClr val="dk1"/>
                </a:solidFill>
                <a:latin typeface="+mn-lt"/>
                <a:ea typeface="Calibri"/>
                <a:cs typeface="Calibri"/>
                <a:sym typeface="Calibri"/>
              </a:rPr>
              <a:t> (vacuna </a:t>
            </a:r>
            <a:r>
              <a:rPr lang="es-UY" sz="1200" b="0" i="0" u="none" strike="noStrike" cap="none" dirty="0" err="1" smtClean="0">
                <a:solidFill>
                  <a:schemeClr val="dk1"/>
                </a:solidFill>
                <a:latin typeface="+mn-lt"/>
                <a:ea typeface="Calibri"/>
                <a:cs typeface="Calibri"/>
                <a:sym typeface="Calibri"/>
              </a:rPr>
              <a:t>antineumocócica</a:t>
            </a:r>
            <a:r>
              <a:rPr lang="es-UY" sz="1200" b="0" i="0" u="none" strike="noStrike" cap="none" dirty="0" smtClean="0">
                <a:solidFill>
                  <a:schemeClr val="dk1"/>
                </a:solidFill>
                <a:latin typeface="+mn-lt"/>
                <a:ea typeface="Calibri"/>
                <a:cs typeface="Calibri"/>
                <a:sym typeface="Calibri"/>
              </a:rPr>
              <a:t> 23 </a:t>
            </a:r>
            <a:r>
              <a:rPr lang="es-UY" sz="1200" b="0" i="0" u="none" strike="noStrike" cap="none" dirty="0" err="1" smtClean="0">
                <a:solidFill>
                  <a:schemeClr val="dk1"/>
                </a:solidFill>
                <a:latin typeface="+mn-lt"/>
                <a:ea typeface="Calibri"/>
                <a:cs typeface="Calibri"/>
                <a:sym typeface="Calibri"/>
              </a:rPr>
              <a:t>valente</a:t>
            </a:r>
            <a:r>
              <a:rPr lang="es-UY" sz="1200" b="0" i="0" u="none" strike="noStrike" cap="none" dirty="0" smtClean="0">
                <a:solidFill>
                  <a:schemeClr val="dk1"/>
                </a:solidFill>
                <a:latin typeface="+mn-lt"/>
                <a:ea typeface="Calibri"/>
                <a:cs typeface="Calibri"/>
                <a:sym typeface="Calibri"/>
              </a:rPr>
              <a:t>) para los grupos de individuos más susceptibles d</a:t>
            </a:r>
            <a:r>
              <a:rPr lang="es-UY" sz="1200" b="1" i="0" u="none" strike="noStrike" cap="none" dirty="0" smtClean="0">
                <a:solidFill>
                  <a:schemeClr val="dk1"/>
                </a:solidFill>
                <a:latin typeface="+mn-lt"/>
                <a:ea typeface="Calibri"/>
                <a:cs typeface="Calibri"/>
                <a:sym typeface="Calibri"/>
              </a:rPr>
              <a:t>esde 1999 y 2008 respectivamente.</a:t>
            </a:r>
          </a:p>
          <a:p>
            <a:pPr marL="0" marR="0" lvl="0" indent="0" algn="l" rtl="0">
              <a:lnSpc>
                <a:spcPct val="80000"/>
              </a:lnSpc>
              <a:spcBef>
                <a:spcPts val="0"/>
              </a:spcBef>
              <a:spcAft>
                <a:spcPts val="0"/>
              </a:spcAft>
              <a:buClr>
                <a:schemeClr val="dk1"/>
              </a:buClr>
              <a:buFont typeface="Arial"/>
              <a:buNone/>
            </a:pPr>
            <a:endParaRPr lang="es-UY" sz="1200" b="1" i="0" u="none" strike="noStrike" cap="none" dirty="0" smtClean="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Es uno de los esquemas de vacunación mas completos de la región y a nivel internacional. Lo que se sumado a las altas coberturas </a:t>
            </a:r>
            <a:r>
              <a:rPr lang="es-UY" sz="1200" b="1" i="0" u="none" strike="noStrike" cap="none" dirty="0" err="1" smtClean="0">
                <a:solidFill>
                  <a:schemeClr val="dk1"/>
                </a:solidFill>
                <a:latin typeface="+mn-lt"/>
                <a:ea typeface="Calibri"/>
                <a:cs typeface="Calibri"/>
                <a:sym typeface="Calibri"/>
              </a:rPr>
              <a:t>vacunales</a:t>
            </a:r>
            <a:r>
              <a:rPr lang="es-UY" sz="1200" b="1" i="0" u="none" strike="noStrike" cap="none" dirty="0" smtClean="0">
                <a:solidFill>
                  <a:schemeClr val="dk1"/>
                </a:solidFill>
                <a:latin typeface="+mn-lt"/>
                <a:ea typeface="Calibri"/>
                <a:cs typeface="Calibri"/>
                <a:sym typeface="Calibri"/>
              </a:rPr>
              <a:t> lo hace de gran impacto en la salud pública, tanto de los vacunados como de los que se protegen indirectamente por la vacunación por el efecto rebaño.</a:t>
            </a:r>
          </a:p>
          <a:p>
            <a:pPr marL="0" marR="0" lvl="0" indent="0" algn="l" rtl="0">
              <a:lnSpc>
                <a:spcPct val="80000"/>
              </a:lnSpc>
              <a:spcBef>
                <a:spcPts val="0"/>
              </a:spcBef>
              <a:spcAft>
                <a:spcPts val="0"/>
              </a:spcAft>
              <a:buClr>
                <a:schemeClr val="dk1"/>
              </a:buClr>
              <a:buFont typeface="Arial"/>
              <a:buNone/>
            </a:pPr>
            <a:endParaRPr lang="es-UY" sz="1200" b="1" i="0" u="none" strike="noStrike" cap="none" dirty="0" smtClean="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El programa Nacional de Vacunaciones tiene dos fortalezas extra:</a:t>
            </a:r>
          </a:p>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El Comité Nacional Asesor de Vacunaciones que es uno de los mas antiguos de toda América, conformado por expertos de todas las aéreas de interés en vacunas. </a:t>
            </a:r>
          </a:p>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Sistema de </a:t>
            </a:r>
            <a:r>
              <a:rPr lang="es-UY" sz="1200" b="1" i="0" u="none" strike="noStrike" cap="none" dirty="0" err="1" smtClean="0">
                <a:solidFill>
                  <a:schemeClr val="dk1"/>
                </a:solidFill>
                <a:latin typeface="+mn-lt"/>
                <a:ea typeface="Calibri"/>
                <a:cs typeface="Calibri"/>
                <a:sym typeface="Calibri"/>
              </a:rPr>
              <a:t>farmacovigilancia</a:t>
            </a:r>
            <a:r>
              <a:rPr lang="es-UY" sz="1200" b="1" i="0" u="none" strike="noStrike" cap="none" dirty="0" smtClean="0">
                <a:solidFill>
                  <a:schemeClr val="dk1"/>
                </a:solidFill>
                <a:latin typeface="+mn-lt"/>
                <a:ea typeface="Calibri"/>
                <a:cs typeface="Calibri"/>
                <a:sym typeface="Calibri"/>
              </a:rPr>
              <a:t> de eventos adversos por vacunas que se realiza en conjunto con la Unidad de </a:t>
            </a:r>
            <a:r>
              <a:rPr lang="es-UY" sz="1200" b="1" i="0" u="none" strike="noStrike" cap="none" dirty="0" err="1" smtClean="0">
                <a:solidFill>
                  <a:schemeClr val="dk1"/>
                </a:solidFill>
                <a:latin typeface="+mn-lt"/>
                <a:ea typeface="Calibri"/>
                <a:cs typeface="Calibri"/>
                <a:sym typeface="Calibri"/>
              </a:rPr>
              <a:t>Farmacovigilancia</a:t>
            </a:r>
            <a:r>
              <a:rPr lang="es-UY" sz="1200" b="1" i="0" u="none" strike="noStrike" cap="none" dirty="0" smtClean="0">
                <a:solidFill>
                  <a:schemeClr val="dk1"/>
                </a:solidFill>
                <a:latin typeface="+mn-lt"/>
                <a:ea typeface="Calibri"/>
                <a:cs typeface="Calibri"/>
                <a:sym typeface="Calibri"/>
              </a:rPr>
              <a:t> del Departamento de Medicamentos</a:t>
            </a:r>
          </a:p>
          <a:p>
            <a:pPr marL="0" marR="0" lvl="0" indent="0" algn="l" rtl="0">
              <a:lnSpc>
                <a:spcPct val="80000"/>
              </a:lnSpc>
              <a:spcBef>
                <a:spcPts val="0"/>
              </a:spcBef>
              <a:spcAft>
                <a:spcPts val="0"/>
              </a:spcAft>
              <a:buClr>
                <a:schemeClr val="dk1"/>
              </a:buClr>
              <a:buFont typeface="Arial"/>
              <a:buNone/>
            </a:pPr>
            <a:endParaRPr lang="es-UY" sz="1200" b="1" i="0" u="none" strike="noStrike" cap="none" dirty="0" smtClean="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ct val="25000"/>
              <a:buFont typeface="Calibri"/>
              <a:buNone/>
            </a:pPr>
            <a:r>
              <a:rPr lang="es-UY" sz="1200" b="1" i="0" u="none" strike="noStrike" cap="none" dirty="0" smtClean="0">
                <a:solidFill>
                  <a:schemeClr val="dk1"/>
                </a:solidFill>
                <a:latin typeface="+mn-lt"/>
                <a:ea typeface="Calibri"/>
                <a:cs typeface="Calibri"/>
                <a:sym typeface="Calibri"/>
              </a:rPr>
              <a:t>Notas: BCG: </a:t>
            </a:r>
            <a:r>
              <a:rPr lang="es-UY" sz="1200" b="0" i="0" u="none" strike="noStrike" cap="none" dirty="0" smtClean="0">
                <a:solidFill>
                  <a:schemeClr val="dk1"/>
                </a:solidFill>
                <a:latin typeface="+mn-lt"/>
                <a:ea typeface="Calibri"/>
                <a:cs typeface="Calibri"/>
                <a:sym typeface="Calibri"/>
              </a:rPr>
              <a:t>vacuna BCG (bacilo </a:t>
            </a:r>
            <a:r>
              <a:rPr lang="es-UY" sz="1200" b="0" i="1" u="none" strike="noStrike" cap="none" dirty="0" err="1" smtClean="0">
                <a:solidFill>
                  <a:schemeClr val="dk1"/>
                </a:solidFill>
                <a:latin typeface="+mn-lt"/>
                <a:ea typeface="Calibri"/>
                <a:cs typeface="Calibri"/>
                <a:sym typeface="Calibri"/>
              </a:rPr>
              <a:t>Calmette-Guerin</a:t>
            </a:r>
            <a:r>
              <a:rPr lang="es-UY" sz="1200" b="0" i="0" u="none" strike="noStrike" cap="none" dirty="0" smtClean="0">
                <a:solidFill>
                  <a:schemeClr val="dk1"/>
                </a:solidFill>
                <a:latin typeface="+mn-lt"/>
                <a:ea typeface="Calibri"/>
                <a:cs typeface="Calibri"/>
                <a:sym typeface="Calibri"/>
              </a:rPr>
              <a:t>); </a:t>
            </a:r>
            <a:r>
              <a:rPr lang="es-UY" sz="1200" b="1" i="0" u="none" strike="noStrike" cap="none" dirty="0" smtClean="0">
                <a:solidFill>
                  <a:schemeClr val="dk1"/>
                </a:solidFill>
                <a:latin typeface="+mn-lt"/>
                <a:ea typeface="Calibri"/>
                <a:cs typeface="Calibri"/>
                <a:sym typeface="Calibri"/>
              </a:rPr>
              <a:t>DPT-HB-</a:t>
            </a:r>
            <a:r>
              <a:rPr lang="es-UY" sz="1200" b="1" i="0" u="none" strike="noStrike" cap="none" dirty="0" err="1" smtClean="0">
                <a:solidFill>
                  <a:schemeClr val="dk1"/>
                </a:solidFill>
                <a:latin typeface="+mn-lt"/>
                <a:ea typeface="Calibri"/>
                <a:cs typeface="Calibri"/>
                <a:sym typeface="Calibri"/>
              </a:rPr>
              <a:t>Hib</a:t>
            </a:r>
            <a:r>
              <a:rPr lang="es-UY" sz="1200" b="1" i="0" u="none" strike="noStrike" cap="none" dirty="0" smtClean="0">
                <a:solidFill>
                  <a:schemeClr val="dk1"/>
                </a:solidFill>
                <a:latin typeface="+mn-lt"/>
                <a:ea typeface="Calibri"/>
                <a:cs typeface="Calibri"/>
                <a:sym typeface="Calibri"/>
              </a:rPr>
              <a:t>: </a:t>
            </a:r>
            <a:r>
              <a:rPr lang="es-UY" sz="1200" b="0" i="0" u="none" strike="noStrike" cap="none" dirty="0" smtClean="0">
                <a:solidFill>
                  <a:schemeClr val="dk1"/>
                </a:solidFill>
                <a:latin typeface="+mn-lt"/>
                <a:ea typeface="Calibri"/>
                <a:cs typeface="Calibri"/>
                <a:sym typeface="Calibri"/>
              </a:rPr>
              <a:t>vacuna pentavalente (difteria – </a:t>
            </a:r>
            <a:r>
              <a:rPr lang="es-UY" sz="1200" b="0" i="0" u="none" strike="noStrike" cap="none" dirty="0" err="1" smtClean="0">
                <a:solidFill>
                  <a:schemeClr val="dk1"/>
                </a:solidFill>
                <a:latin typeface="+mn-lt"/>
                <a:ea typeface="Calibri"/>
                <a:cs typeface="Calibri"/>
                <a:sym typeface="Calibri"/>
              </a:rPr>
              <a:t>pertussis</a:t>
            </a:r>
            <a:r>
              <a:rPr lang="es-UY" sz="1200" b="0" i="0" u="none" strike="noStrike" cap="none" dirty="0" smtClean="0">
                <a:solidFill>
                  <a:schemeClr val="dk1"/>
                </a:solidFill>
                <a:latin typeface="+mn-lt"/>
                <a:ea typeface="Calibri"/>
                <a:cs typeface="Calibri"/>
                <a:sym typeface="Calibri"/>
              </a:rPr>
              <a:t> - tétanos + hepatitis B + </a:t>
            </a:r>
            <a:r>
              <a:rPr lang="es-UY" sz="1200" b="0" i="0" u="none" strike="noStrike" cap="none" dirty="0" err="1" smtClean="0">
                <a:solidFill>
                  <a:schemeClr val="dk1"/>
                </a:solidFill>
                <a:latin typeface="+mn-lt"/>
                <a:ea typeface="Calibri"/>
                <a:cs typeface="Calibri"/>
                <a:sym typeface="Calibri"/>
              </a:rPr>
              <a:t>Haemophilus</a:t>
            </a:r>
            <a:r>
              <a:rPr lang="es-UY" sz="1200" b="0" i="0" u="none" strike="noStrike" cap="none" dirty="0" smtClean="0">
                <a:solidFill>
                  <a:schemeClr val="dk1"/>
                </a:solidFill>
                <a:latin typeface="+mn-lt"/>
                <a:ea typeface="Calibri"/>
                <a:cs typeface="Calibri"/>
                <a:sym typeface="Calibri"/>
              </a:rPr>
              <a:t> </a:t>
            </a:r>
            <a:r>
              <a:rPr lang="es-UY" sz="1200" b="0" i="0" u="none" strike="noStrike" cap="none" dirty="0" err="1" smtClean="0">
                <a:solidFill>
                  <a:schemeClr val="dk1"/>
                </a:solidFill>
                <a:latin typeface="+mn-lt"/>
                <a:ea typeface="Calibri"/>
                <a:cs typeface="Calibri"/>
                <a:sym typeface="Calibri"/>
              </a:rPr>
              <a:t>influenzae</a:t>
            </a:r>
            <a:r>
              <a:rPr lang="es-UY" sz="1200" b="0" i="0" u="none" strike="noStrike" cap="none" dirty="0" smtClean="0">
                <a:solidFill>
                  <a:schemeClr val="dk1"/>
                </a:solidFill>
                <a:latin typeface="+mn-lt"/>
                <a:ea typeface="Calibri"/>
                <a:cs typeface="Calibri"/>
                <a:sym typeface="Calibri"/>
              </a:rPr>
              <a:t> tipo B); </a:t>
            </a:r>
            <a:r>
              <a:rPr lang="es-UY" sz="1200" b="1" i="0" u="none" strike="noStrike" cap="none" dirty="0" smtClean="0">
                <a:solidFill>
                  <a:schemeClr val="dk1"/>
                </a:solidFill>
                <a:latin typeface="+mn-lt"/>
                <a:ea typeface="Calibri"/>
                <a:cs typeface="Calibri"/>
                <a:sym typeface="Calibri"/>
              </a:rPr>
              <a:t>PVI: </a:t>
            </a:r>
            <a:r>
              <a:rPr lang="es-UY" sz="1200" b="0" i="0" u="none" strike="noStrike" cap="none" dirty="0" smtClean="0">
                <a:solidFill>
                  <a:schemeClr val="dk1"/>
                </a:solidFill>
                <a:latin typeface="+mn-lt"/>
                <a:ea typeface="Calibri"/>
                <a:cs typeface="Calibri"/>
                <a:sym typeface="Calibri"/>
              </a:rPr>
              <a:t>vacuna </a:t>
            </a:r>
            <a:r>
              <a:rPr lang="es-UY" sz="1200" b="0" i="0" u="none" strike="noStrike" cap="none" dirty="0" err="1" smtClean="0">
                <a:solidFill>
                  <a:schemeClr val="dk1"/>
                </a:solidFill>
                <a:latin typeface="+mn-lt"/>
                <a:ea typeface="Calibri"/>
                <a:cs typeface="Calibri"/>
                <a:sym typeface="Calibri"/>
              </a:rPr>
              <a:t>antipoliomielítica</a:t>
            </a:r>
            <a:r>
              <a:rPr lang="es-UY" sz="1200" b="0" i="0" u="none" strike="noStrike" cap="none" dirty="0" smtClean="0">
                <a:solidFill>
                  <a:schemeClr val="dk1"/>
                </a:solidFill>
                <a:latin typeface="+mn-lt"/>
                <a:ea typeface="Calibri"/>
                <a:cs typeface="Calibri"/>
                <a:sym typeface="Calibri"/>
              </a:rPr>
              <a:t> inactivada; </a:t>
            </a:r>
            <a:r>
              <a:rPr lang="es-UY" sz="1200" b="1" i="0" u="none" strike="noStrike" cap="none" dirty="0" smtClean="0">
                <a:solidFill>
                  <a:schemeClr val="dk1"/>
                </a:solidFill>
                <a:latin typeface="+mn-lt"/>
                <a:ea typeface="Calibri"/>
                <a:cs typeface="Calibri"/>
                <a:sym typeface="Calibri"/>
              </a:rPr>
              <a:t>SRP: </a:t>
            </a:r>
            <a:r>
              <a:rPr lang="es-UY" sz="1200" b="0" i="0" u="none" strike="noStrike" cap="none" dirty="0" smtClean="0">
                <a:solidFill>
                  <a:schemeClr val="dk1"/>
                </a:solidFill>
                <a:latin typeface="+mn-lt"/>
                <a:ea typeface="Calibri"/>
                <a:cs typeface="Calibri"/>
                <a:sym typeface="Calibri"/>
              </a:rPr>
              <a:t>Vacuna triple viral (sarampión- rubeola-paperas); </a:t>
            </a:r>
            <a:r>
              <a:rPr lang="es-UY" sz="1200" b="1" i="0" u="none" strike="noStrike" cap="none" dirty="0" smtClean="0">
                <a:solidFill>
                  <a:schemeClr val="dk1"/>
                </a:solidFill>
                <a:latin typeface="+mn-lt"/>
                <a:ea typeface="Calibri"/>
                <a:cs typeface="Calibri"/>
                <a:sym typeface="Calibri"/>
              </a:rPr>
              <a:t>Varicela: </a:t>
            </a:r>
            <a:r>
              <a:rPr lang="es-UY" sz="1200" b="0" i="0" u="none" strike="noStrike" cap="none" dirty="0" smtClean="0">
                <a:solidFill>
                  <a:schemeClr val="dk1"/>
                </a:solidFill>
                <a:latin typeface="+mn-lt"/>
                <a:ea typeface="Calibri"/>
                <a:cs typeface="Calibri"/>
                <a:sym typeface="Calibri"/>
              </a:rPr>
              <a:t>Vacuna anti-varicela ; </a:t>
            </a:r>
            <a:r>
              <a:rPr lang="es-UY" sz="1200" b="1" i="0" u="none" strike="noStrike" cap="none" dirty="0" smtClean="0">
                <a:solidFill>
                  <a:schemeClr val="dk1"/>
                </a:solidFill>
                <a:latin typeface="+mn-lt"/>
                <a:ea typeface="Calibri"/>
                <a:cs typeface="Calibri"/>
                <a:sym typeface="Calibri"/>
              </a:rPr>
              <a:t>Neumococo: </a:t>
            </a:r>
            <a:r>
              <a:rPr lang="es-UY" sz="1200" b="0" i="0" u="none" strike="noStrike" cap="none" dirty="0" smtClean="0">
                <a:solidFill>
                  <a:schemeClr val="dk1"/>
                </a:solidFill>
                <a:latin typeface="+mn-lt"/>
                <a:ea typeface="Calibri"/>
                <a:cs typeface="Calibri"/>
                <a:sym typeface="Calibri"/>
              </a:rPr>
              <a:t>vacuna </a:t>
            </a:r>
            <a:r>
              <a:rPr lang="es-UY" sz="1200" b="0" i="0" u="none" strike="noStrike" cap="none" dirty="0" err="1" smtClean="0">
                <a:solidFill>
                  <a:schemeClr val="dk1"/>
                </a:solidFill>
                <a:latin typeface="+mn-lt"/>
                <a:ea typeface="Calibri"/>
                <a:cs typeface="Calibri"/>
                <a:sym typeface="Calibri"/>
              </a:rPr>
              <a:t>antineumocóccica</a:t>
            </a:r>
            <a:r>
              <a:rPr lang="es-UY" sz="1200" b="0" i="0" u="none" strike="noStrike" cap="none" dirty="0" smtClean="0">
                <a:solidFill>
                  <a:schemeClr val="dk1"/>
                </a:solidFill>
                <a:latin typeface="+mn-lt"/>
                <a:ea typeface="Calibri"/>
                <a:cs typeface="Calibri"/>
                <a:sym typeface="Calibri"/>
              </a:rPr>
              <a:t> 13 </a:t>
            </a:r>
            <a:r>
              <a:rPr lang="es-UY" sz="1200" b="0" i="0" u="none" strike="noStrike" cap="none" dirty="0" err="1" smtClean="0">
                <a:solidFill>
                  <a:schemeClr val="dk1"/>
                </a:solidFill>
                <a:latin typeface="+mn-lt"/>
                <a:ea typeface="Calibri"/>
                <a:cs typeface="Calibri"/>
                <a:sym typeface="Calibri"/>
              </a:rPr>
              <a:t>valente</a:t>
            </a:r>
            <a:r>
              <a:rPr lang="es-UY" sz="1200" b="0" i="0" u="none" strike="noStrike" cap="none" dirty="0" smtClean="0">
                <a:solidFill>
                  <a:schemeClr val="dk1"/>
                </a:solidFill>
                <a:latin typeface="+mn-lt"/>
                <a:ea typeface="Calibri"/>
                <a:cs typeface="Calibri"/>
                <a:sym typeface="Calibri"/>
              </a:rPr>
              <a:t>; </a:t>
            </a:r>
            <a:r>
              <a:rPr lang="es-UY" sz="1200" b="1" i="0" u="none" strike="noStrike" cap="none" dirty="0" smtClean="0">
                <a:solidFill>
                  <a:schemeClr val="dk1"/>
                </a:solidFill>
                <a:latin typeface="+mn-lt"/>
                <a:ea typeface="Calibri"/>
                <a:cs typeface="Calibri"/>
                <a:sym typeface="Calibri"/>
              </a:rPr>
              <a:t>Hepatitis A: </a:t>
            </a:r>
            <a:r>
              <a:rPr lang="es-UY" sz="1200" b="0" i="0" u="none" strike="noStrike" cap="none" dirty="0" smtClean="0">
                <a:solidFill>
                  <a:schemeClr val="dk1"/>
                </a:solidFill>
                <a:latin typeface="+mn-lt"/>
                <a:ea typeface="Calibri"/>
                <a:cs typeface="Calibri"/>
                <a:sym typeface="Calibri"/>
              </a:rPr>
              <a:t>vacuna anti-hepatitis A; </a:t>
            </a:r>
            <a:r>
              <a:rPr lang="es-UY" sz="1200" b="1" i="0" u="none" strike="noStrike" cap="none" dirty="0" smtClean="0">
                <a:solidFill>
                  <a:schemeClr val="dk1"/>
                </a:solidFill>
                <a:latin typeface="+mn-lt"/>
                <a:ea typeface="Calibri"/>
                <a:cs typeface="Calibri"/>
                <a:sym typeface="Calibri"/>
              </a:rPr>
              <a:t>DPT: </a:t>
            </a:r>
            <a:r>
              <a:rPr lang="es-UY" sz="1200" b="0" i="0" u="none" strike="noStrike" cap="none" dirty="0" smtClean="0">
                <a:solidFill>
                  <a:schemeClr val="dk1"/>
                </a:solidFill>
                <a:latin typeface="+mn-lt"/>
                <a:ea typeface="Calibri"/>
                <a:cs typeface="Calibri"/>
                <a:sym typeface="Calibri"/>
              </a:rPr>
              <a:t>vacuna triple bacteriana (</a:t>
            </a:r>
            <a:r>
              <a:rPr lang="es-UY" sz="1200" b="0" i="0" u="none" strike="noStrike" cap="none" dirty="0" err="1" smtClean="0">
                <a:solidFill>
                  <a:schemeClr val="dk1"/>
                </a:solidFill>
                <a:latin typeface="+mn-lt"/>
                <a:ea typeface="Calibri"/>
                <a:cs typeface="Calibri"/>
                <a:sym typeface="Calibri"/>
              </a:rPr>
              <a:t>antidifteria</a:t>
            </a:r>
            <a:r>
              <a:rPr lang="es-UY" sz="1200" b="0" i="0" u="none" strike="noStrike" cap="none" dirty="0" smtClean="0">
                <a:solidFill>
                  <a:schemeClr val="dk1"/>
                </a:solidFill>
                <a:latin typeface="+mn-lt"/>
                <a:ea typeface="Calibri"/>
                <a:cs typeface="Calibri"/>
                <a:sym typeface="Calibri"/>
              </a:rPr>
              <a:t> - </a:t>
            </a:r>
            <a:r>
              <a:rPr lang="es-UY" sz="1200" b="0" i="0" u="none" strike="noStrike" cap="none" dirty="0" err="1" smtClean="0">
                <a:solidFill>
                  <a:schemeClr val="dk1"/>
                </a:solidFill>
                <a:latin typeface="+mn-lt"/>
                <a:ea typeface="Calibri"/>
                <a:cs typeface="Calibri"/>
                <a:sym typeface="Calibri"/>
              </a:rPr>
              <a:t>antipertussis</a:t>
            </a:r>
            <a:r>
              <a:rPr lang="es-UY" sz="1200" b="0" i="0" u="none" strike="noStrike" cap="none" dirty="0" smtClean="0">
                <a:solidFill>
                  <a:schemeClr val="dk1"/>
                </a:solidFill>
                <a:latin typeface="+mn-lt"/>
                <a:ea typeface="Calibri"/>
                <a:cs typeface="Calibri"/>
                <a:sym typeface="Calibri"/>
              </a:rPr>
              <a:t> células completas-antitetánica); </a:t>
            </a:r>
            <a:r>
              <a:rPr lang="es-UY" sz="1200" b="1" i="0" u="none" strike="noStrike" cap="none" dirty="0" err="1" smtClean="0">
                <a:solidFill>
                  <a:schemeClr val="dk1"/>
                </a:solidFill>
                <a:latin typeface="+mn-lt"/>
                <a:ea typeface="Calibri"/>
                <a:cs typeface="Calibri"/>
                <a:sym typeface="Calibri"/>
              </a:rPr>
              <a:t>dpaT</a:t>
            </a:r>
            <a:r>
              <a:rPr lang="es-UY" sz="1200" b="1" i="0" u="none" strike="noStrike" cap="none" dirty="0" smtClean="0">
                <a:solidFill>
                  <a:schemeClr val="dk1"/>
                </a:solidFill>
                <a:latin typeface="+mn-lt"/>
                <a:ea typeface="Calibri"/>
                <a:cs typeface="Calibri"/>
                <a:sym typeface="Calibri"/>
              </a:rPr>
              <a:t>: </a:t>
            </a:r>
            <a:r>
              <a:rPr lang="es-UY" sz="1200" b="0" i="0" u="none" strike="noStrike" cap="none" dirty="0" smtClean="0">
                <a:solidFill>
                  <a:schemeClr val="dk1"/>
                </a:solidFill>
                <a:latin typeface="+mn-lt"/>
                <a:ea typeface="Calibri"/>
                <a:cs typeface="Calibri"/>
                <a:sym typeface="Calibri"/>
              </a:rPr>
              <a:t>vacuna triple bacteriana (</a:t>
            </a:r>
            <a:r>
              <a:rPr lang="es-UY" sz="1200" b="0" i="0" u="none" strike="noStrike" cap="none" dirty="0" err="1" smtClean="0">
                <a:solidFill>
                  <a:schemeClr val="dk1"/>
                </a:solidFill>
                <a:latin typeface="+mn-lt"/>
                <a:ea typeface="Calibri"/>
                <a:cs typeface="Calibri"/>
                <a:sym typeface="Calibri"/>
              </a:rPr>
              <a:t>antidifteria</a:t>
            </a:r>
            <a:r>
              <a:rPr lang="es-UY" sz="1200" b="0" i="0" u="none" strike="noStrike" cap="none" dirty="0" smtClean="0">
                <a:solidFill>
                  <a:schemeClr val="dk1"/>
                </a:solidFill>
                <a:latin typeface="+mn-lt"/>
                <a:ea typeface="Calibri"/>
                <a:cs typeface="Calibri"/>
                <a:sym typeface="Calibri"/>
              </a:rPr>
              <a:t> - </a:t>
            </a:r>
            <a:r>
              <a:rPr lang="es-UY" sz="1200" b="0" i="0" u="none" strike="noStrike" cap="none" dirty="0" err="1" smtClean="0">
                <a:solidFill>
                  <a:schemeClr val="dk1"/>
                </a:solidFill>
                <a:latin typeface="+mn-lt"/>
                <a:ea typeface="Calibri"/>
                <a:cs typeface="Calibri"/>
                <a:sym typeface="Calibri"/>
              </a:rPr>
              <a:t>antipertussis</a:t>
            </a:r>
            <a:r>
              <a:rPr lang="es-UY" sz="1200" b="0" i="0" u="none" strike="noStrike" cap="none" dirty="0" smtClean="0">
                <a:solidFill>
                  <a:schemeClr val="dk1"/>
                </a:solidFill>
                <a:latin typeface="+mn-lt"/>
                <a:ea typeface="Calibri"/>
                <a:cs typeface="Calibri"/>
                <a:sym typeface="Calibri"/>
              </a:rPr>
              <a:t> </a:t>
            </a:r>
            <a:r>
              <a:rPr lang="es-UY" sz="1200" b="0" i="0" u="none" strike="noStrike" cap="none" dirty="0" err="1" smtClean="0">
                <a:solidFill>
                  <a:schemeClr val="dk1"/>
                </a:solidFill>
                <a:latin typeface="+mn-lt"/>
                <a:ea typeface="Calibri"/>
                <a:cs typeface="Calibri"/>
                <a:sym typeface="Calibri"/>
              </a:rPr>
              <a:t>acelular</a:t>
            </a:r>
            <a:r>
              <a:rPr lang="es-UY" sz="1200" b="0" i="0" u="none" strike="noStrike" cap="none" dirty="0" smtClean="0">
                <a:solidFill>
                  <a:schemeClr val="dk1"/>
                </a:solidFill>
                <a:latin typeface="+mn-lt"/>
                <a:ea typeface="Calibri"/>
                <a:cs typeface="Calibri"/>
                <a:sym typeface="Calibri"/>
              </a:rPr>
              <a:t>- antitetánica); </a:t>
            </a:r>
            <a:r>
              <a:rPr lang="es-UY" sz="1200" b="1" i="0" u="none" strike="noStrike" cap="none" dirty="0" err="1" smtClean="0">
                <a:solidFill>
                  <a:schemeClr val="dk1"/>
                </a:solidFill>
                <a:latin typeface="+mn-lt"/>
                <a:ea typeface="Calibri"/>
                <a:cs typeface="Calibri"/>
                <a:sym typeface="Calibri"/>
              </a:rPr>
              <a:t>dT</a:t>
            </a:r>
            <a:r>
              <a:rPr lang="es-UY" sz="1200" b="1" i="0" u="none" strike="noStrike" cap="none" dirty="0" smtClean="0">
                <a:solidFill>
                  <a:schemeClr val="dk1"/>
                </a:solidFill>
                <a:latin typeface="+mn-lt"/>
                <a:ea typeface="Calibri"/>
                <a:cs typeface="Calibri"/>
                <a:sym typeface="Calibri"/>
              </a:rPr>
              <a:t>:  </a:t>
            </a:r>
            <a:r>
              <a:rPr lang="es-UY" sz="1200" b="0" i="0" u="none" strike="noStrike" cap="none" dirty="0" smtClean="0">
                <a:solidFill>
                  <a:schemeClr val="dk1"/>
                </a:solidFill>
                <a:latin typeface="+mn-lt"/>
                <a:ea typeface="Calibri"/>
                <a:cs typeface="Calibri"/>
                <a:sym typeface="Calibri"/>
              </a:rPr>
              <a:t>vacuna</a:t>
            </a:r>
            <a:r>
              <a:rPr lang="es-UY" sz="1200" b="1" i="0" u="none" strike="noStrike" cap="none" dirty="0" smtClean="0">
                <a:solidFill>
                  <a:schemeClr val="dk1"/>
                </a:solidFill>
                <a:latin typeface="+mn-lt"/>
                <a:ea typeface="Calibri"/>
                <a:cs typeface="Calibri"/>
                <a:sym typeface="Calibri"/>
              </a:rPr>
              <a:t> </a:t>
            </a:r>
            <a:r>
              <a:rPr lang="es-UY" sz="1200" b="0" i="0" u="none" strike="noStrike" cap="none" dirty="0" smtClean="0">
                <a:solidFill>
                  <a:schemeClr val="dk1"/>
                </a:solidFill>
                <a:latin typeface="+mn-lt"/>
                <a:ea typeface="Calibri"/>
                <a:cs typeface="Calibri"/>
                <a:sym typeface="Calibri"/>
              </a:rPr>
              <a:t>doble bacteriana (</a:t>
            </a:r>
            <a:r>
              <a:rPr lang="es-UY" sz="1200" b="0" i="0" u="none" strike="noStrike" cap="none" dirty="0" err="1" smtClean="0">
                <a:solidFill>
                  <a:schemeClr val="dk1"/>
                </a:solidFill>
                <a:latin typeface="+mn-lt"/>
                <a:ea typeface="Calibri"/>
                <a:cs typeface="Calibri"/>
                <a:sym typeface="Calibri"/>
              </a:rPr>
              <a:t>antidifteria</a:t>
            </a:r>
            <a:r>
              <a:rPr lang="es-UY" sz="1200" b="0" i="0" u="none" strike="noStrike" cap="none" dirty="0" smtClean="0">
                <a:solidFill>
                  <a:schemeClr val="dk1"/>
                </a:solidFill>
                <a:latin typeface="+mn-lt"/>
                <a:ea typeface="Calibri"/>
                <a:cs typeface="Calibri"/>
                <a:sym typeface="Calibri"/>
              </a:rPr>
              <a:t> - antitetánica).</a:t>
            </a:r>
          </a:p>
          <a:p>
            <a:pPr marL="0" marR="0" lvl="0" indent="0" algn="l" rtl="0">
              <a:lnSpc>
                <a:spcPct val="80000"/>
              </a:lnSpc>
              <a:spcBef>
                <a:spcPts val="0"/>
              </a:spcBef>
              <a:spcAft>
                <a:spcPts val="0"/>
              </a:spcAft>
              <a:buClr>
                <a:schemeClr val="dk1"/>
              </a:buClr>
              <a:buFont typeface="Arial"/>
              <a:buNone/>
            </a:pPr>
            <a:endParaRPr lang="es-UY" sz="1200" b="0" i="0" u="none" strike="noStrike" cap="none" dirty="0" smtClean="0">
              <a:solidFill>
                <a:schemeClr val="dk1"/>
              </a:solidFill>
              <a:latin typeface="+mn-lt"/>
              <a:ea typeface="Calibri"/>
              <a:cs typeface="Calibri"/>
              <a:sym typeface="Calibri"/>
            </a:endParaRP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4</a:t>
            </a:fld>
            <a:endParaRPr lang="es-UY"/>
          </a:p>
        </p:txBody>
      </p:sp>
    </p:spTree>
    <p:extLst>
      <p:ext uri="{BB962C8B-B14F-4D97-AF65-F5344CB8AC3E}">
        <p14:creationId xmlns:p14="http://schemas.microsoft.com/office/powerpoint/2010/main" val="128201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0" name="Shape 1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x-none" sz="700"/>
              <a:t>4</a:t>
            </a:r>
          </a:p>
          <a:p>
            <a:pPr lvl="0" rtl="0">
              <a:spcBef>
                <a:spcPts val="0"/>
              </a:spcBef>
              <a:buNone/>
            </a:pPr>
            <a:endParaRPr/>
          </a:p>
        </p:txBody>
      </p:sp>
    </p:spTree>
    <p:extLst>
      <p:ext uri="{BB962C8B-B14F-4D97-AF65-F5344CB8AC3E}">
        <p14:creationId xmlns:p14="http://schemas.microsoft.com/office/powerpoint/2010/main" val="2577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Shape 1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3" name="Shape 1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x-none" sz="700"/>
              <a:t>4</a:t>
            </a:r>
          </a:p>
          <a:p>
            <a:pPr lvl="0" rtl="0">
              <a:spcBef>
                <a:spcPts val="0"/>
              </a:spcBef>
              <a:buNone/>
            </a:pPr>
            <a:endParaRPr/>
          </a:p>
        </p:txBody>
      </p:sp>
    </p:spTree>
    <p:extLst>
      <p:ext uri="{BB962C8B-B14F-4D97-AF65-F5344CB8AC3E}">
        <p14:creationId xmlns:p14="http://schemas.microsoft.com/office/powerpoint/2010/main" val="324404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Shape 1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5" name="Shape 1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x-none" sz="700"/>
              <a:t>4</a:t>
            </a:r>
          </a:p>
          <a:p>
            <a:pPr lvl="0" rtl="0">
              <a:spcBef>
                <a:spcPts val="0"/>
              </a:spcBef>
              <a:buNone/>
            </a:pPr>
            <a:endParaRPr/>
          </a:p>
        </p:txBody>
      </p:sp>
    </p:spTree>
    <p:extLst>
      <p:ext uri="{BB962C8B-B14F-4D97-AF65-F5344CB8AC3E}">
        <p14:creationId xmlns:p14="http://schemas.microsoft.com/office/powerpoint/2010/main" val="251059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mtClean="0"/>
              <a:t>Factores contextuales: Guerras, catastrofes, crisis economicas, preocupaciones que distraigan sobre la vacunación</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34</a:t>
            </a:fld>
            <a:endParaRPr lang="es-UY"/>
          </a:p>
        </p:txBody>
      </p:sp>
    </p:spTree>
    <p:extLst>
      <p:ext uri="{BB962C8B-B14F-4D97-AF65-F5344CB8AC3E}">
        <p14:creationId xmlns:p14="http://schemas.microsoft.com/office/powerpoint/2010/main" val="129297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spcAft>
                <a:spcPts val="0"/>
              </a:spcAft>
              <a:buSzPct val="25000"/>
              <a:buNone/>
            </a:pPr>
            <a:r>
              <a:rPr lang="es-UY" sz="1200" b="1" i="0" u="none" strike="noStrike" cap="none" dirty="0" smtClean="0">
                <a:solidFill>
                  <a:schemeClr val="dk1"/>
                </a:solidFill>
                <a:latin typeface="+mn-lt"/>
                <a:ea typeface="Calibri"/>
                <a:cs typeface="Calibri"/>
                <a:sym typeface="Calibri"/>
              </a:rPr>
              <a:t>Autonomía vs  no maleficencia  </a:t>
            </a:r>
            <a:r>
              <a:rPr lang="es-UY" sz="1200" b="0" i="0" u="none" strike="noStrike" cap="none" dirty="0" smtClean="0">
                <a:solidFill>
                  <a:schemeClr val="dk1"/>
                </a:solidFill>
                <a:latin typeface="+mn-lt"/>
                <a:ea typeface="Calibri"/>
                <a:cs typeface="Calibri"/>
                <a:sym typeface="Calibri"/>
              </a:rPr>
              <a:t> el derecho de los padres a educar y criar a sus hijos conforme a sus creencias vs salud de los </a:t>
            </a:r>
            <a:r>
              <a:rPr lang="es-UY" sz="1200" b="0" i="0" u="none" strike="noStrike" cap="none" dirty="0" err="1" smtClean="0">
                <a:solidFill>
                  <a:schemeClr val="dk1"/>
                </a:solidFill>
                <a:latin typeface="+mn-lt"/>
                <a:ea typeface="Calibri"/>
                <a:cs typeface="Calibri"/>
                <a:sym typeface="Calibri"/>
              </a:rPr>
              <a:t>niños.</a:t>
            </a:r>
            <a:r>
              <a:rPr lang="es-UY" sz="1200" b="1" dirty="0" err="1" smtClean="0">
                <a:solidFill>
                  <a:schemeClr val="dk1"/>
                </a:solidFill>
                <a:latin typeface="+mn-lt"/>
                <a:ea typeface="Calibri"/>
                <a:cs typeface="Calibri"/>
                <a:sym typeface="Calibri"/>
              </a:rPr>
              <a:t>Protección</a:t>
            </a:r>
            <a:r>
              <a:rPr lang="es-UY" sz="1200" b="1" dirty="0" smtClean="0">
                <a:solidFill>
                  <a:schemeClr val="dk1"/>
                </a:solidFill>
                <a:latin typeface="+mn-lt"/>
                <a:ea typeface="Calibri"/>
                <a:cs typeface="Calibri"/>
                <a:sym typeface="Calibri"/>
              </a:rPr>
              <a:t> del niño y los límites de la patria potestad</a:t>
            </a:r>
            <a:r>
              <a:rPr lang="es-UY" sz="1200" dirty="0" smtClean="0">
                <a:solidFill>
                  <a:schemeClr val="dk1"/>
                </a:solidFill>
                <a:latin typeface="+mn-lt"/>
                <a:ea typeface="Calibri"/>
                <a:cs typeface="Calibri"/>
                <a:sym typeface="Calibri"/>
              </a:rPr>
              <a:t>:  La libertad de los padres a educar a sus hijos según sus creencias, como una prolongación de la libertad de conciencia no es absoluta. </a:t>
            </a:r>
          </a:p>
          <a:p>
            <a:pPr lvl="0" rtl="0">
              <a:spcBef>
                <a:spcPts val="360"/>
              </a:spcBef>
              <a:buClr>
                <a:schemeClr val="dk1"/>
              </a:buClr>
              <a:buSzPct val="25000"/>
              <a:buFont typeface="Arial"/>
              <a:buNone/>
            </a:pPr>
            <a:r>
              <a:rPr lang="es-UY" sz="1200" b="1" dirty="0" smtClean="0">
                <a:solidFill>
                  <a:schemeClr val="dk1"/>
                </a:solidFill>
                <a:latin typeface="+mn-lt"/>
                <a:ea typeface="Calibri"/>
                <a:cs typeface="Calibri"/>
                <a:sym typeface="Calibri"/>
              </a:rPr>
              <a:t>       Protección de los menores por el sistema jurídico</a:t>
            </a:r>
            <a:r>
              <a:rPr lang="es-UY" sz="1200" dirty="0" smtClean="0">
                <a:solidFill>
                  <a:schemeClr val="dk1"/>
                </a:solidFill>
                <a:latin typeface="+mn-lt"/>
                <a:ea typeface="Calibri"/>
                <a:cs typeface="Calibri"/>
                <a:sym typeface="Calibri"/>
              </a:rPr>
              <a:t>:  prohibición de los castigos físicos,    	transfusión a Testigo de Jehová , etc.</a:t>
            </a:r>
          </a:p>
          <a:p>
            <a:pPr lvl="0" indent="0" rtl="0">
              <a:spcBef>
                <a:spcPts val="360"/>
              </a:spcBef>
              <a:buClr>
                <a:schemeClr val="dk1"/>
              </a:buClr>
              <a:buSzPct val="100000"/>
              <a:buFont typeface="Calibri"/>
              <a:buChar char="•"/>
            </a:pPr>
            <a:r>
              <a:rPr lang="es-UY" sz="1200" dirty="0" smtClean="0">
                <a:solidFill>
                  <a:schemeClr val="dk1"/>
                </a:solidFill>
                <a:latin typeface="+mn-lt"/>
                <a:ea typeface="Calibri"/>
                <a:cs typeface="Calibri"/>
                <a:sym typeface="Calibri"/>
              </a:rPr>
              <a:t>Determinar </a:t>
            </a:r>
            <a:r>
              <a:rPr lang="es-UY" sz="1200" b="1" dirty="0" smtClean="0">
                <a:solidFill>
                  <a:schemeClr val="dk1"/>
                </a:solidFill>
                <a:latin typeface="+mn-lt"/>
                <a:ea typeface="Calibri"/>
                <a:cs typeface="Calibri"/>
                <a:sym typeface="Calibri"/>
              </a:rPr>
              <a:t>el grado de riesgo </a:t>
            </a:r>
            <a:r>
              <a:rPr lang="es-UY" sz="1200" dirty="0" smtClean="0">
                <a:solidFill>
                  <a:schemeClr val="dk1"/>
                </a:solidFill>
                <a:latin typeface="+mn-lt"/>
                <a:ea typeface="Calibri"/>
                <a:cs typeface="Calibri"/>
                <a:sym typeface="Calibri"/>
              </a:rPr>
              <a:t>de  creencias o actuaciones parentales para que sean  maleficentes con los hijos .  El riesgo de infecciones graves para el menor no vacunado en un contexto de altas tasas de vacunación, es muy bajo (Academia Americana de Pediatría)</a:t>
            </a:r>
          </a:p>
          <a:p>
            <a:pPr lvl="0" indent="0" rtl="0">
              <a:spcBef>
                <a:spcPts val="360"/>
              </a:spcBef>
              <a:buClr>
                <a:schemeClr val="dk1"/>
              </a:buClr>
              <a:buFont typeface="Calibri"/>
              <a:buNone/>
            </a:pPr>
            <a:endParaRPr lang="es-UY" sz="1200" dirty="0" smtClean="0">
              <a:solidFill>
                <a:schemeClr val="dk1"/>
              </a:solidFill>
              <a:latin typeface="+mn-lt"/>
              <a:ea typeface="Calibri"/>
              <a:cs typeface="Calibri"/>
              <a:sym typeface="Calibri"/>
            </a:endParaRPr>
          </a:p>
          <a:p>
            <a:pPr lvl="0" rtl="0">
              <a:spcBef>
                <a:spcPts val="360"/>
              </a:spcBef>
              <a:buClr>
                <a:schemeClr val="dk1"/>
              </a:buClr>
              <a:buSzPct val="25000"/>
              <a:buFont typeface="Arial"/>
              <a:buNone/>
            </a:pPr>
            <a:r>
              <a:rPr lang="es-UY" sz="1200" dirty="0" smtClean="0">
                <a:solidFill>
                  <a:schemeClr val="dk1"/>
                </a:solidFill>
                <a:latin typeface="+mn-lt"/>
                <a:ea typeface="Calibri"/>
                <a:cs typeface="Calibri"/>
                <a:sym typeface="Calibri"/>
              </a:rPr>
              <a:t>¿Es el riesgo de los niños no vacunados mayor o menor que el que tienen los hijos de padres fumadores? Los hijos de padres fumadores, sabemos, tienen serios problemas de salud que van desde el bajo peso al nacer, complicaciones perinatales, incremento de la muerte súbita del lactante, más infecciones -sobre todo otitis media-, asma, alergias, EPOC en la edad adulta, problemas de comportamiento y del desarrollo psicomotor o cáncer. Alrededor de una 2 cuarta parte de las embarazadas fuman, más de un tercio de los niños están expuestos al humo del tabaco en sus casas y cerca del 10% lo están durante los viajes en coche; el riesgo es alto incluso si los padres intentan fumar siempre fuera del hogar. Sin embargo, nadie se ha planteado una ley que prohíba a los padres fumar de manera absoluta. Sí puede haber circunstancias como epidemias, ataques biológicos, contextos socioeconómicos de alto riesgo, catástrofes o hambrunas en las que la vacunación obligatoria estaría justificada. Pero cuando los riesgos de daño no son tan claros ? </a:t>
            </a:r>
          </a:p>
          <a:p>
            <a:pPr lvl="0" rtl="0">
              <a:spcBef>
                <a:spcPts val="360"/>
              </a:spcBef>
              <a:buClr>
                <a:schemeClr val="dk1"/>
              </a:buClr>
              <a:buSzPct val="25000"/>
              <a:buFont typeface="Arial"/>
              <a:buNone/>
            </a:pPr>
            <a:r>
              <a:rPr lang="es-UY" sz="1200" dirty="0" smtClean="0">
                <a:solidFill>
                  <a:schemeClr val="dk1"/>
                </a:solidFill>
                <a:latin typeface="+mn-lt"/>
                <a:ea typeface="Calibri"/>
                <a:cs typeface="Calibri"/>
                <a:sym typeface="Calibri"/>
              </a:rPr>
              <a:t>       costumbres, aficiones, creencias o  actividades fomentadas por los padres capaces de hacer daño a los niños no justifican  intervenciones del poder público: hábitos relativos a la salud (padres aficionados a la comida basura); actividades de riesgo (deportes como motocross, montar a caballo, esquiar..) o creencias y culturas (dieta vegana, circuncisión, </a:t>
            </a:r>
            <a:r>
              <a:rPr lang="es-UY" sz="1200" dirty="0" err="1" smtClean="0">
                <a:solidFill>
                  <a:schemeClr val="dk1"/>
                </a:solidFill>
                <a:latin typeface="+mn-lt"/>
                <a:ea typeface="Calibri"/>
                <a:cs typeface="Calibri"/>
                <a:sym typeface="Calibri"/>
              </a:rPr>
              <a:t>piercing</a:t>
            </a:r>
            <a:r>
              <a:rPr lang="es-UY" sz="1200" dirty="0" smtClean="0">
                <a:solidFill>
                  <a:schemeClr val="dk1"/>
                </a:solidFill>
                <a:latin typeface="+mn-lt"/>
                <a:ea typeface="Calibri"/>
                <a:cs typeface="Calibri"/>
                <a:sym typeface="Calibri"/>
              </a:rPr>
              <a:t> corporal, tatuajes..). </a:t>
            </a:r>
          </a:p>
          <a:p>
            <a:pPr lvl="0" indent="0" rtl="0">
              <a:spcBef>
                <a:spcPts val="360"/>
              </a:spcBef>
              <a:buClr>
                <a:schemeClr val="dk1"/>
              </a:buClr>
              <a:buSzPct val="100000"/>
              <a:buFont typeface="Calibri"/>
              <a:buChar char="•"/>
            </a:pPr>
            <a:r>
              <a:rPr lang="es-UY" sz="1200" dirty="0" smtClean="0">
                <a:solidFill>
                  <a:schemeClr val="dk1"/>
                </a:solidFill>
                <a:latin typeface="+mn-lt"/>
                <a:ea typeface="Calibri"/>
                <a:cs typeface="Calibri"/>
                <a:sym typeface="Calibri"/>
              </a:rPr>
              <a:t>Pero una cosa es reconocer circunstancias excepcionales -para las que nuestro ordenamiento ya cuenta con herramientas jurídicas- y otra, bien distinta, es plantearse la obligatoriedad de la vacunación como norma. </a:t>
            </a:r>
          </a:p>
          <a:p>
            <a:pPr lvl="0" indent="0" rtl="0">
              <a:spcBef>
                <a:spcPts val="360"/>
              </a:spcBef>
              <a:buClr>
                <a:schemeClr val="dk1"/>
              </a:buClr>
              <a:buSzPct val="100000"/>
              <a:buFont typeface="Calibri"/>
              <a:buChar char="•"/>
            </a:pPr>
            <a:r>
              <a:rPr lang="es-UY" sz="1200" dirty="0" smtClean="0">
                <a:solidFill>
                  <a:schemeClr val="dk1"/>
                </a:solidFill>
                <a:latin typeface="+mn-lt"/>
                <a:ea typeface="Calibri"/>
                <a:cs typeface="Calibri"/>
                <a:sym typeface="Calibri"/>
              </a:rPr>
              <a:t>Por tanto, obligar a la vacunación sería una actuación abusiva que atentaría contra la libertad de conciencia de los padres que por motivos filosóficos, éticos o religiosos decidieran no vacunar a sus hijos</a:t>
            </a:r>
          </a:p>
          <a:p>
            <a:pPr marL="0" marR="0" lvl="0" indent="0" algn="l" rtl="0">
              <a:spcBef>
                <a:spcPts val="360"/>
              </a:spcBef>
              <a:spcAft>
                <a:spcPts val="0"/>
              </a:spcAft>
              <a:buNone/>
            </a:pPr>
            <a:endParaRPr lang="es-UY" sz="1200" b="0" i="0" u="none" strike="noStrike" cap="none" dirty="0" smtClean="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s-UY" sz="1200" b="1" i="0" u="none" strike="noStrike" cap="none" dirty="0" smtClean="0">
                <a:solidFill>
                  <a:schemeClr val="dk1"/>
                </a:solidFill>
                <a:latin typeface="+mn-lt"/>
                <a:ea typeface="Calibri"/>
                <a:cs typeface="Calibri"/>
                <a:sym typeface="Calibri"/>
              </a:rPr>
              <a:t>Autonomía vs justicia</a:t>
            </a:r>
            <a:r>
              <a:rPr lang="es-UY" sz="1200" b="0" i="0" u="none" strike="noStrike" cap="none" dirty="0" smtClean="0">
                <a:solidFill>
                  <a:schemeClr val="dk1"/>
                </a:solidFill>
                <a:latin typeface="+mn-lt"/>
                <a:ea typeface="Calibri"/>
                <a:cs typeface="Calibri"/>
                <a:sym typeface="Calibri"/>
              </a:rPr>
              <a:t>:   riesgos para la salud pública </a:t>
            </a:r>
          </a:p>
          <a:p>
            <a:pPr marL="0" marR="0" lvl="0" indent="0" algn="l" rtl="0">
              <a:spcBef>
                <a:spcPts val="360"/>
              </a:spcBef>
              <a:spcAft>
                <a:spcPts val="0"/>
              </a:spcAft>
              <a:buNone/>
            </a:pPr>
            <a:endParaRPr lang="es-UY" sz="1200" b="0" i="0" u="none" strike="noStrike" cap="none" dirty="0" smtClean="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s-UY" sz="1200" b="1" i="0" u="none" strike="noStrike" cap="none" dirty="0" smtClean="0">
                <a:solidFill>
                  <a:schemeClr val="dk1"/>
                </a:solidFill>
                <a:latin typeface="+mn-lt"/>
                <a:ea typeface="Calibri"/>
                <a:cs typeface="Calibri"/>
                <a:sym typeface="Calibri"/>
              </a:rPr>
              <a:t>Autonomía vs </a:t>
            </a:r>
            <a:r>
              <a:rPr lang="es-UY" sz="1200" b="1" i="0" u="none" strike="noStrike" cap="none" dirty="0" err="1" smtClean="0">
                <a:solidFill>
                  <a:schemeClr val="dk1"/>
                </a:solidFill>
                <a:latin typeface="+mn-lt"/>
                <a:ea typeface="Calibri"/>
                <a:cs typeface="Calibri"/>
                <a:sym typeface="Calibri"/>
              </a:rPr>
              <a:t>beneficiencia</a:t>
            </a:r>
            <a:r>
              <a:rPr lang="es-UY" sz="1200" b="0" i="0" u="none" strike="noStrike" cap="none" dirty="0" smtClean="0">
                <a:solidFill>
                  <a:schemeClr val="dk1"/>
                </a:solidFill>
                <a:latin typeface="+mn-lt"/>
                <a:ea typeface="Calibri"/>
                <a:cs typeface="Calibri"/>
                <a:sym typeface="Calibri"/>
              </a:rPr>
              <a:t>:  el derecho de los padres a tener creencias no convencionales y educar y criar a sus hijos conforme a ellas vs la obligación de los profesionales sanitarios de buscar el beneficio de los niños</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35</a:t>
            </a:fld>
            <a:endParaRPr lang="es-UY"/>
          </a:p>
        </p:txBody>
      </p:sp>
    </p:spTree>
    <p:extLst>
      <p:ext uri="{BB962C8B-B14F-4D97-AF65-F5344CB8AC3E}">
        <p14:creationId xmlns:p14="http://schemas.microsoft.com/office/powerpoint/2010/main" val="152175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When there is no vaccine for a disease, the number of people getting the disease is usually high. People worry about the disease and its complications.</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After an immunization program for a disease begins, the number of people being vaccinated usually rises quickly.</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At the same time, there will be some adverse reactions associated with the vaccine — almost always very few and very mild compared with illness and complications associated with the disease. (Note that this number remains fairly constant because it is a percentage of the number of people being vaccinated.)</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As the number of people being vaccinated rises, the number of cases of disease drops. Eventually, the number of people getting the disease may approach, or even fall below, the small number of people having reactions from the vaccine.</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At this point, most people may never have experienced the disease. They might start to worry less about the disease and more about possible side-effects from the vaccine. They might start to question whether the vaccine is necessary or safe, and some of them will stop getting immunized.</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If enough people stop getting immunized, disease numbers will start to rise again, and there will be disease outbreaks.</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People are reminded of how bad the disease can be, and turn back to immunization to avoid it. Vaccination numbers rise once more and disease numbers fall.</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Ultimately, if enough people get immunized the disease will disappear altogether. So far this has happened once, with smallpox.</a:t>
            </a:r>
          </a:p>
          <a:p>
            <a:pPr marL="698500" lvl="0" indent="-295275" rtl="0">
              <a:lnSpc>
                <a:spcPct val="178571"/>
              </a:lnSpc>
              <a:spcBef>
                <a:spcPts val="0"/>
              </a:spcBef>
              <a:spcAft>
                <a:spcPts val="800"/>
              </a:spcAft>
              <a:buClr>
                <a:schemeClr val="dk1"/>
              </a:buClr>
              <a:buSzPct val="95454"/>
              <a:buAutoNum type="arabicPeriod"/>
            </a:pPr>
            <a:r>
              <a:rPr lang="x-none" sz="1200" smtClean="0">
                <a:solidFill>
                  <a:schemeClr val="dk1"/>
                </a:solidFill>
                <a:highlight>
                  <a:srgbClr val="FFFFFF"/>
                </a:highlight>
              </a:rPr>
              <a:t>When there is no more disease, the immunization program can be stopped. The numbers of vaccinations and adverse reactions drop to zero.</a:t>
            </a:r>
          </a:p>
          <a:p>
            <a:pPr lvl="0" rtl="0">
              <a:lnSpc>
                <a:spcPct val="170454"/>
              </a:lnSpc>
              <a:spcBef>
                <a:spcPts val="0"/>
              </a:spcBef>
              <a:spcAft>
                <a:spcPts val="800"/>
              </a:spcAft>
              <a:buClr>
                <a:schemeClr val="dk1"/>
              </a:buClr>
              <a:buSzPct val="100000"/>
              <a:buFont typeface="Arial"/>
              <a:buNone/>
            </a:pPr>
            <a:r>
              <a:rPr lang="x-none" sz="1200" smtClean="0">
                <a:solidFill>
                  <a:schemeClr val="dk1"/>
                </a:solidFill>
                <a:highlight>
                  <a:srgbClr val="FFFFFF"/>
                </a:highlight>
              </a:rPr>
              <a:t> </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42</a:t>
            </a:fld>
            <a:endParaRPr lang="es-UY"/>
          </a:p>
        </p:txBody>
      </p:sp>
    </p:spTree>
    <p:extLst>
      <p:ext uri="{BB962C8B-B14F-4D97-AF65-F5344CB8AC3E}">
        <p14:creationId xmlns:p14="http://schemas.microsoft.com/office/powerpoint/2010/main" val="352522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strike="noStrike" cap="none" smtClean="0">
                <a:solidFill>
                  <a:schemeClr val="lt1"/>
                </a:solidFill>
                <a:latin typeface="Arial"/>
                <a:ea typeface="Arial"/>
                <a:cs typeface="Arial"/>
                <a:sym typeface="Arial"/>
              </a:rPr>
              <a:t>Por que es necesario hacer esto? En primer lugar, por que la misma polio, el Ebola y el Zika, nos han evidenciado que las enfermedades pueden fácilmente propagarse desde una comunidad rural al otro lado del mundo hasta una gran ciudad en menos de 36 horas.  </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47</a:t>
            </a:fld>
            <a:endParaRPr lang="es-UY"/>
          </a:p>
        </p:txBody>
      </p:sp>
    </p:spTree>
    <p:extLst>
      <p:ext uri="{BB962C8B-B14F-4D97-AF65-F5344CB8AC3E}">
        <p14:creationId xmlns:p14="http://schemas.microsoft.com/office/powerpoint/2010/main" val="346367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lnSpc>
                <a:spcPct val="80000"/>
              </a:lnSpc>
              <a:spcBef>
                <a:spcPts val="0"/>
              </a:spcBef>
              <a:spcAft>
                <a:spcPts val="0"/>
              </a:spcAft>
              <a:buSzPct val="25000"/>
              <a:buNone/>
            </a:pPr>
            <a:r>
              <a:rPr lang="x-none" sz="1200" b="0" i="0" u="none" strike="noStrike" cap="none" smtClean="0">
                <a:solidFill>
                  <a:schemeClr val="dk1"/>
                </a:solidFill>
                <a:latin typeface="+mn-lt"/>
                <a:ea typeface="Calibri"/>
                <a:cs typeface="Calibri"/>
                <a:sym typeface="Calibri"/>
              </a:rPr>
              <a:t>Despues del agua potable  medida de salud publica mas efectivas para el control de enfermedades infecciosas:</a:t>
            </a:r>
          </a:p>
          <a:p>
            <a:pPr marL="0" marR="0" lvl="0" indent="0" algn="l" rtl="0">
              <a:lnSpc>
                <a:spcPct val="80000"/>
              </a:lnSpc>
              <a:spcBef>
                <a:spcPts val="360"/>
              </a:spcBef>
              <a:spcAft>
                <a:spcPts val="0"/>
              </a:spcAft>
              <a:buSzPct val="25000"/>
              <a:buNone/>
            </a:pPr>
            <a:r>
              <a:rPr lang="x-none" sz="1200" b="0" i="0" u="none" strike="noStrike" cap="none" smtClean="0">
                <a:solidFill>
                  <a:schemeClr val="dk1"/>
                </a:solidFill>
                <a:latin typeface="+mn-lt"/>
                <a:ea typeface="Calibri"/>
                <a:cs typeface="Calibri"/>
                <a:sym typeface="Calibri"/>
              </a:rPr>
              <a:t>       - disminuciòn de casos clìnicos</a:t>
            </a:r>
          </a:p>
          <a:p>
            <a:pPr marL="0" marR="0" lvl="0" indent="0" algn="l" rtl="0">
              <a:lnSpc>
                <a:spcPct val="80000"/>
              </a:lnSpc>
              <a:spcBef>
                <a:spcPts val="360"/>
              </a:spcBef>
              <a:spcAft>
                <a:spcPts val="0"/>
              </a:spcAft>
              <a:buSzPct val="25000"/>
              <a:buNone/>
            </a:pPr>
            <a:r>
              <a:rPr lang="x-none" sz="1200" b="0" i="0" u="none" strike="noStrike" cap="none" smtClean="0">
                <a:solidFill>
                  <a:schemeClr val="dk1"/>
                </a:solidFill>
                <a:latin typeface="+mn-lt"/>
                <a:ea typeface="Calibri"/>
                <a:cs typeface="Calibri"/>
                <a:sym typeface="Calibri"/>
              </a:rPr>
              <a:t>       - reducción de secuelas físicas y síquicas</a:t>
            </a:r>
          </a:p>
          <a:p>
            <a:pPr marL="0" marR="0" lvl="0" indent="0" algn="l" rtl="0">
              <a:lnSpc>
                <a:spcPct val="80000"/>
              </a:lnSpc>
              <a:spcBef>
                <a:spcPts val="360"/>
              </a:spcBef>
              <a:spcAft>
                <a:spcPts val="0"/>
              </a:spcAft>
              <a:buSzPct val="25000"/>
              <a:buNone/>
            </a:pPr>
            <a:r>
              <a:rPr lang="x-none" sz="1200" b="0" i="0" u="none" strike="noStrike" cap="none" smtClean="0">
                <a:solidFill>
                  <a:schemeClr val="dk1"/>
                </a:solidFill>
                <a:latin typeface="+mn-lt"/>
                <a:ea typeface="Calibri"/>
                <a:cs typeface="Calibri"/>
                <a:sym typeface="Calibri"/>
              </a:rPr>
              <a:t>       - Reducción de muertes provocadas por infecciones</a:t>
            </a:r>
          </a:p>
          <a:p>
            <a:pPr marL="0" marR="0" lvl="0" indent="0" algn="l" rtl="0">
              <a:lnSpc>
                <a:spcPct val="80000"/>
              </a:lnSpc>
              <a:spcBef>
                <a:spcPts val="360"/>
              </a:spcBef>
              <a:spcAft>
                <a:spcPts val="0"/>
              </a:spcAft>
              <a:buSzPct val="25000"/>
              <a:buNone/>
            </a:pPr>
            <a:r>
              <a:rPr lang="x-none" sz="1200" b="0" i="0" u="none" strike="noStrike" cap="none" smtClean="0">
                <a:solidFill>
                  <a:schemeClr val="dk1"/>
                </a:solidFill>
                <a:latin typeface="+mn-lt"/>
                <a:ea typeface="Calibri"/>
                <a:cs typeface="Calibri"/>
                <a:sym typeface="Calibri"/>
              </a:rPr>
              <a:t>        - efecto rebaño</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7</a:t>
            </a:fld>
            <a:endParaRPr lang="es-UY"/>
          </a:p>
        </p:txBody>
      </p:sp>
    </p:spTree>
    <p:extLst>
      <p:ext uri="{BB962C8B-B14F-4D97-AF65-F5344CB8AC3E}">
        <p14:creationId xmlns:p14="http://schemas.microsoft.com/office/powerpoint/2010/main" val="22753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s-UY" sz="1200" b="0" i="0" u="none" strike="noStrike" cap="none" dirty="0" smtClean="0">
                <a:solidFill>
                  <a:schemeClr val="dk1"/>
                </a:solidFill>
                <a:latin typeface="Arial"/>
                <a:ea typeface="Arial"/>
                <a:cs typeface="Arial"/>
                <a:sym typeface="Arial"/>
              </a:rPr>
              <a:t>Como resultado de sus políticas de vacunación y los altos niveles de cobertura, Uruguay tiene eliminados el tétanos neonatal, la difteria, la poliomielitis, el síndrome de rubéola congénita, la rubéola (último caso en 2001) y el sarampión (últimos casos en 1999). La tos ferina, la parotiditis y la hepatitis b son enfermedades controladas. Se ha registrado una franca disminución en la frecuencia de meningitis a </a:t>
            </a:r>
            <a:r>
              <a:rPr lang="es-UY" sz="1200" b="0" i="0" u="none" strike="noStrike" cap="none" dirty="0" err="1" smtClean="0">
                <a:solidFill>
                  <a:schemeClr val="dk1"/>
                </a:solidFill>
                <a:latin typeface="Arial"/>
                <a:ea typeface="Arial"/>
                <a:cs typeface="Arial"/>
                <a:sym typeface="Arial"/>
              </a:rPr>
              <a:t>Hib</a:t>
            </a:r>
            <a:r>
              <a:rPr lang="es-UY" sz="1200" b="0" i="0" u="none" strike="noStrike" cap="none" dirty="0" smtClean="0">
                <a:solidFill>
                  <a:schemeClr val="dk1"/>
                </a:solidFill>
                <a:latin typeface="Arial"/>
                <a:ea typeface="Arial"/>
                <a:cs typeface="Arial"/>
                <a:sym typeface="Arial"/>
              </a:rPr>
              <a:t> en niños. La incidencia de los casos graves de varicela que requieren hospitalización ha disminuido francamente. Desde la introducción de la vacuna de hepatitis A se ha observado una marcada disminución de los brotes, persistiendo solo brotes intrafamiliares de escasa entidad. Los primeros informes con respecto a la vacunación </a:t>
            </a:r>
            <a:r>
              <a:rPr lang="es-UY" sz="1200" b="0" i="0" u="none" strike="noStrike" cap="none" dirty="0" err="1" smtClean="0">
                <a:solidFill>
                  <a:schemeClr val="dk1"/>
                </a:solidFill>
                <a:latin typeface="Arial"/>
                <a:ea typeface="Arial"/>
                <a:cs typeface="Arial"/>
                <a:sym typeface="Arial"/>
              </a:rPr>
              <a:t>antineumocócica</a:t>
            </a:r>
            <a:r>
              <a:rPr lang="es-UY" sz="1200" b="0" i="0" u="none" strike="noStrike" cap="none" dirty="0" smtClean="0">
                <a:solidFill>
                  <a:schemeClr val="dk1"/>
                </a:solidFill>
                <a:latin typeface="Arial"/>
                <a:ea typeface="Arial"/>
                <a:cs typeface="Arial"/>
                <a:sym typeface="Arial"/>
              </a:rPr>
              <a:t> son exitosos, con disminución de las hospitalizaciones por neumonía bacteriana en  niños.</a:t>
            </a:r>
          </a:p>
          <a:p>
            <a:pPr marL="0" marR="0" lvl="0" indent="0" algn="l" rtl="0">
              <a:spcBef>
                <a:spcPts val="0"/>
              </a:spcBef>
              <a:buClr>
                <a:schemeClr val="dk1"/>
              </a:buClr>
              <a:buFont typeface="Calibri"/>
              <a:buNone/>
            </a:pPr>
            <a:endParaRPr lang="es-UY" sz="1200" b="0" i="0" u="none" strike="noStrike" cap="none" dirty="0" smtClean="0">
              <a:solidFill>
                <a:schemeClr val="dk1"/>
              </a:solidFill>
              <a:latin typeface="Arial"/>
              <a:ea typeface="Arial"/>
              <a:cs typeface="Arial"/>
              <a:sym typeface="Arial"/>
            </a:endParaRP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8</a:t>
            </a:fld>
            <a:endParaRPr lang="es-UY"/>
          </a:p>
        </p:txBody>
      </p:sp>
    </p:spTree>
    <p:extLst>
      <p:ext uri="{BB962C8B-B14F-4D97-AF65-F5344CB8AC3E}">
        <p14:creationId xmlns:p14="http://schemas.microsoft.com/office/powerpoint/2010/main" val="216451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mtClean="0"/>
              <a:t>The proportion of hospitalisations due to varicella, reduced by 81% overall (p,0.001) and by 63% (p,0.001), 94% (p,0.001), 73% (p,0.001) and 62% (p = 0.044) by 2005 in the ,1, 1–4, 5–9 and 10–14 years age groups, respectively, compared to the preceding years from 1997 to 1999 </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14</a:t>
            </a:fld>
            <a:endParaRPr lang="es-UY"/>
          </a:p>
        </p:txBody>
      </p:sp>
    </p:spTree>
    <p:extLst>
      <p:ext uri="{BB962C8B-B14F-4D97-AF65-F5344CB8AC3E}">
        <p14:creationId xmlns:p14="http://schemas.microsoft.com/office/powerpoint/2010/main" val="194041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rtl="0">
              <a:spcBef>
                <a:spcPts val="0"/>
              </a:spcBef>
              <a:buClr>
                <a:schemeClr val="dk1"/>
              </a:buClr>
              <a:buSzPct val="68750"/>
              <a:buFont typeface="Arial"/>
              <a:buNone/>
            </a:pPr>
            <a:r>
              <a:rPr lang="es-UY" sz="1200" dirty="0" smtClean="0">
                <a:solidFill>
                  <a:schemeClr val="dk1"/>
                </a:solidFill>
              </a:rPr>
              <a:t>Encuesta &gt; de 18 años que tuvieran un niño ≤ de 5 años a cargo, entre 05 y 10 de 2016 en Montevideo. </a:t>
            </a:r>
          </a:p>
          <a:p>
            <a:pPr lvl="0" algn="just" rtl="0">
              <a:spcBef>
                <a:spcPts val="0"/>
              </a:spcBef>
              <a:buClr>
                <a:schemeClr val="dk1"/>
              </a:buClr>
              <a:buSzPct val="68750"/>
              <a:buFont typeface="Arial"/>
              <a:buNone/>
            </a:pPr>
            <a:r>
              <a:rPr lang="es-UY" sz="1200" dirty="0" smtClean="0">
                <a:solidFill>
                  <a:schemeClr val="dk1"/>
                </a:solidFill>
              </a:rPr>
              <a:t>Muestra de 384 individuos estratificada según los 8 municipios de </a:t>
            </a:r>
            <a:r>
              <a:rPr lang="es-UY" sz="1200" dirty="0" err="1" smtClean="0">
                <a:solidFill>
                  <a:schemeClr val="dk1"/>
                </a:solidFill>
              </a:rPr>
              <a:t>Montevideo.La</a:t>
            </a:r>
            <a:r>
              <a:rPr lang="es-UY" sz="1200" dirty="0" smtClean="0">
                <a:solidFill>
                  <a:schemeClr val="dk1"/>
                </a:solidFill>
              </a:rPr>
              <a:t> mayoría consideró importante la vacunación de los niños (92.7%) y adultos (81.5%) para prevenir enfermedades, con especial importancia en los niños (p&lt;0.01). </a:t>
            </a:r>
            <a:r>
              <a:rPr lang="es-UY" sz="1200" b="1" dirty="0" smtClean="0">
                <a:solidFill>
                  <a:schemeClr val="dk1"/>
                </a:solidFill>
              </a:rPr>
              <a:t>Confianza </a:t>
            </a:r>
            <a:r>
              <a:rPr lang="es-UY" sz="1200" dirty="0" smtClean="0">
                <a:solidFill>
                  <a:schemeClr val="dk1"/>
                </a:solidFill>
              </a:rPr>
              <a:t>a través de la importancia de las vacunas en niños y adultos, seguridad e importancia relativa de cada vacuna. </a:t>
            </a:r>
          </a:p>
          <a:p>
            <a:pPr lvl="0" algn="just" rtl="0">
              <a:spcBef>
                <a:spcPts val="0"/>
              </a:spcBef>
              <a:buClr>
                <a:schemeClr val="dk1"/>
              </a:buClr>
              <a:buSzPct val="68750"/>
              <a:buFont typeface="Arial"/>
              <a:buNone/>
            </a:pPr>
            <a:r>
              <a:rPr lang="es-UY" sz="1200" dirty="0" smtClean="0">
                <a:solidFill>
                  <a:schemeClr val="dk1"/>
                </a:solidFill>
              </a:rPr>
              <a:t>La confianza en la vacuna antigripal fue significativamente menor  a la confianza de todas las vacunas incluidas en el CEV (38.6% vs ….. , p&lt;0,05). El nivel de confianza de las vacunas no se modificó por el nivel de instrucción ni municipio. </a:t>
            </a:r>
          </a:p>
          <a:p>
            <a:pPr lvl="0" algn="just" rtl="0">
              <a:spcBef>
                <a:spcPts val="0"/>
              </a:spcBef>
              <a:buClr>
                <a:schemeClr val="dk1"/>
              </a:buClr>
              <a:buSzPct val="68750"/>
              <a:buFont typeface="Arial"/>
              <a:buNone/>
            </a:pPr>
            <a:r>
              <a:rPr lang="es-UY" sz="1200" dirty="0" smtClean="0">
                <a:solidFill>
                  <a:schemeClr val="dk1"/>
                </a:solidFill>
              </a:rPr>
              <a:t>Consideró que el funcionamiento de los </a:t>
            </a:r>
            <a:r>
              <a:rPr lang="es-UY" sz="1200" dirty="0" err="1" smtClean="0">
                <a:solidFill>
                  <a:schemeClr val="dk1"/>
                </a:solidFill>
              </a:rPr>
              <a:t>vacunatorios</a:t>
            </a:r>
            <a:r>
              <a:rPr lang="es-UY" sz="1200" dirty="0" smtClean="0">
                <a:solidFill>
                  <a:schemeClr val="dk1"/>
                </a:solidFill>
              </a:rPr>
              <a:t> era adecuado 85.4%. </a:t>
            </a:r>
          </a:p>
          <a:p>
            <a:pPr lvl="0" algn="just" rtl="0">
              <a:spcBef>
                <a:spcPts val="0"/>
              </a:spcBef>
              <a:buClr>
                <a:schemeClr val="dk1"/>
              </a:buClr>
              <a:buSzPct val="68750"/>
              <a:buFont typeface="Arial"/>
              <a:buNone/>
            </a:pPr>
            <a:r>
              <a:rPr lang="es-UY" sz="1200" dirty="0" smtClean="0">
                <a:solidFill>
                  <a:schemeClr val="dk1"/>
                </a:solidFill>
              </a:rPr>
              <a:t>Refirió satisfacción con las vacunas del CEV 89.9% y con la información brindada por el MS 55.7% y el médico 82.8%. </a:t>
            </a:r>
          </a:p>
          <a:p>
            <a:pPr lvl="0" algn="just" rtl="0">
              <a:spcBef>
                <a:spcPts val="0"/>
              </a:spcBef>
              <a:buClr>
                <a:schemeClr val="dk1"/>
              </a:buClr>
              <a:buSzPct val="68750"/>
              <a:buFont typeface="Arial"/>
              <a:buNone/>
            </a:pPr>
            <a:r>
              <a:rPr lang="es-UY" sz="1200" dirty="0" smtClean="0">
                <a:solidFill>
                  <a:schemeClr val="dk1"/>
                </a:solidFill>
              </a:rPr>
              <a:t>El 69% consideró que algunas vacunas son más importantes que otras, de los cuales 62% refirió que podrían evitar al menos una vacuna, siendo las más mencionada la vacuna antigripal y contra el Virus del Papiloma Humano. </a:t>
            </a:r>
          </a:p>
          <a:p>
            <a:pPr lvl="0" algn="just" rtl="0">
              <a:spcBef>
                <a:spcPts val="0"/>
              </a:spcBef>
              <a:buClr>
                <a:schemeClr val="dk1"/>
              </a:buClr>
              <a:buSzPct val="68750"/>
              <a:buFont typeface="Arial"/>
              <a:buNone/>
            </a:pPr>
            <a:r>
              <a:rPr lang="es-UY" sz="1200" dirty="0" smtClean="0">
                <a:solidFill>
                  <a:schemeClr val="dk1"/>
                </a:solidFill>
              </a:rPr>
              <a:t>El 43% refirió haber estado informado de alguna actividad sobre vacunas recientemente. Las redes sociales fue el medio más usado para acceder a información (65%). El 55% de las personas que refirieron informarse en las campañas adoptaron alguna conducta, entre las que se destacó haberse vacunado.</a:t>
            </a:r>
          </a:p>
          <a:p>
            <a:pPr lvl="0" rtl="0">
              <a:lnSpc>
                <a:spcPct val="115000"/>
              </a:lnSpc>
              <a:spcBef>
                <a:spcPts val="0"/>
              </a:spcBef>
              <a:spcAft>
                <a:spcPts val="1600"/>
              </a:spcAft>
              <a:buClr>
                <a:schemeClr val="dk1"/>
              </a:buClr>
              <a:buSzPct val="68750"/>
              <a:buFont typeface="Arial"/>
              <a:buNone/>
            </a:pPr>
            <a:endParaRPr lang="es-UY" sz="1200" dirty="0" smtClean="0">
              <a:solidFill>
                <a:schemeClr val="dk2"/>
              </a:solidFill>
            </a:endParaRPr>
          </a:p>
          <a:p>
            <a:pPr lvl="0">
              <a:spcBef>
                <a:spcPts val="0"/>
              </a:spcBef>
              <a:buNone/>
            </a:pPr>
            <a:r>
              <a:rPr lang="es-UY" dirty="0" err="1" smtClean="0"/>
              <a:t>Promed</a:t>
            </a:r>
            <a:r>
              <a:rPr lang="es-UY" dirty="0" smtClean="0"/>
              <a:t> vacuna VPH</a:t>
            </a:r>
          </a:p>
          <a:p>
            <a:pPr lvl="0">
              <a:spcBef>
                <a:spcPts val="0"/>
              </a:spcBef>
              <a:buClr>
                <a:schemeClr val="dk1"/>
              </a:buClr>
              <a:buSzPct val="100000"/>
              <a:buFont typeface="Arial"/>
              <a:buNone/>
            </a:pPr>
            <a:endParaRPr lang="es-UY" dirty="0" smtClean="0"/>
          </a:p>
          <a:p>
            <a:pPr lvl="0">
              <a:spcBef>
                <a:spcPts val="0"/>
              </a:spcBef>
              <a:buClr>
                <a:schemeClr val="dk1"/>
              </a:buClr>
              <a:buSzPct val="100000"/>
              <a:buFont typeface="Arial"/>
              <a:buNone/>
            </a:pPr>
            <a:endParaRPr lang="es-UY" dirty="0" smtClean="0"/>
          </a:p>
          <a:p>
            <a:pPr lvl="0">
              <a:spcBef>
                <a:spcPts val="0"/>
              </a:spcBef>
              <a:buClr>
                <a:schemeClr val="dk1"/>
              </a:buClr>
              <a:buSzPct val="110000"/>
              <a:buFont typeface="Arial"/>
              <a:buNone/>
            </a:pPr>
            <a:r>
              <a:rPr lang="es-UY" sz="800" dirty="0" smtClean="0">
                <a:solidFill>
                  <a:srgbClr val="222222"/>
                </a:solidFill>
                <a:highlight>
                  <a:srgbClr val="FFFFFF"/>
                </a:highlight>
              </a:rPr>
              <a:t>En Latinoamérica, la vacuna se ofrece en los programas nacionales de</a:t>
            </a:r>
          </a:p>
          <a:p>
            <a:pPr lvl="0">
              <a:spcBef>
                <a:spcPts val="0"/>
              </a:spcBef>
              <a:buClr>
                <a:schemeClr val="dk1"/>
              </a:buClr>
              <a:buSzPct val="110000"/>
              <a:buFont typeface="Arial"/>
              <a:buNone/>
            </a:pPr>
            <a:r>
              <a:rPr lang="es-UY" sz="800" dirty="0" smtClean="0">
                <a:solidFill>
                  <a:srgbClr val="222222"/>
                </a:solidFill>
                <a:highlight>
                  <a:srgbClr val="FFFFFF"/>
                </a:highlight>
              </a:rPr>
              <a:t>22 países. Inicialmente eran tres dosis, pero ahora son dos dosis con</a:t>
            </a:r>
          </a:p>
          <a:p>
            <a:pPr lvl="0">
              <a:spcBef>
                <a:spcPts val="0"/>
              </a:spcBef>
              <a:buClr>
                <a:schemeClr val="dk1"/>
              </a:buClr>
              <a:buSzPct val="110000"/>
              <a:buFont typeface="Arial"/>
              <a:buNone/>
            </a:pPr>
            <a:r>
              <a:rPr lang="es-UY" sz="800" dirty="0" smtClean="0">
                <a:solidFill>
                  <a:srgbClr val="222222"/>
                </a:solidFill>
                <a:highlight>
                  <a:srgbClr val="FFFFFF"/>
                </a:highlight>
              </a:rPr>
              <a:t>intervalo de seis meses. La recomendación es que la vacuna sea</a:t>
            </a:r>
          </a:p>
          <a:p>
            <a:pPr lvl="0">
              <a:spcBef>
                <a:spcPts val="0"/>
              </a:spcBef>
              <a:buClr>
                <a:schemeClr val="dk1"/>
              </a:buClr>
              <a:buSzPct val="110000"/>
              <a:buFont typeface="Arial"/>
              <a:buNone/>
            </a:pPr>
            <a:r>
              <a:rPr lang="es-UY" sz="800" dirty="0" smtClean="0">
                <a:solidFill>
                  <a:srgbClr val="222222"/>
                </a:solidFill>
                <a:highlight>
                  <a:srgbClr val="FFFFFF"/>
                </a:highlight>
              </a:rPr>
              <a:t>aplicada junto a otras de la misma franja etaria (difteria y</a:t>
            </a:r>
          </a:p>
          <a:p>
            <a:pPr lvl="0">
              <a:spcBef>
                <a:spcPts val="0"/>
              </a:spcBef>
              <a:buClr>
                <a:schemeClr val="dk1"/>
              </a:buClr>
              <a:buSzPct val="110000"/>
              <a:buFont typeface="Arial"/>
              <a:buNone/>
            </a:pPr>
            <a:r>
              <a:rPr lang="es-UY" sz="800" dirty="0" smtClean="0">
                <a:solidFill>
                  <a:srgbClr val="222222"/>
                </a:solidFill>
                <a:highlight>
                  <a:srgbClr val="FFFFFF"/>
                </a:highlight>
              </a:rPr>
              <a:t>tétanos), iniciando programas en las escuelas, o servicios de salud</a:t>
            </a:r>
          </a:p>
          <a:p>
            <a:pPr lvl="0">
              <a:spcBef>
                <a:spcPts val="0"/>
              </a:spcBef>
              <a:buClr>
                <a:schemeClr val="dk1"/>
              </a:buClr>
              <a:buSzPct val="110000"/>
              <a:buFont typeface="Arial"/>
              <a:buNone/>
            </a:pPr>
            <a:r>
              <a:rPr lang="es-UY" sz="800" dirty="0" smtClean="0">
                <a:solidFill>
                  <a:srgbClr val="222222"/>
                </a:solidFill>
                <a:highlight>
                  <a:srgbClr val="FFFFFF"/>
                </a:highlight>
              </a:rPr>
              <a:t>de adolescentes, y como parte de una estrategia mayor que incluya</a:t>
            </a:r>
          </a:p>
          <a:p>
            <a:pPr lvl="0">
              <a:spcBef>
                <a:spcPts val="0"/>
              </a:spcBef>
              <a:buClr>
                <a:schemeClr val="dk1"/>
              </a:buClr>
              <a:buSzPct val="110000"/>
              <a:buFont typeface="Arial"/>
              <a:buNone/>
            </a:pPr>
            <a:r>
              <a:rPr lang="es-UY" sz="800" dirty="0" smtClean="0">
                <a:solidFill>
                  <a:srgbClr val="222222"/>
                </a:solidFill>
                <a:highlight>
                  <a:srgbClr val="FFFFFF"/>
                </a:highlight>
              </a:rPr>
              <a:t>educación para disminuir comportamiento de riesgo, cribado para</a:t>
            </a:r>
          </a:p>
          <a:p>
            <a:pPr lvl="0">
              <a:spcBef>
                <a:spcPts val="0"/>
              </a:spcBef>
              <a:buClr>
                <a:schemeClr val="dk1"/>
              </a:buClr>
              <a:buSzPct val="110000"/>
              <a:buFont typeface="Arial"/>
              <a:buNone/>
            </a:pPr>
            <a:r>
              <a:rPr lang="es-UY" sz="800" dirty="0" smtClean="0">
                <a:solidFill>
                  <a:srgbClr val="222222"/>
                </a:solidFill>
                <a:highlight>
                  <a:srgbClr val="FFFFFF"/>
                </a:highlight>
              </a:rPr>
              <a:t>diagnóstico, y tratamiento de lesiones precancerosas, y cáncer.</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¿Cuán necesaria es la vacuna?</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infección por virus del papiloma humano es la infección viral</a:t>
            </a:r>
          </a:p>
          <a:p>
            <a:pPr lvl="0">
              <a:spcBef>
                <a:spcPts val="0"/>
              </a:spcBef>
              <a:buClr>
                <a:schemeClr val="dk1"/>
              </a:buClr>
              <a:buSzPct val="110000"/>
              <a:buFont typeface="Arial"/>
              <a:buNone/>
            </a:pPr>
            <a:r>
              <a:rPr lang="es-UY" sz="800" dirty="0" smtClean="0">
                <a:solidFill>
                  <a:srgbClr val="222222"/>
                </a:solidFill>
                <a:highlight>
                  <a:srgbClr val="FFFFFF"/>
                </a:highlight>
              </a:rPr>
              <a:t>más común del tracto reproductivo. Noventa por ciento de las</a:t>
            </a:r>
          </a:p>
          <a:p>
            <a:pPr lvl="0">
              <a:spcBef>
                <a:spcPts val="0"/>
              </a:spcBef>
              <a:buClr>
                <a:schemeClr val="dk1"/>
              </a:buClr>
              <a:buSzPct val="110000"/>
              <a:buFont typeface="Arial"/>
              <a:buNone/>
            </a:pPr>
            <a:r>
              <a:rPr lang="es-UY" sz="800" dirty="0" smtClean="0">
                <a:solidFill>
                  <a:srgbClr val="222222"/>
                </a:solidFill>
                <a:highlight>
                  <a:srgbClr val="FFFFFF"/>
                </a:highlight>
              </a:rPr>
              <a:t>infecciones es asintomático, y se resuelve espontáneamente en uno a</a:t>
            </a:r>
          </a:p>
          <a:p>
            <a:pPr lvl="0">
              <a:spcBef>
                <a:spcPts val="0"/>
              </a:spcBef>
              <a:buClr>
                <a:schemeClr val="dk1"/>
              </a:buClr>
              <a:buSzPct val="110000"/>
              <a:buFont typeface="Arial"/>
              <a:buNone/>
            </a:pPr>
            <a:r>
              <a:rPr lang="es-UY" sz="800" dirty="0" smtClean="0">
                <a:solidFill>
                  <a:srgbClr val="222222"/>
                </a:solidFill>
                <a:highlight>
                  <a:srgbClr val="FFFFFF"/>
                </a:highlight>
              </a:rPr>
              <a:t>dos años. De 5% a 10% de las mujeres infectadas desarrolla infección</a:t>
            </a:r>
          </a:p>
          <a:p>
            <a:pPr lvl="0">
              <a:spcBef>
                <a:spcPts val="0"/>
              </a:spcBef>
              <a:buClr>
                <a:schemeClr val="dk1"/>
              </a:buClr>
              <a:buSzPct val="110000"/>
              <a:buFont typeface="Arial"/>
              <a:buNone/>
            </a:pPr>
            <a:r>
              <a:rPr lang="es-UY" sz="800" dirty="0" smtClean="0">
                <a:solidFill>
                  <a:srgbClr val="222222"/>
                </a:solidFill>
                <a:highlight>
                  <a:srgbClr val="FFFFFF"/>
                </a:highlight>
              </a:rPr>
              <a:t>persistente. La infección persistente con tipos de alto riesgo es</a:t>
            </a:r>
          </a:p>
          <a:p>
            <a:pPr lvl="0">
              <a:spcBef>
                <a:spcPts val="0"/>
              </a:spcBef>
              <a:buClr>
                <a:schemeClr val="dk1"/>
              </a:buClr>
              <a:buSzPct val="110000"/>
              <a:buFont typeface="Arial"/>
              <a:buNone/>
            </a:pPr>
            <a:r>
              <a:rPr lang="es-UY" sz="800" dirty="0" smtClean="0">
                <a:solidFill>
                  <a:srgbClr val="222222"/>
                </a:solidFill>
                <a:highlight>
                  <a:srgbClr val="FFFFFF"/>
                </a:highlight>
              </a:rPr>
              <a:t>considerada una condición necesaria, pero no suficiente, para el</a:t>
            </a:r>
          </a:p>
          <a:p>
            <a:pPr lvl="0">
              <a:spcBef>
                <a:spcPts val="0"/>
              </a:spcBef>
              <a:buClr>
                <a:schemeClr val="dk1"/>
              </a:buClr>
              <a:buSzPct val="110000"/>
              <a:buFont typeface="Arial"/>
              <a:buNone/>
            </a:pPr>
            <a:r>
              <a:rPr lang="es-UY" sz="800" dirty="0" smtClean="0">
                <a:solidFill>
                  <a:srgbClr val="222222"/>
                </a:solidFill>
                <a:highlight>
                  <a:srgbClr val="FFFFFF"/>
                </a:highlight>
              </a:rPr>
              <a:t>desarrollo de cáncer del cuello uterino, proceso que cuando ocurre,</a:t>
            </a:r>
          </a:p>
          <a:p>
            <a:pPr lvl="0">
              <a:spcBef>
                <a:spcPts val="0"/>
              </a:spcBef>
              <a:buClr>
                <a:schemeClr val="dk1"/>
              </a:buClr>
              <a:buSzPct val="110000"/>
              <a:buFont typeface="Arial"/>
              <a:buNone/>
            </a:pPr>
            <a:r>
              <a:rPr lang="es-UY" sz="800" dirty="0" smtClean="0">
                <a:solidFill>
                  <a:srgbClr val="222222"/>
                </a:solidFill>
                <a:highlight>
                  <a:srgbClr val="FFFFFF"/>
                </a:highlight>
              </a:rPr>
              <a:t>tarda de 10 a 30 años.[7]</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progresión a lesiones </a:t>
            </a:r>
            <a:r>
              <a:rPr lang="es-UY" sz="800" dirty="0" err="1" smtClean="0">
                <a:solidFill>
                  <a:srgbClr val="222222"/>
                </a:solidFill>
                <a:highlight>
                  <a:srgbClr val="FFFFFF"/>
                </a:highlight>
              </a:rPr>
              <a:t>intraepiteliales</a:t>
            </a:r>
            <a:r>
              <a:rPr lang="es-UY" sz="800" dirty="0" smtClean="0">
                <a:solidFill>
                  <a:srgbClr val="222222"/>
                </a:solidFill>
                <a:highlight>
                  <a:srgbClr val="FFFFFF"/>
                </a:highlight>
              </a:rPr>
              <a:t> </a:t>
            </a:r>
            <a:r>
              <a:rPr lang="es-UY" sz="800" dirty="0" err="1" smtClean="0">
                <a:solidFill>
                  <a:srgbClr val="222222"/>
                </a:solidFill>
                <a:highlight>
                  <a:srgbClr val="FFFFFF"/>
                </a:highlight>
              </a:rPr>
              <a:t>premalignas</a:t>
            </a:r>
            <a:r>
              <a:rPr lang="es-UY" sz="800" dirty="0" smtClean="0">
                <a:solidFill>
                  <a:srgbClr val="222222"/>
                </a:solidFill>
                <a:highlight>
                  <a:srgbClr val="FFFFFF"/>
                </a:highlight>
              </a:rPr>
              <a:t> (glandulares o</a:t>
            </a:r>
          </a:p>
          <a:p>
            <a:pPr lvl="0">
              <a:spcBef>
                <a:spcPts val="0"/>
              </a:spcBef>
              <a:buClr>
                <a:schemeClr val="dk1"/>
              </a:buClr>
              <a:buSzPct val="110000"/>
              <a:buFont typeface="Arial"/>
              <a:buNone/>
            </a:pPr>
            <a:r>
              <a:rPr lang="es-UY" sz="800" dirty="0" smtClean="0">
                <a:solidFill>
                  <a:srgbClr val="222222"/>
                </a:solidFill>
                <a:highlight>
                  <a:srgbClr val="FFFFFF"/>
                </a:highlight>
              </a:rPr>
              <a:t>escamosas) se clasifica en tres niveles de neoplasia </a:t>
            </a:r>
            <a:r>
              <a:rPr lang="es-UY" sz="800" dirty="0" err="1" smtClean="0">
                <a:solidFill>
                  <a:srgbClr val="222222"/>
                </a:solidFill>
                <a:highlight>
                  <a:srgbClr val="FFFFFF"/>
                </a:highlight>
              </a:rPr>
              <a:t>intraepitelial</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cervical (NIC): NIC 1 (displasia leve), NIC 2 (moderada o marcada),</a:t>
            </a:r>
          </a:p>
          <a:p>
            <a:pPr lvl="0">
              <a:spcBef>
                <a:spcPts val="0"/>
              </a:spcBef>
              <a:buClr>
                <a:schemeClr val="dk1"/>
              </a:buClr>
              <a:buSzPct val="110000"/>
              <a:buFont typeface="Arial"/>
              <a:buNone/>
            </a:pPr>
            <a:r>
              <a:rPr lang="es-UY" sz="800" dirty="0" smtClean="0">
                <a:solidFill>
                  <a:srgbClr val="222222"/>
                </a:solidFill>
                <a:highlight>
                  <a:srgbClr val="FFFFFF"/>
                </a:highlight>
              </a:rPr>
              <a:t>NIC 3 (severa a carcinoma in situ). La mayoría de las lesiones</a:t>
            </a:r>
          </a:p>
          <a:p>
            <a:pPr lvl="0">
              <a:spcBef>
                <a:spcPts val="0"/>
              </a:spcBef>
              <a:buClr>
                <a:schemeClr val="dk1"/>
              </a:buClr>
              <a:buSzPct val="110000"/>
              <a:buFont typeface="Arial"/>
              <a:buNone/>
            </a:pPr>
            <a:r>
              <a:rPr lang="es-UY" sz="800" dirty="0" smtClean="0">
                <a:solidFill>
                  <a:srgbClr val="222222"/>
                </a:solidFill>
                <a:highlight>
                  <a:srgbClr val="FFFFFF"/>
                </a:highlight>
              </a:rPr>
              <a:t>retrocede espontáneamente, pero la vacunación se recomienda para</a:t>
            </a:r>
          </a:p>
          <a:p>
            <a:pPr lvl="0">
              <a:spcBef>
                <a:spcPts val="0"/>
              </a:spcBef>
              <a:buClr>
                <a:schemeClr val="dk1"/>
              </a:buClr>
              <a:buSzPct val="110000"/>
              <a:buFont typeface="Arial"/>
              <a:buNone/>
            </a:pPr>
            <a:r>
              <a:rPr lang="es-UY" sz="800" dirty="0" smtClean="0">
                <a:solidFill>
                  <a:srgbClr val="222222"/>
                </a:solidFill>
                <a:highlight>
                  <a:srgbClr val="FFFFFF"/>
                </a:highlight>
              </a:rPr>
              <a:t>evitar esas infecciones que, en veinte años o más, progresarán</a:t>
            </a:r>
          </a:p>
          <a:p>
            <a:pPr lvl="0">
              <a:spcBef>
                <a:spcPts val="0"/>
              </a:spcBef>
              <a:buClr>
                <a:schemeClr val="dk1"/>
              </a:buClr>
              <a:buSzPct val="110000"/>
              <a:buFont typeface="Arial"/>
              <a:buNone/>
            </a:pPr>
            <a:r>
              <a:rPr lang="es-UY" sz="800" dirty="0" smtClean="0">
                <a:solidFill>
                  <a:srgbClr val="222222"/>
                </a:solidFill>
                <a:highlight>
                  <a:srgbClr val="FFFFFF"/>
                </a:highlight>
              </a:rPr>
              <a:t>hacia un carcinoma invasivo.</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Los factores que conllevan progresión incluyen: Tipo de alto riesgo</a:t>
            </a:r>
          </a:p>
          <a:p>
            <a:pPr lvl="0">
              <a:spcBef>
                <a:spcPts val="0"/>
              </a:spcBef>
              <a:buClr>
                <a:schemeClr val="dk1"/>
              </a:buClr>
              <a:buSzPct val="110000"/>
              <a:buFont typeface="Arial"/>
              <a:buNone/>
            </a:pPr>
            <a:r>
              <a:rPr lang="es-UY" sz="800" dirty="0" smtClean="0">
                <a:solidFill>
                  <a:srgbClr val="222222"/>
                </a:solidFill>
                <a:highlight>
                  <a:srgbClr val="FFFFFF"/>
                </a:highlight>
              </a:rPr>
              <a:t>(16, 18, 31, 33, 35, 39, 45, 51, 52, 56, 58, 59), predisposición</a:t>
            </a:r>
          </a:p>
          <a:p>
            <a:pPr lvl="0">
              <a:spcBef>
                <a:spcPts val="0"/>
              </a:spcBef>
              <a:buClr>
                <a:schemeClr val="dk1"/>
              </a:buClr>
              <a:buSzPct val="110000"/>
              <a:buFont typeface="Arial"/>
              <a:buNone/>
            </a:pPr>
            <a:r>
              <a:rPr lang="es-UY" sz="800" dirty="0" smtClean="0">
                <a:solidFill>
                  <a:srgbClr val="222222"/>
                </a:solidFill>
                <a:highlight>
                  <a:srgbClr val="FFFFFF"/>
                </a:highlight>
              </a:rPr>
              <a:t>genética, situación inmunológica, </a:t>
            </a:r>
            <a:r>
              <a:rPr lang="es-UY" sz="800" dirty="0" err="1" smtClean="0">
                <a:solidFill>
                  <a:srgbClr val="222222"/>
                </a:solidFill>
                <a:highlight>
                  <a:srgbClr val="FFFFFF"/>
                </a:highlight>
              </a:rPr>
              <a:t>coinfección</a:t>
            </a:r>
            <a:r>
              <a:rPr lang="es-UY" sz="800" dirty="0" smtClean="0">
                <a:solidFill>
                  <a:srgbClr val="222222"/>
                </a:solidFill>
                <a:highlight>
                  <a:srgbClr val="FFFFFF"/>
                </a:highlight>
              </a:rPr>
              <a:t> con otras</a:t>
            </a:r>
          </a:p>
          <a:p>
            <a:pPr lvl="0">
              <a:spcBef>
                <a:spcPts val="0"/>
              </a:spcBef>
              <a:buClr>
                <a:schemeClr val="dk1"/>
              </a:buClr>
              <a:buSzPct val="110000"/>
              <a:buFont typeface="Arial"/>
              <a:buNone/>
            </a:pPr>
            <a:r>
              <a:rPr lang="es-UY" sz="800" dirty="0" smtClean="0">
                <a:solidFill>
                  <a:srgbClr val="222222"/>
                </a:solidFill>
                <a:highlight>
                  <a:srgbClr val="FFFFFF"/>
                </a:highlight>
              </a:rPr>
              <a:t>enfermedades de transmisión sexual, número de partos, edad del</a:t>
            </a:r>
          </a:p>
          <a:p>
            <a:pPr lvl="0">
              <a:spcBef>
                <a:spcPts val="0"/>
              </a:spcBef>
              <a:buClr>
                <a:schemeClr val="dk1"/>
              </a:buClr>
              <a:buSzPct val="110000"/>
              <a:buFont typeface="Arial"/>
              <a:buNone/>
            </a:pPr>
            <a:r>
              <a:rPr lang="es-UY" sz="800" dirty="0" smtClean="0">
                <a:solidFill>
                  <a:srgbClr val="222222"/>
                </a:solidFill>
                <a:highlight>
                  <a:srgbClr val="FFFFFF"/>
                </a:highlight>
              </a:rPr>
              <a:t>primer embarazo, y tabaquismo.</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Más de 85% de los casos de cáncer de cuello uterino ocurren en</a:t>
            </a:r>
          </a:p>
          <a:p>
            <a:pPr lvl="0">
              <a:spcBef>
                <a:spcPts val="0"/>
              </a:spcBef>
              <a:buClr>
                <a:schemeClr val="dk1"/>
              </a:buClr>
              <a:buSzPct val="110000"/>
              <a:buFont typeface="Arial"/>
              <a:buNone/>
            </a:pPr>
            <a:r>
              <a:rPr lang="es-UY" sz="800" dirty="0" smtClean="0">
                <a:solidFill>
                  <a:srgbClr val="222222"/>
                </a:solidFill>
                <a:highlight>
                  <a:srgbClr val="FFFFFF"/>
                </a:highlight>
              </a:rPr>
              <a:t>regiones menos desarrolladas, donde representan 12% de los cánceres</a:t>
            </a:r>
          </a:p>
          <a:p>
            <a:pPr lvl="0">
              <a:spcBef>
                <a:spcPts val="0"/>
              </a:spcBef>
              <a:buClr>
                <a:schemeClr val="dk1"/>
              </a:buClr>
              <a:buSzPct val="110000"/>
              <a:buFont typeface="Arial"/>
              <a:buNone/>
            </a:pPr>
            <a:r>
              <a:rPr lang="es-UY" sz="800" dirty="0" smtClean="0">
                <a:solidFill>
                  <a:srgbClr val="222222"/>
                </a:solidFill>
                <a:highlight>
                  <a:srgbClr val="FFFFFF"/>
                </a:highlight>
              </a:rPr>
              <a:t>de las mujeres. Por tanto, los beneficios de la vacuna son mayores en</a:t>
            </a:r>
          </a:p>
          <a:p>
            <a:pPr lvl="0">
              <a:spcBef>
                <a:spcPts val="0"/>
              </a:spcBef>
              <a:buClr>
                <a:schemeClr val="dk1"/>
              </a:buClr>
              <a:buSzPct val="110000"/>
              <a:buFont typeface="Arial"/>
              <a:buNone/>
            </a:pPr>
            <a:r>
              <a:rPr lang="es-UY" sz="800" dirty="0" smtClean="0">
                <a:solidFill>
                  <a:srgbClr val="222222"/>
                </a:solidFill>
                <a:highlight>
                  <a:srgbClr val="FFFFFF"/>
                </a:highlight>
              </a:rPr>
              <a:t>los países que carecen de un buen cribado poblacional. La mortalidad</a:t>
            </a:r>
          </a:p>
          <a:p>
            <a:pPr lvl="0">
              <a:spcBef>
                <a:spcPts val="0"/>
              </a:spcBef>
              <a:buClr>
                <a:schemeClr val="dk1"/>
              </a:buClr>
              <a:buSzPct val="110000"/>
              <a:buFont typeface="Arial"/>
              <a:buNone/>
            </a:pPr>
            <a:r>
              <a:rPr lang="es-UY" sz="800" dirty="0" smtClean="0">
                <a:solidFill>
                  <a:srgbClr val="222222"/>
                </a:solidFill>
                <a:highlight>
                  <a:srgbClr val="FFFFFF"/>
                </a:highlight>
              </a:rPr>
              <a:t>también varía mucho, menos de 2 por 100.000 en países</a:t>
            </a:r>
          </a:p>
          <a:p>
            <a:pPr lvl="0">
              <a:spcBef>
                <a:spcPts val="0"/>
              </a:spcBef>
              <a:buClr>
                <a:schemeClr val="dk1"/>
              </a:buClr>
              <a:buSzPct val="110000"/>
              <a:buFont typeface="Arial"/>
              <a:buNone/>
            </a:pPr>
            <a:r>
              <a:rPr lang="es-UY" sz="800" dirty="0" smtClean="0">
                <a:solidFill>
                  <a:srgbClr val="222222"/>
                </a:solidFill>
                <a:highlight>
                  <a:srgbClr val="FFFFFF"/>
                </a:highlight>
              </a:rPr>
              <a:t>industrializados, a 28 por 100.000 en algunos países en</a:t>
            </a:r>
          </a:p>
          <a:p>
            <a:pPr lvl="0">
              <a:spcBef>
                <a:spcPts val="0"/>
              </a:spcBef>
              <a:buClr>
                <a:schemeClr val="dk1"/>
              </a:buClr>
              <a:buSzPct val="110000"/>
              <a:buFont typeface="Arial"/>
              <a:buNone/>
            </a:pPr>
            <a:r>
              <a:rPr lang="es-UY" sz="800" dirty="0" smtClean="0">
                <a:solidFill>
                  <a:srgbClr val="222222"/>
                </a:solidFill>
                <a:highlight>
                  <a:srgbClr val="FFFFFF"/>
                </a:highlight>
              </a:rPr>
              <a:t>desarrollo.[5]</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Existen diversos informes que indican gran variabilidad en la</a:t>
            </a:r>
          </a:p>
          <a:p>
            <a:pPr lvl="0">
              <a:spcBef>
                <a:spcPts val="0"/>
              </a:spcBef>
              <a:buClr>
                <a:schemeClr val="dk1"/>
              </a:buClr>
              <a:buSzPct val="110000"/>
              <a:buFont typeface="Arial"/>
              <a:buNone/>
            </a:pPr>
            <a:r>
              <a:rPr lang="es-UY" sz="800" dirty="0" smtClean="0">
                <a:solidFill>
                  <a:srgbClr val="222222"/>
                </a:solidFill>
                <a:highlight>
                  <a:srgbClr val="FFFFFF"/>
                </a:highlight>
              </a:rPr>
              <a:t>prevalencia de virus del papiloma humano en Latinoamérica, pero la</a:t>
            </a:r>
          </a:p>
          <a:p>
            <a:pPr lvl="0">
              <a:spcBef>
                <a:spcPts val="0"/>
              </a:spcBef>
              <a:buClr>
                <a:schemeClr val="dk1"/>
              </a:buClr>
              <a:buSzPct val="110000"/>
              <a:buFont typeface="Arial"/>
              <a:buNone/>
            </a:pPr>
            <a:r>
              <a:rPr lang="es-UY" sz="800" dirty="0" smtClean="0">
                <a:solidFill>
                  <a:srgbClr val="222222"/>
                </a:solidFill>
                <a:highlight>
                  <a:srgbClr val="FFFFFF"/>
                </a:highlight>
              </a:rPr>
              <a:t>interpretación de los datos se dificulta por el uso de diferentes</a:t>
            </a:r>
          </a:p>
          <a:p>
            <a:pPr lvl="0">
              <a:spcBef>
                <a:spcPts val="0"/>
              </a:spcBef>
              <a:buClr>
                <a:schemeClr val="dk1"/>
              </a:buClr>
              <a:buSzPct val="110000"/>
              <a:buFont typeface="Arial"/>
              <a:buNone/>
            </a:pPr>
            <a:r>
              <a:rPr lang="es-UY" sz="800" dirty="0" smtClean="0">
                <a:solidFill>
                  <a:srgbClr val="222222"/>
                </a:solidFill>
                <a:highlight>
                  <a:srgbClr val="FFFFFF"/>
                </a:highlight>
              </a:rPr>
              <a:t>metodologías. Los datos que faltan son importantes porque podrían</a:t>
            </a:r>
          </a:p>
          <a:p>
            <a:pPr lvl="0">
              <a:spcBef>
                <a:spcPts val="0"/>
              </a:spcBef>
              <a:buClr>
                <a:schemeClr val="dk1"/>
              </a:buClr>
              <a:buSzPct val="110000"/>
              <a:buFont typeface="Arial"/>
              <a:buNone/>
            </a:pPr>
            <a:r>
              <a:rPr lang="es-UY" sz="800" dirty="0" smtClean="0">
                <a:solidFill>
                  <a:srgbClr val="222222"/>
                </a:solidFill>
                <a:highlight>
                  <a:srgbClr val="FFFFFF"/>
                </a:highlight>
              </a:rPr>
              <a:t>influenciar en el costo-efectividad de los programas de</a:t>
            </a:r>
          </a:p>
          <a:p>
            <a:pPr lvl="0">
              <a:spcBef>
                <a:spcPts val="0"/>
              </a:spcBef>
              <a:buClr>
                <a:schemeClr val="dk1"/>
              </a:buClr>
              <a:buSzPct val="110000"/>
              <a:buFont typeface="Arial"/>
              <a:buNone/>
            </a:pPr>
            <a:r>
              <a:rPr lang="es-UY" sz="800" dirty="0" smtClean="0">
                <a:solidFill>
                  <a:srgbClr val="222222"/>
                </a:solidFill>
                <a:highlight>
                  <a:srgbClr val="FFFFFF"/>
                </a:highlight>
              </a:rPr>
              <a:t>vacunación.[7] Hay datos de prevalencia con citología normal que</a:t>
            </a:r>
          </a:p>
          <a:p>
            <a:pPr lvl="0">
              <a:spcBef>
                <a:spcPts val="0"/>
              </a:spcBef>
              <a:buClr>
                <a:schemeClr val="dk1"/>
              </a:buClr>
              <a:buSzPct val="110000"/>
              <a:buFont typeface="Arial"/>
              <a:buNone/>
            </a:pPr>
            <a:r>
              <a:rPr lang="es-UY" sz="800" dirty="0" smtClean="0">
                <a:solidFill>
                  <a:srgbClr val="222222"/>
                </a:solidFill>
                <a:highlight>
                  <a:srgbClr val="FFFFFF"/>
                </a:highlight>
              </a:rPr>
              <a:t>varían de 3.8% en Perú, a 49.9% en Argentina. Otros informes revelan</a:t>
            </a:r>
          </a:p>
          <a:p>
            <a:pPr lvl="0">
              <a:spcBef>
                <a:spcPts val="0"/>
              </a:spcBef>
              <a:buClr>
                <a:schemeClr val="dk1"/>
              </a:buClr>
              <a:buSzPct val="110000"/>
              <a:buFont typeface="Arial"/>
              <a:buNone/>
            </a:pPr>
            <a:r>
              <a:rPr lang="es-UY" sz="800" dirty="0" smtClean="0">
                <a:solidFill>
                  <a:srgbClr val="222222"/>
                </a:solidFill>
                <a:highlight>
                  <a:srgbClr val="FFFFFF"/>
                </a:highlight>
              </a:rPr>
              <a:t>que la prevalencia del virus del papiloma humano en Latinoamérica y</a:t>
            </a:r>
          </a:p>
          <a:p>
            <a:pPr lvl="0">
              <a:spcBef>
                <a:spcPts val="0"/>
              </a:spcBef>
              <a:buClr>
                <a:schemeClr val="dk1"/>
              </a:buClr>
              <a:buSzPct val="110000"/>
              <a:buFont typeface="Arial"/>
              <a:buNone/>
            </a:pPr>
            <a:r>
              <a:rPr lang="es-UY" sz="800" dirty="0" smtClean="0">
                <a:solidFill>
                  <a:srgbClr val="222222"/>
                </a:solidFill>
                <a:highlight>
                  <a:srgbClr val="FFFFFF"/>
                </a:highlight>
              </a:rPr>
              <a:t>el Caribe es de 16.1% (IC 95%: 15.8 - 16.4%), superior a Europa del</a:t>
            </a:r>
          </a:p>
          <a:p>
            <a:pPr lvl="0">
              <a:spcBef>
                <a:spcPts val="0"/>
              </a:spcBef>
              <a:buClr>
                <a:schemeClr val="dk1"/>
              </a:buClr>
              <a:buSzPct val="110000"/>
              <a:buFont typeface="Arial"/>
              <a:buNone/>
            </a:pPr>
            <a:r>
              <a:rPr lang="es-UY" sz="800" dirty="0" smtClean="0">
                <a:solidFill>
                  <a:srgbClr val="222222"/>
                </a:solidFill>
                <a:highlight>
                  <a:srgbClr val="FFFFFF"/>
                </a:highlight>
              </a:rPr>
              <a:t>Este (14.1%; IC 95%: 14.2 - 14.4), y Sudeste de Asia (14%; IC 95%:</a:t>
            </a:r>
          </a:p>
          <a:p>
            <a:pPr lvl="0">
              <a:spcBef>
                <a:spcPts val="0"/>
              </a:spcBef>
              <a:buClr>
                <a:schemeClr val="dk1"/>
              </a:buClr>
              <a:buSzPct val="110000"/>
              <a:buFont typeface="Arial"/>
              <a:buNone/>
            </a:pPr>
            <a:r>
              <a:rPr lang="es-UY" sz="800" dirty="0" smtClean="0">
                <a:solidFill>
                  <a:srgbClr val="222222"/>
                </a:solidFill>
                <a:highlight>
                  <a:srgbClr val="FFFFFF"/>
                </a:highlight>
              </a:rPr>
              <a:t>13.0 - 15.0).[8]</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prevalencia está asociada a la edad, y aumenta con la severidad de</a:t>
            </a:r>
          </a:p>
          <a:p>
            <a:pPr lvl="0">
              <a:spcBef>
                <a:spcPts val="0"/>
              </a:spcBef>
              <a:buClr>
                <a:schemeClr val="dk1"/>
              </a:buClr>
              <a:buSzPct val="110000"/>
              <a:buFont typeface="Arial"/>
              <a:buNone/>
            </a:pPr>
            <a:r>
              <a:rPr lang="es-UY" sz="800" dirty="0" smtClean="0">
                <a:solidFill>
                  <a:srgbClr val="222222"/>
                </a:solidFill>
                <a:highlight>
                  <a:srgbClr val="FFFFFF"/>
                </a:highlight>
              </a:rPr>
              <a:t>las lesiones, especialmente para los tipos 16 y 18 de virus del</a:t>
            </a:r>
          </a:p>
          <a:p>
            <a:pPr lvl="0">
              <a:spcBef>
                <a:spcPts val="0"/>
              </a:spcBef>
              <a:buClr>
                <a:schemeClr val="dk1"/>
              </a:buClr>
              <a:buSzPct val="110000"/>
              <a:buFont typeface="Arial"/>
              <a:buNone/>
            </a:pPr>
            <a:r>
              <a:rPr lang="es-UY" sz="800" dirty="0" smtClean="0">
                <a:solidFill>
                  <a:srgbClr val="222222"/>
                </a:solidFill>
                <a:highlight>
                  <a:srgbClr val="FFFFFF"/>
                </a:highlight>
              </a:rPr>
              <a:t>papiloma humano, globalmente los tipos más prevalentes en cáncer</a:t>
            </a:r>
          </a:p>
          <a:p>
            <a:pPr lvl="0">
              <a:spcBef>
                <a:spcPts val="0"/>
              </a:spcBef>
              <a:buClr>
                <a:schemeClr val="dk1"/>
              </a:buClr>
              <a:buSzPct val="110000"/>
              <a:buFont typeface="Arial"/>
              <a:buNone/>
            </a:pPr>
            <a:r>
              <a:rPr lang="es-UY" sz="800" dirty="0" smtClean="0">
                <a:solidFill>
                  <a:srgbClr val="222222"/>
                </a:solidFill>
                <a:highlight>
                  <a:srgbClr val="FFFFFF"/>
                </a:highlight>
              </a:rPr>
              <a:t>invasivo, indicando que aproximadamente 70% de los casos de cáncer de</a:t>
            </a:r>
          </a:p>
          <a:p>
            <a:pPr lvl="0">
              <a:spcBef>
                <a:spcPts val="0"/>
              </a:spcBef>
              <a:buClr>
                <a:schemeClr val="dk1"/>
              </a:buClr>
              <a:buSzPct val="110000"/>
              <a:buFont typeface="Arial"/>
              <a:buNone/>
            </a:pPr>
            <a:r>
              <a:rPr lang="es-UY" sz="800" dirty="0" smtClean="0">
                <a:solidFill>
                  <a:srgbClr val="222222"/>
                </a:solidFill>
                <a:highlight>
                  <a:srgbClr val="FFFFFF"/>
                </a:highlight>
              </a:rPr>
              <a:t>cuello uterino podrían prevenirse por las vacunas. Pero la</a:t>
            </a:r>
          </a:p>
          <a:p>
            <a:pPr lvl="0">
              <a:spcBef>
                <a:spcPts val="0"/>
              </a:spcBef>
              <a:buClr>
                <a:schemeClr val="dk1"/>
              </a:buClr>
              <a:buSzPct val="110000"/>
              <a:buFont typeface="Arial"/>
              <a:buNone/>
            </a:pPr>
            <a:r>
              <a:rPr lang="es-UY" sz="800" dirty="0" smtClean="0">
                <a:solidFill>
                  <a:srgbClr val="222222"/>
                </a:solidFill>
                <a:highlight>
                  <a:srgbClr val="FFFFFF"/>
                </a:highlight>
              </a:rPr>
              <a:t>prevalencia de estos tipos se muestra muy variable: 38.3% en Bolivia,</a:t>
            </a:r>
          </a:p>
          <a:p>
            <a:pPr lvl="0">
              <a:spcBef>
                <a:spcPts val="0"/>
              </a:spcBef>
              <a:buClr>
                <a:schemeClr val="dk1"/>
              </a:buClr>
              <a:buSzPct val="110000"/>
              <a:buFont typeface="Arial"/>
              <a:buNone/>
            </a:pPr>
            <a:r>
              <a:rPr lang="es-UY" sz="800" dirty="0" smtClean="0">
                <a:solidFill>
                  <a:srgbClr val="222222"/>
                </a:solidFill>
                <a:highlight>
                  <a:srgbClr val="FFFFFF"/>
                </a:highlight>
              </a:rPr>
              <a:t>a 85.2% en Chile para cáncer invasivo, y de 37.8% en Cuba, a 71.0% en</a:t>
            </a:r>
          </a:p>
          <a:p>
            <a:pPr lvl="0">
              <a:spcBef>
                <a:spcPts val="0"/>
              </a:spcBef>
              <a:buClr>
                <a:schemeClr val="dk1"/>
              </a:buClr>
              <a:buSzPct val="110000"/>
              <a:buFont typeface="Arial"/>
              <a:buNone/>
            </a:pPr>
            <a:r>
              <a:rPr lang="es-UY" sz="800" dirty="0" smtClean="0">
                <a:solidFill>
                  <a:srgbClr val="222222"/>
                </a:solidFill>
                <a:highlight>
                  <a:srgbClr val="FFFFFF"/>
                </a:highlight>
              </a:rPr>
              <a:t>Chile, para lesiones de alto grado.</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cuestión epidemiológica no es simple. Algunos países con menor</a:t>
            </a:r>
          </a:p>
          <a:p>
            <a:pPr lvl="0">
              <a:spcBef>
                <a:spcPts val="0"/>
              </a:spcBef>
              <a:buClr>
                <a:schemeClr val="dk1"/>
              </a:buClr>
              <a:buSzPct val="110000"/>
              <a:buFont typeface="Arial"/>
              <a:buNone/>
            </a:pPr>
            <a:r>
              <a:rPr lang="es-UY" sz="800" dirty="0" smtClean="0">
                <a:solidFill>
                  <a:srgbClr val="222222"/>
                </a:solidFill>
                <a:highlight>
                  <a:srgbClr val="FFFFFF"/>
                </a:highlight>
              </a:rPr>
              <a:t>incidencia de cáncer tienen una mayor prevalencia de los dos tipos</a:t>
            </a:r>
          </a:p>
          <a:p>
            <a:pPr lvl="0">
              <a:spcBef>
                <a:spcPts val="0"/>
              </a:spcBef>
              <a:buClr>
                <a:schemeClr val="dk1"/>
              </a:buClr>
              <a:buSzPct val="110000"/>
              <a:buFont typeface="Arial"/>
              <a:buNone/>
            </a:pPr>
            <a:r>
              <a:rPr lang="es-UY" sz="800" dirty="0" smtClean="0">
                <a:solidFill>
                  <a:srgbClr val="222222"/>
                </a:solidFill>
                <a:highlight>
                  <a:srgbClr val="FFFFFF"/>
                </a:highlight>
              </a:rPr>
              <a:t>relacionados a cáncer invasivo, y también se observa lo contrario.</a:t>
            </a:r>
          </a:p>
          <a:p>
            <a:pPr lvl="0">
              <a:spcBef>
                <a:spcPts val="0"/>
              </a:spcBef>
              <a:buClr>
                <a:schemeClr val="dk1"/>
              </a:buClr>
              <a:buSzPct val="110000"/>
              <a:buFont typeface="Arial"/>
              <a:buNone/>
            </a:pPr>
            <a:r>
              <a:rPr lang="es-UY" sz="800" dirty="0" smtClean="0">
                <a:solidFill>
                  <a:srgbClr val="222222"/>
                </a:solidFill>
                <a:highlight>
                  <a:srgbClr val="FFFFFF"/>
                </a:highlight>
              </a:rPr>
              <a:t>Chile, por ejemplo, tiene una incidencia de cáncer de 13.9 por</a:t>
            </a:r>
          </a:p>
          <a:p>
            <a:pPr lvl="0">
              <a:spcBef>
                <a:spcPts val="0"/>
              </a:spcBef>
              <a:buClr>
                <a:schemeClr val="dk1"/>
              </a:buClr>
              <a:buSzPct val="110000"/>
              <a:buFont typeface="Arial"/>
              <a:buNone/>
            </a:pPr>
            <a:r>
              <a:rPr lang="es-UY" sz="800" dirty="0" smtClean="0">
                <a:solidFill>
                  <a:srgbClr val="222222"/>
                </a:solidFill>
                <a:highlight>
                  <a:srgbClr val="FFFFFF"/>
                </a:highlight>
              </a:rPr>
              <a:t>100.000, y prevalencia de cáncer por virus del papiloma humano</a:t>
            </a:r>
          </a:p>
          <a:p>
            <a:pPr lvl="0">
              <a:spcBef>
                <a:spcPts val="0"/>
              </a:spcBef>
              <a:buClr>
                <a:schemeClr val="dk1"/>
              </a:buClr>
              <a:buSzPct val="110000"/>
              <a:buFont typeface="Arial"/>
              <a:buNone/>
            </a:pPr>
            <a:r>
              <a:rPr lang="es-UY" sz="800" dirty="0" smtClean="0">
                <a:solidFill>
                  <a:srgbClr val="222222"/>
                </a:solidFill>
                <a:highlight>
                  <a:srgbClr val="FFFFFF"/>
                </a:highlight>
              </a:rPr>
              <a:t>(16/18) es de 85.8%. Bolivia, en cambio, tiene una incidencia de</a:t>
            </a:r>
          </a:p>
          <a:p>
            <a:pPr lvl="0">
              <a:spcBef>
                <a:spcPts val="0"/>
              </a:spcBef>
              <a:buClr>
                <a:schemeClr val="dk1"/>
              </a:buClr>
              <a:buSzPct val="110000"/>
              <a:buFont typeface="Arial"/>
              <a:buNone/>
            </a:pPr>
            <a:r>
              <a:rPr lang="es-UY" sz="800" dirty="0" smtClean="0">
                <a:solidFill>
                  <a:srgbClr val="222222"/>
                </a:solidFill>
                <a:highlight>
                  <a:srgbClr val="FFFFFF"/>
                </a:highlight>
              </a:rPr>
              <a:t>cáncer de 22.2 por 100 000, pero la prevalencia de cáncer por virus</a:t>
            </a:r>
          </a:p>
          <a:p>
            <a:pPr lvl="0">
              <a:spcBef>
                <a:spcPts val="0"/>
              </a:spcBef>
              <a:buClr>
                <a:schemeClr val="dk1"/>
              </a:buClr>
              <a:buSzPct val="110000"/>
              <a:buFont typeface="Arial"/>
              <a:buNone/>
            </a:pPr>
            <a:r>
              <a:rPr lang="es-UY" sz="800" dirty="0" smtClean="0">
                <a:solidFill>
                  <a:srgbClr val="222222"/>
                </a:solidFill>
                <a:highlight>
                  <a:srgbClr val="FFFFFF"/>
                </a:highlight>
              </a:rPr>
              <a:t>del papiloma humano (16/18) es de 38.3%. Esto puede estar relacionado</a:t>
            </a:r>
          </a:p>
          <a:p>
            <a:pPr lvl="0">
              <a:spcBef>
                <a:spcPts val="0"/>
              </a:spcBef>
              <a:buClr>
                <a:schemeClr val="dk1"/>
              </a:buClr>
              <a:buSzPct val="110000"/>
              <a:buFont typeface="Arial"/>
              <a:buNone/>
            </a:pPr>
            <a:r>
              <a:rPr lang="es-UY" sz="800" dirty="0" smtClean="0">
                <a:solidFill>
                  <a:srgbClr val="222222"/>
                </a:solidFill>
                <a:highlight>
                  <a:srgbClr val="FFFFFF"/>
                </a:highlight>
              </a:rPr>
              <a:t>tanto a una mayor participación de otros tipos de virus del papiloma</a:t>
            </a:r>
          </a:p>
          <a:p>
            <a:pPr lvl="0">
              <a:spcBef>
                <a:spcPts val="0"/>
              </a:spcBef>
              <a:buClr>
                <a:schemeClr val="dk1"/>
              </a:buClr>
              <a:buSzPct val="110000"/>
              <a:buFont typeface="Arial"/>
              <a:buNone/>
            </a:pPr>
            <a:r>
              <a:rPr lang="es-UY" sz="800" dirty="0" smtClean="0">
                <a:solidFill>
                  <a:srgbClr val="222222"/>
                </a:solidFill>
                <a:highlight>
                  <a:srgbClr val="FFFFFF"/>
                </a:highlight>
              </a:rPr>
              <a:t>humano, como a una mayor frecuencia de infecciones múltiples.[4]</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infección por virus del papiloma humano también está asociada a</a:t>
            </a:r>
          </a:p>
          <a:p>
            <a:pPr lvl="0">
              <a:spcBef>
                <a:spcPts val="0"/>
              </a:spcBef>
              <a:buClr>
                <a:schemeClr val="dk1"/>
              </a:buClr>
              <a:buSzPct val="110000"/>
              <a:buFont typeface="Arial"/>
              <a:buNone/>
            </a:pPr>
            <a:r>
              <a:rPr lang="es-UY" sz="800" dirty="0" smtClean="0">
                <a:solidFill>
                  <a:srgbClr val="222222"/>
                </a:solidFill>
                <a:highlight>
                  <a:srgbClr val="FFFFFF"/>
                </a:highlight>
              </a:rPr>
              <a:t>cáncer </a:t>
            </a:r>
            <a:r>
              <a:rPr lang="es-UY" sz="800" dirty="0" err="1" smtClean="0">
                <a:solidFill>
                  <a:srgbClr val="222222"/>
                </a:solidFill>
                <a:highlight>
                  <a:srgbClr val="FFFFFF"/>
                </a:highlight>
              </a:rPr>
              <a:t>orofaríngeo</a:t>
            </a:r>
            <a:r>
              <a:rPr lang="es-UY" sz="800" dirty="0" smtClean="0">
                <a:solidFill>
                  <a:srgbClr val="222222"/>
                </a:solidFill>
                <a:highlight>
                  <a:srgbClr val="FFFFFF"/>
                </a:highlight>
              </a:rPr>
              <a:t>, de ano, genital (vulva, vagina y pene), cabeza,</a:t>
            </a:r>
          </a:p>
          <a:p>
            <a:pPr lvl="0">
              <a:spcBef>
                <a:spcPts val="0"/>
              </a:spcBef>
              <a:buClr>
                <a:schemeClr val="dk1"/>
              </a:buClr>
              <a:buSzPct val="110000"/>
              <a:buFont typeface="Arial"/>
              <a:buNone/>
            </a:pPr>
            <a:r>
              <a:rPr lang="es-UY" sz="800" dirty="0" smtClean="0">
                <a:solidFill>
                  <a:srgbClr val="222222"/>
                </a:solidFill>
                <a:highlight>
                  <a:srgbClr val="FFFFFF"/>
                </a:highlight>
              </a:rPr>
              <a:t>y cuello, pero aun así, la OMS hace su recomendación global para la</a:t>
            </a:r>
          </a:p>
          <a:p>
            <a:pPr lvl="0">
              <a:spcBef>
                <a:spcPts val="0"/>
              </a:spcBef>
              <a:buClr>
                <a:schemeClr val="dk1"/>
              </a:buClr>
              <a:buSzPct val="110000"/>
              <a:buFont typeface="Arial"/>
              <a:buNone/>
            </a:pPr>
            <a:r>
              <a:rPr lang="es-UY" sz="800" dirty="0" smtClean="0">
                <a:solidFill>
                  <a:srgbClr val="222222"/>
                </a:solidFill>
                <a:highlight>
                  <a:srgbClr val="FFFFFF"/>
                </a:highlight>
              </a:rPr>
              <a:t>prevención del cáncer de cuello uterino. Los destinatarios primarios</a:t>
            </a:r>
          </a:p>
          <a:p>
            <a:pPr lvl="0">
              <a:spcBef>
                <a:spcPts val="0"/>
              </a:spcBef>
              <a:buClr>
                <a:schemeClr val="dk1"/>
              </a:buClr>
              <a:buSzPct val="110000"/>
              <a:buFont typeface="Arial"/>
              <a:buNone/>
            </a:pPr>
            <a:r>
              <a:rPr lang="es-UY" sz="800" dirty="0" smtClean="0">
                <a:solidFill>
                  <a:srgbClr val="222222"/>
                </a:solidFill>
                <a:highlight>
                  <a:srgbClr val="FFFFFF"/>
                </a:highlight>
              </a:rPr>
              <a:t>de la inmunización son niñas de 9 a 14 años, antes de comenzar la</a:t>
            </a:r>
          </a:p>
          <a:p>
            <a:pPr lvl="0">
              <a:spcBef>
                <a:spcPts val="0"/>
              </a:spcBef>
              <a:buClr>
                <a:schemeClr val="dk1"/>
              </a:buClr>
              <a:buSzPct val="110000"/>
              <a:buFont typeface="Arial"/>
              <a:buNone/>
            </a:pPr>
            <a:r>
              <a:rPr lang="es-UY" sz="800" dirty="0" smtClean="0">
                <a:solidFill>
                  <a:srgbClr val="222222"/>
                </a:solidFill>
                <a:highlight>
                  <a:srgbClr val="FFFFFF"/>
                </a:highlight>
              </a:rPr>
              <a:t>vida sexual. Las mujeres de 15 años o más, y los varones, se</a:t>
            </a:r>
          </a:p>
          <a:p>
            <a:pPr lvl="0">
              <a:spcBef>
                <a:spcPts val="0"/>
              </a:spcBef>
              <a:buClr>
                <a:schemeClr val="dk1"/>
              </a:buClr>
              <a:buSzPct val="110000"/>
              <a:buFont typeface="Arial"/>
              <a:buNone/>
            </a:pPr>
            <a:r>
              <a:rPr lang="es-UY" sz="800" dirty="0" smtClean="0">
                <a:solidFill>
                  <a:srgbClr val="222222"/>
                </a:solidFill>
                <a:highlight>
                  <a:srgbClr val="FFFFFF"/>
                </a:highlight>
              </a:rPr>
              <a:t>consideran grupo secundario, y se recomienda como política pública</a:t>
            </a:r>
          </a:p>
          <a:p>
            <a:pPr lvl="0">
              <a:spcBef>
                <a:spcPts val="0"/>
              </a:spcBef>
              <a:buClr>
                <a:schemeClr val="dk1"/>
              </a:buClr>
              <a:buSzPct val="110000"/>
              <a:buFont typeface="Arial"/>
              <a:buNone/>
            </a:pPr>
            <a:r>
              <a:rPr lang="es-UY" sz="800" dirty="0" smtClean="0">
                <a:solidFill>
                  <a:srgbClr val="222222"/>
                </a:solidFill>
                <a:highlight>
                  <a:srgbClr val="FFFFFF"/>
                </a:highlight>
              </a:rPr>
              <a:t>solo si no reduce recursos del programa de cribado, porque la vacuna</a:t>
            </a:r>
          </a:p>
          <a:p>
            <a:pPr lvl="0">
              <a:spcBef>
                <a:spcPts val="0"/>
              </a:spcBef>
              <a:buClr>
                <a:schemeClr val="dk1"/>
              </a:buClr>
              <a:buSzPct val="110000"/>
              <a:buFont typeface="Arial"/>
              <a:buNone/>
            </a:pPr>
            <a:r>
              <a:rPr lang="es-UY" sz="800" dirty="0" smtClean="0">
                <a:solidFill>
                  <a:srgbClr val="222222"/>
                </a:solidFill>
                <a:highlight>
                  <a:srgbClr val="FFFFFF"/>
                </a:highlight>
              </a:rPr>
              <a:t>no elimina la necesidad del mismo;[4] no porque las vacunas no</a:t>
            </a:r>
          </a:p>
          <a:p>
            <a:pPr lvl="0">
              <a:spcBef>
                <a:spcPts val="0"/>
              </a:spcBef>
              <a:buClr>
                <a:schemeClr val="dk1"/>
              </a:buClr>
              <a:buSzPct val="110000"/>
              <a:buFont typeface="Arial"/>
              <a:buNone/>
            </a:pPr>
            <a:r>
              <a:rPr lang="es-UY" sz="800" dirty="0" smtClean="0">
                <a:solidFill>
                  <a:srgbClr val="222222"/>
                </a:solidFill>
                <a:highlight>
                  <a:srgbClr val="FFFFFF"/>
                </a:highlight>
              </a:rPr>
              <a:t>protejan de todos los tipos de virus del papiloma humano, sino porque,</a:t>
            </a:r>
          </a:p>
          <a:p>
            <a:pPr lvl="0">
              <a:spcBef>
                <a:spcPts val="0"/>
              </a:spcBef>
              <a:buClr>
                <a:schemeClr val="dk1"/>
              </a:buClr>
              <a:buSzPct val="110000"/>
              <a:buFont typeface="Arial"/>
              <a:buNone/>
            </a:pPr>
            <a:r>
              <a:rPr lang="es-UY" sz="800" dirty="0" smtClean="0">
                <a:solidFill>
                  <a:srgbClr val="222222"/>
                </a:solidFill>
                <a:highlight>
                  <a:srgbClr val="FFFFFF"/>
                </a:highlight>
              </a:rPr>
              <a:t>si se aplican fuera de la edad ideal (9 a 14 años) tienen impacto</a:t>
            </a:r>
          </a:p>
          <a:p>
            <a:pPr lvl="0">
              <a:spcBef>
                <a:spcPts val="0"/>
              </a:spcBef>
              <a:buClr>
                <a:schemeClr val="dk1"/>
              </a:buClr>
              <a:buSzPct val="110000"/>
              <a:buFont typeface="Arial"/>
              <a:buNone/>
            </a:pPr>
            <a:r>
              <a:rPr lang="es-UY" sz="800" dirty="0" smtClean="0">
                <a:solidFill>
                  <a:srgbClr val="222222"/>
                </a:solidFill>
                <a:highlight>
                  <a:srgbClr val="FFFFFF"/>
                </a:highlight>
              </a:rPr>
              <a:t>limitado en reducción de la enfermedad.</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El cribado mediante uso de Papanicolaou, y el tratamiento de la</a:t>
            </a:r>
          </a:p>
          <a:p>
            <a:pPr lvl="0">
              <a:spcBef>
                <a:spcPts val="0"/>
              </a:spcBef>
              <a:buClr>
                <a:schemeClr val="dk1"/>
              </a:buClr>
              <a:buSzPct val="110000"/>
              <a:buFont typeface="Arial"/>
              <a:buNone/>
            </a:pPr>
            <a:r>
              <a:rPr lang="es-UY" sz="800" dirty="0" smtClean="0">
                <a:solidFill>
                  <a:srgbClr val="222222"/>
                </a:solidFill>
                <a:highlight>
                  <a:srgbClr val="FFFFFF"/>
                </a:highlight>
              </a:rPr>
              <a:t>enfermedad </a:t>
            </a:r>
            <a:r>
              <a:rPr lang="es-UY" sz="800" dirty="0" err="1" smtClean="0">
                <a:solidFill>
                  <a:srgbClr val="222222"/>
                </a:solidFill>
                <a:highlight>
                  <a:srgbClr val="FFFFFF"/>
                </a:highlight>
              </a:rPr>
              <a:t>preinvasiva</a:t>
            </a:r>
            <a:r>
              <a:rPr lang="es-UY" sz="800" dirty="0" smtClean="0">
                <a:solidFill>
                  <a:srgbClr val="222222"/>
                </a:solidFill>
                <a:highlight>
                  <a:srgbClr val="FFFFFF"/>
                </a:highlight>
              </a:rPr>
              <a:t> son altamente eficaces para evitar la</a:t>
            </a:r>
          </a:p>
          <a:p>
            <a:pPr lvl="0">
              <a:spcBef>
                <a:spcPts val="0"/>
              </a:spcBef>
              <a:buClr>
                <a:schemeClr val="dk1"/>
              </a:buClr>
              <a:buSzPct val="110000"/>
              <a:buFont typeface="Arial"/>
              <a:buNone/>
            </a:pPr>
            <a:r>
              <a:rPr lang="es-UY" sz="800" dirty="0" smtClean="0">
                <a:solidFill>
                  <a:srgbClr val="222222"/>
                </a:solidFill>
                <a:highlight>
                  <a:srgbClr val="FFFFFF"/>
                </a:highlight>
              </a:rPr>
              <a:t>progresión a cáncer de cuello uterino, pero a la vacuna se le</a:t>
            </a:r>
          </a:p>
          <a:p>
            <a:pPr lvl="0">
              <a:spcBef>
                <a:spcPts val="0"/>
              </a:spcBef>
              <a:buClr>
                <a:schemeClr val="dk1"/>
              </a:buClr>
              <a:buSzPct val="110000"/>
              <a:buFont typeface="Arial"/>
              <a:buNone/>
            </a:pPr>
            <a:r>
              <a:rPr lang="es-UY" sz="800" dirty="0" smtClean="0">
                <a:solidFill>
                  <a:srgbClr val="222222"/>
                </a:solidFill>
                <a:highlight>
                  <a:srgbClr val="FFFFFF"/>
                </a:highlight>
              </a:rPr>
              <a:t>reconoce valor preventivo. "Tenemos una gran herramienta para</a:t>
            </a:r>
          </a:p>
          <a:p>
            <a:pPr lvl="0">
              <a:spcBef>
                <a:spcPts val="0"/>
              </a:spcBef>
              <a:buClr>
                <a:schemeClr val="dk1"/>
              </a:buClr>
              <a:buSzPct val="110000"/>
              <a:buFont typeface="Arial"/>
              <a:buNone/>
            </a:pPr>
            <a:r>
              <a:rPr lang="es-UY" sz="800" dirty="0" smtClean="0">
                <a:solidFill>
                  <a:srgbClr val="222222"/>
                </a:solidFill>
                <a:highlight>
                  <a:srgbClr val="FFFFFF"/>
                </a:highlight>
              </a:rPr>
              <a:t>controlar los cánceres relacionados a infección por virus del</a:t>
            </a:r>
          </a:p>
          <a:p>
            <a:pPr lvl="0">
              <a:spcBef>
                <a:spcPts val="0"/>
              </a:spcBef>
              <a:buClr>
                <a:schemeClr val="dk1"/>
              </a:buClr>
              <a:buSzPct val="110000"/>
              <a:buFont typeface="Arial"/>
              <a:buNone/>
            </a:pPr>
            <a:r>
              <a:rPr lang="es-UY" sz="800" dirty="0" smtClean="0">
                <a:solidFill>
                  <a:srgbClr val="222222"/>
                </a:solidFill>
                <a:highlight>
                  <a:srgbClr val="FFFFFF"/>
                </a:highlight>
              </a:rPr>
              <a:t>papiloma humano. La adhesión cayó significativamente, pero no</a:t>
            </a:r>
          </a:p>
          <a:p>
            <a:pPr lvl="0">
              <a:spcBef>
                <a:spcPts val="0"/>
              </a:spcBef>
              <a:buClr>
                <a:schemeClr val="dk1"/>
              </a:buClr>
              <a:buSzPct val="110000"/>
              <a:buFont typeface="Arial"/>
              <a:buNone/>
            </a:pPr>
            <a:r>
              <a:rPr lang="es-UY" sz="800" dirty="0" smtClean="0">
                <a:solidFill>
                  <a:srgbClr val="222222"/>
                </a:solidFill>
                <a:highlight>
                  <a:srgbClr val="FFFFFF"/>
                </a:highlight>
              </a:rPr>
              <a:t>podemos descartar una herramienta tan eficaz", concluye la Dra.</a:t>
            </a:r>
          </a:p>
          <a:p>
            <a:pPr lvl="0">
              <a:spcBef>
                <a:spcPts val="0"/>
              </a:spcBef>
              <a:buClr>
                <a:schemeClr val="dk1"/>
              </a:buClr>
              <a:buSzPct val="110000"/>
              <a:buFont typeface="Arial"/>
              <a:buNone/>
            </a:pPr>
            <a:r>
              <a:rPr lang="es-UY" sz="800" dirty="0" err="1" smtClean="0">
                <a:solidFill>
                  <a:srgbClr val="222222"/>
                </a:solidFill>
                <a:highlight>
                  <a:srgbClr val="FFFFFF"/>
                </a:highlight>
              </a:rPr>
              <a:t>Angelica</a:t>
            </a:r>
            <a:r>
              <a:rPr lang="es-UY" sz="800" dirty="0" smtClean="0">
                <a:solidFill>
                  <a:srgbClr val="222222"/>
                </a:solidFill>
                <a:highlight>
                  <a:srgbClr val="FFFFFF"/>
                </a:highlight>
              </a:rPr>
              <a:t>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La Dra.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 y el Dr. Silvio </a:t>
            </a:r>
            <a:r>
              <a:rPr lang="es-UY" sz="800" dirty="0" err="1" smtClean="0">
                <a:solidFill>
                  <a:srgbClr val="222222"/>
                </a:solidFill>
                <a:highlight>
                  <a:srgbClr val="FFFFFF"/>
                </a:highlight>
              </a:rPr>
              <a:t>Tatti</a:t>
            </a:r>
            <a:r>
              <a:rPr lang="es-UY" sz="800" dirty="0" smtClean="0">
                <a:solidFill>
                  <a:srgbClr val="222222"/>
                </a:solidFill>
                <a:highlight>
                  <a:srgbClr val="FFFFFF"/>
                </a:highlight>
              </a:rPr>
              <a:t> han declarado no</a:t>
            </a:r>
          </a:p>
          <a:p>
            <a:pPr lvl="0">
              <a:spcBef>
                <a:spcPts val="0"/>
              </a:spcBef>
              <a:buClr>
                <a:schemeClr val="dk1"/>
              </a:buClr>
              <a:buSzPct val="110000"/>
              <a:buFont typeface="Arial"/>
              <a:buNone/>
            </a:pPr>
            <a:r>
              <a:rPr lang="es-UY" sz="800" dirty="0" smtClean="0">
                <a:solidFill>
                  <a:srgbClr val="222222"/>
                </a:solidFill>
                <a:highlight>
                  <a:srgbClr val="FFFFFF"/>
                </a:highlight>
              </a:rPr>
              <a:t>tener ningún conflicto de interés económico pertinente.</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Referencias:</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1. IARC PRESS RELEASE N° 250 2 </a:t>
            </a:r>
            <a:r>
              <a:rPr lang="es-UY" sz="800" dirty="0" err="1" smtClean="0">
                <a:solidFill>
                  <a:srgbClr val="222222"/>
                </a:solidFill>
                <a:highlight>
                  <a:srgbClr val="FFFFFF"/>
                </a:highlight>
              </a:rPr>
              <a:t>February</a:t>
            </a:r>
            <a:r>
              <a:rPr lang="es-UY" sz="800" dirty="0" smtClean="0">
                <a:solidFill>
                  <a:srgbClr val="222222"/>
                </a:solidFill>
                <a:highlight>
                  <a:srgbClr val="FFFFFF"/>
                </a:highlight>
              </a:rPr>
              <a:t> 2017 </a:t>
            </a:r>
            <a:r>
              <a:rPr lang="es-UY" sz="800" dirty="0" err="1" smtClean="0">
                <a:solidFill>
                  <a:srgbClr val="222222"/>
                </a:solidFill>
                <a:highlight>
                  <a:srgbClr val="FFFFFF"/>
                </a:highlight>
              </a:rPr>
              <a:t>Affordable</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a:t>
            </a:r>
            <a:r>
              <a:rPr lang="es-UY" sz="800" dirty="0" err="1" smtClean="0">
                <a:solidFill>
                  <a:srgbClr val="222222"/>
                </a:solidFill>
                <a:highlight>
                  <a:srgbClr val="FFFFFF"/>
                </a:highlight>
              </a:rPr>
              <a:t>key</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scale</a:t>
            </a:r>
            <a:r>
              <a:rPr lang="es-UY" sz="800" dirty="0" smtClean="0">
                <a:solidFill>
                  <a:srgbClr val="222222"/>
                </a:solidFill>
                <a:highlight>
                  <a:srgbClr val="FFFFFF"/>
                </a:highlight>
              </a:rPr>
              <a:t> up HPV </a:t>
            </a:r>
            <a:r>
              <a:rPr lang="es-UY" sz="800" dirty="0" err="1" smtClean="0">
                <a:solidFill>
                  <a:srgbClr val="222222"/>
                </a:solidFill>
                <a:highlight>
                  <a:srgbClr val="FFFFFF"/>
                </a:highlight>
              </a:rPr>
              <a:t>vaccination</a:t>
            </a:r>
            <a:r>
              <a:rPr lang="es-UY" sz="800" dirty="0" smtClean="0">
                <a:solidFill>
                  <a:srgbClr val="222222"/>
                </a:solidFill>
                <a:highlight>
                  <a:srgbClr val="FFFFFF"/>
                </a:highlight>
              </a:rPr>
              <a:t> and </a:t>
            </a:r>
            <a:r>
              <a:rPr lang="es-UY" sz="800" dirty="0" err="1" smtClean="0">
                <a:solidFill>
                  <a:srgbClr val="222222"/>
                </a:solidFill>
                <a:highlight>
                  <a:srgbClr val="FFFFFF"/>
                </a:highlight>
              </a:rPr>
              <a:t>prevent</a:t>
            </a:r>
            <a:r>
              <a:rPr lang="es-UY" sz="800" dirty="0" smtClean="0">
                <a:solidFill>
                  <a:srgbClr val="222222"/>
                </a:solidFill>
                <a:highlight>
                  <a:srgbClr val="FFFFFF"/>
                </a:highlight>
              </a:rPr>
              <a:t> </a:t>
            </a:r>
            <a:r>
              <a:rPr lang="es-UY" sz="800" dirty="0" err="1" smtClean="0">
                <a:solidFill>
                  <a:srgbClr val="222222"/>
                </a:solidFill>
                <a:highlight>
                  <a:srgbClr val="FFFFFF"/>
                </a:highlight>
              </a:rPr>
              <a:t>thousands</a:t>
            </a:r>
            <a:r>
              <a:rPr lang="es-UY" sz="800" dirty="0" smtClean="0">
                <a:solidFill>
                  <a:srgbClr val="222222"/>
                </a:solidFill>
                <a:highlight>
                  <a:srgbClr val="FFFFFF"/>
                </a:highlight>
              </a:rPr>
              <a:t> of </a:t>
            </a:r>
            <a:r>
              <a:rPr lang="es-UY" sz="800" dirty="0" err="1" smtClean="0">
                <a:solidFill>
                  <a:srgbClr val="222222"/>
                </a:solidFill>
                <a:highlight>
                  <a:srgbClr val="FFFFFF"/>
                </a:highlight>
              </a:rPr>
              <a:t>avoidable</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cervical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a:t>
            </a:r>
          </a:p>
          <a:p>
            <a:pPr lvl="0">
              <a:spcBef>
                <a:spcPts val="0"/>
              </a:spcBef>
              <a:buClr>
                <a:schemeClr val="dk1"/>
              </a:buClr>
              <a:buSzPct val="110000"/>
              <a:buFont typeface="Arial"/>
              <a:buNone/>
            </a:pPr>
            <a:r>
              <a:rPr lang="es-UY" sz="800" u="sng" dirty="0" smtClean="0">
                <a:solidFill>
                  <a:srgbClr val="1155CC"/>
                </a:solidFill>
                <a:highlight>
                  <a:srgbClr val="FFFFFF"/>
                </a:highlight>
                <a:hlinkClick r:id="rId3"/>
              </a:rPr>
              <a:t>https://www.iarc.fr/en/media-centre/pr/2017/pdfs/pr250_E.pdf</a:t>
            </a:r>
          </a:p>
          <a:p>
            <a:pPr lvl="0">
              <a:spcBef>
                <a:spcPts val="0"/>
              </a:spcBef>
              <a:buClr>
                <a:schemeClr val="dk1"/>
              </a:buClr>
              <a:buSzPct val="110000"/>
              <a:buFont typeface="Arial"/>
              <a:buNone/>
            </a:pPr>
            <a:r>
              <a:rPr lang="es-UY" sz="800" dirty="0" smtClean="0">
                <a:solidFill>
                  <a:srgbClr val="222222"/>
                </a:solidFill>
                <a:highlight>
                  <a:srgbClr val="FFFFFF"/>
                </a:highlight>
              </a:rPr>
              <a:t>2.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 </a:t>
            </a:r>
            <a:r>
              <a:rPr lang="es-UY" sz="800" dirty="0" err="1" smtClean="0">
                <a:solidFill>
                  <a:srgbClr val="222222"/>
                </a:solidFill>
                <a:highlight>
                  <a:srgbClr val="FFFFFF"/>
                </a:highlight>
              </a:rPr>
              <a:t>Angelica</a:t>
            </a:r>
            <a:r>
              <a:rPr lang="es-UY" sz="800" dirty="0" smtClean="0">
                <a:solidFill>
                  <a:srgbClr val="222222"/>
                </a:solidFill>
                <a:highlight>
                  <a:srgbClr val="FFFFFF"/>
                </a:highlight>
              </a:rPr>
              <a:t> y cols. </a:t>
            </a:r>
            <a:r>
              <a:rPr lang="es-UY" sz="800" dirty="0" err="1" smtClean="0">
                <a:solidFill>
                  <a:srgbClr val="222222"/>
                </a:solidFill>
                <a:highlight>
                  <a:srgbClr val="FFFFFF"/>
                </a:highlight>
              </a:rPr>
              <a:t>An</a:t>
            </a:r>
            <a:r>
              <a:rPr lang="es-UY" sz="800" dirty="0" smtClean="0">
                <a:solidFill>
                  <a:srgbClr val="222222"/>
                </a:solidFill>
                <a:highlight>
                  <a:srgbClr val="FFFFFF"/>
                </a:highlight>
              </a:rPr>
              <a:t> </a:t>
            </a:r>
            <a:r>
              <a:rPr lang="es-UY" sz="800" dirty="0" err="1" smtClean="0">
                <a:solidFill>
                  <a:srgbClr val="222222"/>
                </a:solidFill>
                <a:highlight>
                  <a:srgbClr val="FFFFFF"/>
                </a:highlight>
              </a:rPr>
              <a:t>Alert</a:t>
            </a:r>
            <a:r>
              <a:rPr lang="es-UY" sz="800" dirty="0" smtClean="0">
                <a:solidFill>
                  <a:srgbClr val="222222"/>
                </a:solidFill>
                <a:highlight>
                  <a:srgbClr val="FFFFFF"/>
                </a:highlight>
              </a:rPr>
              <a:t> </a:t>
            </a: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Latin</a:t>
            </a:r>
            <a:r>
              <a:rPr lang="es-UY" sz="800" dirty="0" smtClean="0">
                <a:solidFill>
                  <a:srgbClr val="222222"/>
                </a:solidFill>
                <a:highlight>
                  <a:srgbClr val="FFFFFF"/>
                </a:highlight>
              </a:rPr>
              <a:t>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a:t>
            </a:r>
          </a:p>
          <a:p>
            <a:pPr lvl="0">
              <a:spcBef>
                <a:spcPts val="0"/>
              </a:spcBef>
              <a:buClr>
                <a:schemeClr val="dk1"/>
              </a:buClr>
              <a:buSzPct val="110000"/>
              <a:buFont typeface="Arial"/>
              <a:buNone/>
            </a:pPr>
            <a:r>
              <a:rPr lang="es-UY" sz="800" dirty="0" err="1" smtClean="0">
                <a:solidFill>
                  <a:srgbClr val="222222"/>
                </a:solidFill>
                <a:highlight>
                  <a:srgbClr val="FFFFFF"/>
                </a:highlight>
              </a:rPr>
              <a:t>current</a:t>
            </a:r>
            <a:r>
              <a:rPr lang="es-UY" sz="800" dirty="0" smtClean="0">
                <a:solidFill>
                  <a:srgbClr val="222222"/>
                </a:solidFill>
                <a:highlight>
                  <a:srgbClr val="FFFFFF"/>
                </a:highlight>
              </a:rPr>
              <a:t>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vaccination</a:t>
            </a:r>
            <a:r>
              <a:rPr lang="es-UY" sz="800" dirty="0" smtClean="0">
                <a:solidFill>
                  <a:srgbClr val="222222"/>
                </a:solidFill>
                <a:highlight>
                  <a:srgbClr val="FFFFFF"/>
                </a:highlight>
              </a:rPr>
              <a:t> </a:t>
            </a:r>
            <a:r>
              <a:rPr lang="es-UY" sz="800" dirty="0" err="1" smtClean="0">
                <a:solidFill>
                  <a:srgbClr val="222222"/>
                </a:solidFill>
                <a:highlight>
                  <a:srgbClr val="FFFFFF"/>
                </a:highlight>
              </a:rPr>
              <a:t>trends</a:t>
            </a:r>
            <a:r>
              <a:rPr lang="es-UY" sz="800" dirty="0" smtClean="0">
                <a:solidFill>
                  <a:srgbClr val="222222"/>
                </a:solidFill>
                <a:highlight>
                  <a:srgbClr val="FFFFFF"/>
                </a:highlight>
              </a:rPr>
              <a:t> </a:t>
            </a:r>
            <a:r>
              <a:rPr lang="es-UY" sz="800" dirty="0" err="1" smtClean="0">
                <a:solidFill>
                  <a:srgbClr val="222222"/>
                </a:solidFill>
                <a:highlight>
                  <a:srgbClr val="FFFFFF"/>
                </a:highlight>
              </a:rPr>
              <a:t>highlight</a:t>
            </a:r>
            <a:r>
              <a:rPr lang="es-UY" sz="800" dirty="0" smtClean="0">
                <a:solidFill>
                  <a:srgbClr val="222222"/>
                </a:solidFill>
                <a:highlight>
                  <a:srgbClr val="FFFFFF"/>
                </a:highlight>
              </a:rPr>
              <a:t> </a:t>
            </a:r>
            <a:r>
              <a:rPr lang="es-UY" sz="800" dirty="0" err="1" smtClean="0">
                <a:solidFill>
                  <a:srgbClr val="222222"/>
                </a:solidFill>
                <a:highlight>
                  <a:srgbClr val="FFFFFF"/>
                </a:highlight>
              </a:rPr>
              <a:t>key</a:t>
            </a:r>
            <a:r>
              <a:rPr lang="es-UY" sz="800" dirty="0" smtClean="0">
                <a:solidFill>
                  <a:srgbClr val="222222"/>
                </a:solidFill>
                <a:highlight>
                  <a:srgbClr val="FFFFFF"/>
                </a:highlight>
              </a:rPr>
              <a:t> </a:t>
            </a:r>
            <a:r>
              <a:rPr lang="es-UY" sz="800" dirty="0" err="1" smtClean="0">
                <a:solidFill>
                  <a:srgbClr val="222222"/>
                </a:solidFill>
                <a:highlight>
                  <a:srgbClr val="FFFFFF"/>
                </a:highlight>
              </a:rPr>
              <a:t>barriers</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successful</a:t>
            </a:r>
            <a:r>
              <a:rPr lang="es-UY" sz="800" dirty="0" smtClean="0">
                <a:solidFill>
                  <a:srgbClr val="222222"/>
                </a:solidFill>
                <a:highlight>
                  <a:srgbClr val="FFFFFF"/>
                </a:highlight>
              </a:rPr>
              <a:t> </a:t>
            </a:r>
            <a:r>
              <a:rPr lang="es-UY" sz="800" dirty="0" err="1" smtClean="0">
                <a:solidFill>
                  <a:srgbClr val="222222"/>
                </a:solidFill>
                <a:highlight>
                  <a:srgbClr val="FFFFFF"/>
                </a:highlight>
              </a:rPr>
              <a:t>implementation</a:t>
            </a:r>
            <a:r>
              <a:rPr lang="es-UY" sz="800" dirty="0" smtClean="0">
                <a:solidFill>
                  <a:srgbClr val="222222"/>
                </a:solidFill>
                <a:highlight>
                  <a:srgbClr val="FFFFFF"/>
                </a:highlight>
              </a:rPr>
              <a:t>.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a:t>
            </a:r>
            <a:r>
              <a:rPr lang="es-UY" sz="800" dirty="0" err="1" smtClean="0">
                <a:solidFill>
                  <a:srgbClr val="222222"/>
                </a:solidFill>
                <a:highlight>
                  <a:srgbClr val="FFFFFF"/>
                </a:highlight>
              </a:rPr>
              <a:t>April</a:t>
            </a:r>
            <a:r>
              <a:rPr lang="es-UY" sz="800" dirty="0" smtClean="0">
                <a:solidFill>
                  <a:srgbClr val="222222"/>
                </a:solidFill>
                <a:highlight>
                  <a:srgbClr val="FFFFFF"/>
                </a:highlight>
              </a:rPr>
              <a:t> 2017</a:t>
            </a:r>
          </a:p>
          <a:p>
            <a:pPr lvl="0">
              <a:spcBef>
                <a:spcPts val="0"/>
              </a:spcBef>
              <a:buClr>
                <a:schemeClr val="dk1"/>
              </a:buClr>
              <a:buSzPct val="110000"/>
              <a:buFont typeface="Arial"/>
              <a:buNone/>
            </a:pPr>
            <a:r>
              <a:rPr lang="es-UY" sz="800" dirty="0" smtClean="0">
                <a:solidFill>
                  <a:srgbClr val="222222"/>
                </a:solidFill>
                <a:highlight>
                  <a:srgbClr val="FFFFFF"/>
                </a:highlight>
              </a:rPr>
              <a:t>3. GACVS Safety of HPV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a:t>
            </a:r>
            <a:r>
              <a:rPr lang="es-UY" sz="800" dirty="0" err="1" smtClean="0">
                <a:solidFill>
                  <a:srgbClr val="222222"/>
                </a:solidFill>
                <a:highlight>
                  <a:srgbClr val="FFFFFF"/>
                </a:highlight>
              </a:rPr>
              <a:t>Extract</a:t>
            </a:r>
            <a:r>
              <a:rPr lang="es-UY" sz="800" dirty="0" smtClean="0">
                <a:solidFill>
                  <a:srgbClr val="222222"/>
                </a:solidFill>
                <a:highlight>
                  <a:srgbClr val="FFFFFF"/>
                </a:highlight>
              </a:rPr>
              <a:t> </a:t>
            </a:r>
            <a:r>
              <a:rPr lang="es-UY" sz="800" dirty="0" err="1" smtClean="0">
                <a:solidFill>
                  <a:srgbClr val="222222"/>
                </a:solidFill>
                <a:highlight>
                  <a:srgbClr val="FFFFFF"/>
                </a:highlight>
              </a:rPr>
              <a:t>from</a:t>
            </a:r>
            <a:r>
              <a:rPr lang="es-UY" sz="800" dirty="0" smtClean="0">
                <a:solidFill>
                  <a:srgbClr val="222222"/>
                </a:solidFill>
                <a:highlight>
                  <a:srgbClr val="FFFFFF"/>
                </a:highlight>
              </a:rPr>
              <a:t> </a:t>
            </a:r>
            <a:r>
              <a:rPr lang="es-UY" sz="800" dirty="0" err="1" smtClean="0">
                <a:solidFill>
                  <a:srgbClr val="222222"/>
                </a:solidFill>
                <a:highlight>
                  <a:srgbClr val="FFFFFF"/>
                </a:highlight>
              </a:rPr>
              <a:t>report</a:t>
            </a:r>
            <a:r>
              <a:rPr lang="es-UY" sz="800" dirty="0" smtClean="0">
                <a:solidFill>
                  <a:srgbClr val="222222"/>
                </a:solidFill>
                <a:highlight>
                  <a:srgbClr val="FFFFFF"/>
                </a:highlight>
              </a:rPr>
              <a:t> of GACVS </a:t>
            </a:r>
            <a:r>
              <a:rPr lang="es-UY" sz="800" dirty="0" err="1" smtClean="0">
                <a:solidFill>
                  <a:srgbClr val="222222"/>
                </a:solidFill>
                <a:highlight>
                  <a:srgbClr val="FFFFFF"/>
                </a:highlight>
              </a:rPr>
              <a:t>meeting</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of 2-3 </a:t>
            </a:r>
            <a:r>
              <a:rPr lang="es-UY" sz="800" dirty="0" err="1" smtClean="0">
                <a:solidFill>
                  <a:srgbClr val="222222"/>
                </a:solidFill>
                <a:highlight>
                  <a:srgbClr val="FFFFFF"/>
                </a:highlight>
              </a:rPr>
              <a:t>December</a:t>
            </a:r>
            <a:r>
              <a:rPr lang="es-UY" sz="800" dirty="0" smtClean="0">
                <a:solidFill>
                  <a:srgbClr val="222222"/>
                </a:solidFill>
                <a:highlight>
                  <a:srgbClr val="FFFFFF"/>
                </a:highlight>
              </a:rPr>
              <a:t> 2015, </a:t>
            </a:r>
            <a:r>
              <a:rPr lang="es-UY" sz="800" dirty="0" err="1" smtClean="0">
                <a:solidFill>
                  <a:srgbClr val="222222"/>
                </a:solidFill>
                <a:highlight>
                  <a:srgbClr val="FFFFFF"/>
                </a:highlight>
              </a:rPr>
              <a:t>published</a:t>
            </a:r>
            <a:r>
              <a:rPr lang="es-UY" sz="800" dirty="0" smtClean="0">
                <a:solidFill>
                  <a:srgbClr val="222222"/>
                </a:solidFill>
                <a:highlight>
                  <a:srgbClr val="FFFFFF"/>
                </a:highlight>
              </a:rPr>
              <a:t> in </a:t>
            </a:r>
            <a:r>
              <a:rPr lang="es-UY" sz="800" dirty="0" err="1" smtClean="0">
                <a:solidFill>
                  <a:srgbClr val="222222"/>
                </a:solidFill>
                <a:highlight>
                  <a:srgbClr val="FFFFFF"/>
                </a:highlight>
              </a:rPr>
              <a:t>the</a:t>
            </a:r>
            <a:r>
              <a:rPr lang="es-UY" sz="800" dirty="0" smtClean="0">
                <a:solidFill>
                  <a:srgbClr val="222222"/>
                </a:solidFill>
                <a:highlight>
                  <a:srgbClr val="FFFFFF"/>
                </a:highlight>
              </a:rPr>
              <a:t> WHO </a:t>
            </a:r>
            <a:r>
              <a:rPr lang="es-UY" sz="800" dirty="0" err="1" smtClean="0">
                <a:solidFill>
                  <a:srgbClr val="222222"/>
                </a:solidFill>
                <a:highlight>
                  <a:srgbClr val="FFFFFF"/>
                </a:highlight>
              </a:rPr>
              <a:t>Weekly</a:t>
            </a:r>
            <a:r>
              <a:rPr lang="es-UY" sz="800" dirty="0" smtClean="0">
                <a:solidFill>
                  <a:srgbClr val="222222"/>
                </a:solidFill>
                <a:highlight>
                  <a:srgbClr val="FFFFFF"/>
                </a:highlight>
              </a:rPr>
              <a:t> </a:t>
            </a:r>
            <a:r>
              <a:rPr lang="es-UY" sz="800" dirty="0" err="1" smtClean="0">
                <a:solidFill>
                  <a:srgbClr val="222222"/>
                </a:solidFill>
                <a:highlight>
                  <a:srgbClr val="FFFFFF"/>
                </a:highlight>
              </a:rPr>
              <a:t>Epidemiological</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Record of 22 </a:t>
            </a:r>
            <a:r>
              <a:rPr lang="es-UY" sz="800" dirty="0" err="1" smtClean="0">
                <a:solidFill>
                  <a:srgbClr val="222222"/>
                </a:solidFill>
                <a:highlight>
                  <a:srgbClr val="FFFFFF"/>
                </a:highlight>
              </a:rPr>
              <a:t>January</a:t>
            </a:r>
            <a:r>
              <a:rPr lang="es-UY" sz="800" dirty="0" smtClean="0">
                <a:solidFill>
                  <a:srgbClr val="222222"/>
                </a:solidFill>
                <a:highlight>
                  <a:srgbClr val="FFFFFF"/>
                </a:highlight>
              </a:rPr>
              <a:t> 2016</a:t>
            </a:r>
          </a:p>
          <a:p>
            <a:pPr lvl="0">
              <a:spcBef>
                <a:spcPts val="0"/>
              </a:spcBef>
              <a:buClr>
                <a:schemeClr val="dk1"/>
              </a:buClr>
              <a:buSzPct val="110000"/>
              <a:buFont typeface="Arial"/>
              <a:buNone/>
            </a:pPr>
            <a:r>
              <a:rPr lang="es-UY" sz="800" u="sng" dirty="0" smtClean="0">
                <a:solidFill>
                  <a:srgbClr val="1155CC"/>
                </a:solidFill>
                <a:highlight>
                  <a:srgbClr val="FFFFFF"/>
                </a:highlight>
                <a:hlinkClick r:id="rId4"/>
              </a:rPr>
              <a:t>http://www.who.int/vaccine_safety/committee/topics/hpv/Dec_2015/en/</a:t>
            </a:r>
          </a:p>
          <a:p>
            <a:pPr lvl="0">
              <a:spcBef>
                <a:spcPts val="0"/>
              </a:spcBef>
              <a:buClr>
                <a:schemeClr val="dk1"/>
              </a:buClr>
              <a:buSzPct val="110000"/>
              <a:buFont typeface="Arial"/>
              <a:buNone/>
            </a:pPr>
            <a:r>
              <a:rPr lang="es-UY" sz="800" dirty="0" smtClean="0">
                <a:solidFill>
                  <a:srgbClr val="222222"/>
                </a:solidFill>
                <a:highlight>
                  <a:srgbClr val="FFFFFF"/>
                </a:highlight>
              </a:rPr>
              <a:t>4. Trujillo Sánchez LM. Mitos y Realidades Vacunación contra Virus</a:t>
            </a:r>
          </a:p>
          <a:p>
            <a:pPr lvl="0">
              <a:spcBef>
                <a:spcPts val="0"/>
              </a:spcBef>
              <a:buClr>
                <a:schemeClr val="dk1"/>
              </a:buClr>
              <a:buSzPct val="110000"/>
              <a:buFont typeface="Arial"/>
              <a:buNone/>
            </a:pPr>
            <a:r>
              <a:rPr lang="es-UY" sz="800" dirty="0" smtClean="0">
                <a:solidFill>
                  <a:srgbClr val="222222"/>
                </a:solidFill>
                <a:highlight>
                  <a:srgbClr val="FFFFFF"/>
                </a:highlight>
              </a:rPr>
              <a:t>de Papiloma Humano. Alcaldía de Santiago de Cali, Colombia.</a:t>
            </a:r>
          </a:p>
          <a:p>
            <a:pPr lvl="0">
              <a:spcBef>
                <a:spcPts val="0"/>
              </a:spcBef>
              <a:buClr>
                <a:schemeClr val="dk1"/>
              </a:buClr>
              <a:buSzPct val="110000"/>
              <a:buFont typeface="Arial"/>
              <a:buNone/>
            </a:pPr>
            <a:r>
              <a:rPr lang="es-UY" sz="800" dirty="0" smtClean="0">
                <a:solidFill>
                  <a:srgbClr val="222222"/>
                </a:solidFill>
                <a:highlight>
                  <a:srgbClr val="FFFFFF"/>
                </a:highlight>
              </a:rPr>
              <a:t>Consultado el 9 de julio de 2017. Disponible en:</a:t>
            </a:r>
          </a:p>
          <a:p>
            <a:pPr lvl="0">
              <a:spcBef>
                <a:spcPts val="0"/>
              </a:spcBef>
              <a:buClr>
                <a:schemeClr val="dk1"/>
              </a:buClr>
              <a:buSzPct val="110000"/>
              <a:buFont typeface="Arial"/>
              <a:buNone/>
            </a:pPr>
            <a:r>
              <a:rPr lang="es-UY" sz="800" u="sng" dirty="0" smtClean="0">
                <a:solidFill>
                  <a:srgbClr val="1155CC"/>
                </a:solidFill>
                <a:highlight>
                  <a:srgbClr val="FFFFFF"/>
                </a:highlight>
                <a:hlinkClick r:id="rId5"/>
              </a:rPr>
              <a:t>http://calisaludable.cali.gov.co/saludPublica/2014_SaludAmbiental/2015_PAI/8%20cucuta.pdf</a:t>
            </a:r>
          </a:p>
          <a:p>
            <a:pPr lvl="0">
              <a:spcBef>
                <a:spcPts val="0"/>
              </a:spcBef>
              <a:buClr>
                <a:schemeClr val="dk1"/>
              </a:buClr>
              <a:buSzPct val="110000"/>
              <a:buFont typeface="Arial"/>
              <a:buNone/>
            </a:pPr>
            <a:r>
              <a:rPr lang="es-UY" sz="800" dirty="0" smtClean="0">
                <a:solidFill>
                  <a:srgbClr val="222222"/>
                </a:solidFill>
                <a:highlight>
                  <a:srgbClr val="FFFFFF"/>
                </a:highlight>
              </a:rPr>
              <a:t>5. </a:t>
            </a:r>
            <a:r>
              <a:rPr lang="es-UY" sz="800" dirty="0" err="1" smtClean="0">
                <a:solidFill>
                  <a:srgbClr val="222222"/>
                </a:solidFill>
                <a:highlight>
                  <a:srgbClr val="FFFFFF"/>
                </a:highlight>
              </a:rPr>
              <a:t>World</a:t>
            </a:r>
            <a:r>
              <a:rPr lang="es-UY" sz="800" dirty="0" smtClean="0">
                <a:solidFill>
                  <a:srgbClr val="222222"/>
                </a:solidFill>
                <a:highlight>
                  <a:srgbClr val="FFFFFF"/>
                </a:highlight>
              </a:rPr>
              <a:t> </a:t>
            </a:r>
            <a:r>
              <a:rPr lang="es-UY" sz="800" dirty="0" err="1" smtClean="0">
                <a:solidFill>
                  <a:srgbClr val="222222"/>
                </a:solidFill>
                <a:highlight>
                  <a:srgbClr val="FFFFFF"/>
                </a:highlight>
              </a:rPr>
              <a:t>Health</a:t>
            </a:r>
            <a:r>
              <a:rPr lang="es-UY" sz="800" dirty="0" smtClean="0">
                <a:solidFill>
                  <a:srgbClr val="222222"/>
                </a:solidFill>
                <a:highlight>
                  <a:srgbClr val="FFFFFF"/>
                </a:highlight>
              </a:rPr>
              <a:t> </a:t>
            </a:r>
            <a:r>
              <a:rPr lang="es-UY" sz="800" dirty="0" err="1" smtClean="0">
                <a:solidFill>
                  <a:srgbClr val="222222"/>
                </a:solidFill>
                <a:highlight>
                  <a:srgbClr val="FFFFFF"/>
                </a:highlight>
              </a:rPr>
              <a:t>Organization</a:t>
            </a:r>
            <a:r>
              <a:rPr lang="es-UY" sz="800" dirty="0" smtClean="0">
                <a:solidFill>
                  <a:srgbClr val="222222"/>
                </a:solidFill>
                <a:highlight>
                  <a:srgbClr val="FFFFFF"/>
                </a:highlight>
              </a:rPr>
              <a:t> (WHO).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WHO</a:t>
            </a:r>
          </a:p>
          <a:p>
            <a:pPr lvl="0">
              <a:spcBef>
                <a:spcPts val="0"/>
              </a:spcBef>
              <a:buClr>
                <a:schemeClr val="dk1"/>
              </a:buClr>
              <a:buSzPct val="110000"/>
              <a:buFont typeface="Arial"/>
              <a:buNone/>
            </a:pPr>
            <a:r>
              <a:rPr lang="es-UY" sz="800" dirty="0" smtClean="0">
                <a:solidFill>
                  <a:srgbClr val="222222"/>
                </a:solidFill>
                <a:highlight>
                  <a:srgbClr val="FFFFFF"/>
                </a:highlight>
              </a:rPr>
              <a:t>position </a:t>
            </a:r>
            <a:r>
              <a:rPr lang="es-UY" sz="800" dirty="0" err="1" smtClean="0">
                <a:solidFill>
                  <a:srgbClr val="222222"/>
                </a:solidFill>
                <a:highlight>
                  <a:srgbClr val="FFFFFF"/>
                </a:highlight>
              </a:rPr>
              <a:t>paper</a:t>
            </a:r>
            <a:r>
              <a:rPr lang="es-UY" sz="800" dirty="0" smtClean="0">
                <a:solidFill>
                  <a:srgbClr val="222222"/>
                </a:solidFill>
                <a:highlight>
                  <a:srgbClr val="FFFFFF"/>
                </a:highlight>
              </a:rPr>
              <a:t>, </a:t>
            </a:r>
            <a:r>
              <a:rPr lang="es-UY" sz="800" dirty="0" err="1" smtClean="0">
                <a:solidFill>
                  <a:srgbClr val="222222"/>
                </a:solidFill>
                <a:highlight>
                  <a:srgbClr val="FFFFFF"/>
                </a:highlight>
              </a:rPr>
              <a:t>May</a:t>
            </a:r>
            <a:r>
              <a:rPr lang="es-UY" sz="800" dirty="0" smtClean="0">
                <a:solidFill>
                  <a:srgbClr val="222222"/>
                </a:solidFill>
                <a:highlight>
                  <a:srgbClr val="FFFFFF"/>
                </a:highlight>
              </a:rPr>
              <a:t> 2017. </a:t>
            </a:r>
            <a:r>
              <a:rPr lang="es-UY" sz="800" dirty="0" err="1" smtClean="0">
                <a:solidFill>
                  <a:srgbClr val="222222"/>
                </a:solidFill>
                <a:highlight>
                  <a:srgbClr val="FFFFFF"/>
                </a:highlight>
              </a:rPr>
              <a:t>Weekly</a:t>
            </a:r>
            <a:r>
              <a:rPr lang="es-UY" sz="800" dirty="0" smtClean="0">
                <a:solidFill>
                  <a:srgbClr val="222222"/>
                </a:solidFill>
                <a:highlight>
                  <a:srgbClr val="FFFFFF"/>
                </a:highlight>
              </a:rPr>
              <a:t> </a:t>
            </a:r>
            <a:r>
              <a:rPr lang="es-UY" sz="800" dirty="0" err="1" smtClean="0">
                <a:solidFill>
                  <a:srgbClr val="222222"/>
                </a:solidFill>
                <a:highlight>
                  <a:srgbClr val="FFFFFF"/>
                </a:highlight>
              </a:rPr>
              <a:t>Epidemiological</a:t>
            </a:r>
            <a:r>
              <a:rPr lang="es-UY" sz="800" dirty="0" smtClean="0">
                <a:solidFill>
                  <a:srgbClr val="222222"/>
                </a:solidFill>
                <a:highlight>
                  <a:srgbClr val="FFFFFF"/>
                </a:highlight>
              </a:rPr>
              <a:t> Record. 12 </a:t>
            </a:r>
            <a:r>
              <a:rPr lang="es-UY" sz="800" dirty="0" err="1" smtClean="0">
                <a:solidFill>
                  <a:srgbClr val="222222"/>
                </a:solidFill>
                <a:highlight>
                  <a:srgbClr val="FFFFFF"/>
                </a:highlight>
              </a:rPr>
              <a:t>May</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2017;19: 241?268. Posicionamiento</a:t>
            </a:r>
          </a:p>
          <a:p>
            <a:pPr lvl="0">
              <a:spcBef>
                <a:spcPts val="0"/>
              </a:spcBef>
              <a:buClr>
                <a:schemeClr val="dk1"/>
              </a:buClr>
              <a:buSzPct val="110000"/>
              <a:buFont typeface="Arial"/>
              <a:buNone/>
            </a:pPr>
            <a:r>
              <a:rPr lang="es-UY" sz="800" dirty="0" smtClean="0">
                <a:solidFill>
                  <a:srgbClr val="222222"/>
                </a:solidFill>
                <a:highlight>
                  <a:srgbClr val="FFFFFF"/>
                </a:highlight>
              </a:rPr>
              <a:t>6. </a:t>
            </a:r>
            <a:r>
              <a:rPr lang="es-UY" sz="800" dirty="0" err="1" smtClean="0">
                <a:solidFill>
                  <a:srgbClr val="222222"/>
                </a:solidFill>
                <a:highlight>
                  <a:srgbClr val="FFFFFF"/>
                </a:highlight>
              </a:rPr>
              <a:t>Agence</a:t>
            </a:r>
            <a:r>
              <a:rPr lang="es-UY" sz="800" dirty="0" smtClean="0">
                <a:solidFill>
                  <a:srgbClr val="222222"/>
                </a:solidFill>
                <a:highlight>
                  <a:srgbClr val="FFFFFF"/>
                </a:highlight>
              </a:rPr>
              <a:t> </a:t>
            </a:r>
            <a:r>
              <a:rPr lang="es-UY" sz="800" dirty="0" err="1" smtClean="0">
                <a:solidFill>
                  <a:srgbClr val="222222"/>
                </a:solidFill>
                <a:highlight>
                  <a:srgbClr val="FFFFFF"/>
                </a:highlight>
              </a:rPr>
              <a:t>nationale</a:t>
            </a:r>
            <a:r>
              <a:rPr lang="es-UY" sz="800" dirty="0" smtClean="0">
                <a:solidFill>
                  <a:srgbClr val="222222"/>
                </a:solidFill>
                <a:highlight>
                  <a:srgbClr val="FFFFFF"/>
                </a:highlight>
              </a:rPr>
              <a:t> de </a:t>
            </a:r>
            <a:r>
              <a:rPr lang="es-UY" sz="800" dirty="0" err="1" smtClean="0">
                <a:solidFill>
                  <a:srgbClr val="222222"/>
                </a:solidFill>
                <a:highlight>
                  <a:srgbClr val="FFFFFF"/>
                </a:highlight>
              </a:rPr>
              <a:t>sécurité</a:t>
            </a:r>
            <a:r>
              <a:rPr lang="es-UY" sz="800" dirty="0" smtClean="0">
                <a:solidFill>
                  <a:srgbClr val="222222"/>
                </a:solidFill>
                <a:highlight>
                  <a:srgbClr val="FFFFFF"/>
                </a:highlight>
              </a:rPr>
              <a:t> des </a:t>
            </a:r>
            <a:r>
              <a:rPr lang="es-UY" sz="800" dirty="0" err="1" smtClean="0">
                <a:solidFill>
                  <a:srgbClr val="222222"/>
                </a:solidFill>
                <a:highlight>
                  <a:srgbClr val="FFFFFF"/>
                </a:highlight>
              </a:rPr>
              <a:t>medicaments</a:t>
            </a:r>
            <a:r>
              <a:rPr lang="es-UY" sz="800" dirty="0" smtClean="0">
                <a:solidFill>
                  <a:srgbClr val="222222"/>
                </a:solidFill>
                <a:highlight>
                  <a:srgbClr val="FFFFFF"/>
                </a:highlight>
              </a:rPr>
              <a:t> et des </a:t>
            </a:r>
            <a:r>
              <a:rPr lang="es-UY" sz="800" dirty="0" err="1" smtClean="0">
                <a:solidFill>
                  <a:srgbClr val="222222"/>
                </a:solidFill>
                <a:highlight>
                  <a:srgbClr val="FFFFFF"/>
                </a:highlight>
              </a:rPr>
              <a:t>produits</a:t>
            </a:r>
            <a:r>
              <a:rPr lang="es-UY" sz="800" dirty="0" smtClean="0">
                <a:solidFill>
                  <a:srgbClr val="222222"/>
                </a:solidFill>
                <a:highlight>
                  <a:srgbClr val="FFFFFF"/>
                </a:highlight>
              </a:rPr>
              <a:t> de</a:t>
            </a:r>
          </a:p>
          <a:p>
            <a:pPr lvl="0">
              <a:spcBef>
                <a:spcPts val="0"/>
              </a:spcBef>
              <a:buClr>
                <a:schemeClr val="dk1"/>
              </a:buClr>
              <a:buSzPct val="110000"/>
              <a:buFont typeface="Arial"/>
              <a:buNone/>
            </a:pPr>
            <a:r>
              <a:rPr lang="es-UY" sz="800" dirty="0" err="1" smtClean="0">
                <a:solidFill>
                  <a:srgbClr val="222222"/>
                </a:solidFill>
                <a:highlight>
                  <a:srgbClr val="FFFFFF"/>
                </a:highlight>
              </a:rPr>
              <a:t>santé</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Vaccins</a:t>
            </a:r>
            <a:r>
              <a:rPr lang="es-UY" sz="800" dirty="0" smtClean="0">
                <a:solidFill>
                  <a:srgbClr val="222222"/>
                </a:solidFill>
                <a:highlight>
                  <a:srgbClr val="FFFFFF"/>
                </a:highlight>
              </a:rPr>
              <a:t> anti-HPV et risque de </a:t>
            </a:r>
            <a:r>
              <a:rPr lang="es-UY" sz="800" dirty="0" err="1" smtClean="0">
                <a:solidFill>
                  <a:srgbClr val="222222"/>
                </a:solidFill>
                <a:highlight>
                  <a:srgbClr val="FFFFFF"/>
                </a:highlight>
              </a:rPr>
              <a:t>maladies</a:t>
            </a:r>
            <a:r>
              <a:rPr lang="es-UY" sz="800" dirty="0" smtClean="0">
                <a:solidFill>
                  <a:srgbClr val="222222"/>
                </a:solidFill>
                <a:highlight>
                  <a:srgbClr val="FFFFFF"/>
                </a:highlight>
              </a:rPr>
              <a:t> </a:t>
            </a:r>
            <a:r>
              <a:rPr lang="es-UY" sz="800" dirty="0" err="1" smtClean="0">
                <a:solidFill>
                  <a:srgbClr val="222222"/>
                </a:solidFill>
                <a:highlight>
                  <a:srgbClr val="FFFFFF"/>
                </a:highlight>
              </a:rPr>
              <a:t>autoimmunes</a:t>
            </a:r>
            <a:r>
              <a:rPr lang="es-UY" sz="800" dirty="0" smtClean="0">
                <a:solidFill>
                  <a:srgbClr val="222222"/>
                </a:solidFill>
                <a:highlight>
                  <a:srgbClr val="FFFFFF"/>
                </a:highlight>
              </a:rPr>
              <a:t> : </a:t>
            </a:r>
            <a:r>
              <a:rPr lang="es-UY" sz="800" dirty="0" err="1" smtClean="0">
                <a:solidFill>
                  <a:srgbClr val="222222"/>
                </a:solidFill>
                <a:highlight>
                  <a:srgbClr val="FFFFFF"/>
                </a:highlight>
              </a:rPr>
              <a:t>étude</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err="1" smtClean="0">
                <a:solidFill>
                  <a:srgbClr val="222222"/>
                </a:solidFill>
                <a:highlight>
                  <a:srgbClr val="FFFFFF"/>
                </a:highlight>
              </a:rPr>
              <a:t>pharmacoépidémiologique</a:t>
            </a:r>
            <a:r>
              <a:rPr lang="es-UY" sz="800" dirty="0" smtClean="0">
                <a:solidFill>
                  <a:srgbClr val="222222"/>
                </a:solidFill>
                <a:highlight>
                  <a:srgbClr val="FFFFFF"/>
                </a:highlight>
              </a:rPr>
              <a:t>. </a:t>
            </a:r>
            <a:r>
              <a:rPr lang="es-UY" sz="800" dirty="0" err="1" smtClean="0">
                <a:solidFill>
                  <a:srgbClr val="222222"/>
                </a:solidFill>
                <a:highlight>
                  <a:srgbClr val="FFFFFF"/>
                </a:highlight>
              </a:rPr>
              <a:t>Sep</a:t>
            </a:r>
            <a:r>
              <a:rPr lang="es-UY" sz="800" dirty="0" smtClean="0">
                <a:solidFill>
                  <a:srgbClr val="222222"/>
                </a:solidFill>
                <a:highlight>
                  <a:srgbClr val="FFFFFF"/>
                </a:highlight>
              </a:rPr>
              <a:t> 2015. Consultado el 2 de julio de 2017.</a:t>
            </a:r>
          </a:p>
          <a:p>
            <a:pPr lvl="0">
              <a:spcBef>
                <a:spcPts val="0"/>
              </a:spcBef>
              <a:buClr>
                <a:schemeClr val="dk1"/>
              </a:buClr>
              <a:buSzPct val="110000"/>
              <a:buFont typeface="Arial"/>
              <a:buNone/>
            </a:pPr>
            <a:r>
              <a:rPr lang="es-UY" sz="800" dirty="0" smtClean="0">
                <a:solidFill>
                  <a:srgbClr val="222222"/>
                </a:solidFill>
                <a:highlight>
                  <a:srgbClr val="FFFFFF"/>
                </a:highlight>
              </a:rPr>
              <a:t>Disponible en:</a:t>
            </a:r>
          </a:p>
          <a:p>
            <a:pPr lvl="0">
              <a:spcBef>
                <a:spcPts val="0"/>
              </a:spcBef>
              <a:buClr>
                <a:schemeClr val="dk1"/>
              </a:buClr>
              <a:buSzPct val="110000"/>
              <a:buFont typeface="Arial"/>
              <a:buNone/>
            </a:pPr>
            <a:r>
              <a:rPr lang="es-UY" sz="800" u="sng" dirty="0" smtClean="0">
                <a:solidFill>
                  <a:srgbClr val="1155CC"/>
                </a:solidFill>
                <a:highlight>
                  <a:srgbClr val="FFFFFF"/>
                </a:highlight>
                <a:hlinkClick r:id="rId6"/>
              </a:rPr>
              <a:t>http://www.atoute.org/images/2015/Ansm_Gardasil-Hpv2_Rapport_Septembre-2015.pdf</a:t>
            </a:r>
          </a:p>
          <a:p>
            <a:pPr lvl="0">
              <a:spcBef>
                <a:spcPts val="0"/>
              </a:spcBef>
              <a:buClr>
                <a:schemeClr val="dk1"/>
              </a:buClr>
              <a:buSzPct val="110000"/>
              <a:buFont typeface="Arial"/>
              <a:buNone/>
            </a:pPr>
            <a:r>
              <a:rPr lang="es-UY" sz="800" dirty="0" smtClean="0">
                <a:solidFill>
                  <a:srgbClr val="222222"/>
                </a:solidFill>
                <a:highlight>
                  <a:srgbClr val="FFFFFF"/>
                </a:highlight>
              </a:rPr>
              <a:t>7. Murillo R, Herrero R, Sierra MS, Forman D (2016). </a:t>
            </a:r>
            <a:r>
              <a:rPr lang="es-UY" sz="800" dirty="0" err="1" smtClean="0">
                <a:solidFill>
                  <a:srgbClr val="222222"/>
                </a:solidFill>
                <a:highlight>
                  <a:srgbClr val="FFFFFF"/>
                </a:highlight>
              </a:rPr>
              <a:t>Etiology</a:t>
            </a:r>
            <a:r>
              <a:rPr lang="es-UY" sz="800" dirty="0" smtClean="0">
                <a:solidFill>
                  <a:srgbClr val="222222"/>
                </a:solidFill>
                <a:highlight>
                  <a:srgbClr val="FFFFFF"/>
                </a:highlight>
              </a:rPr>
              <a:t> of</a:t>
            </a:r>
          </a:p>
          <a:p>
            <a:pPr lvl="0">
              <a:spcBef>
                <a:spcPts val="0"/>
              </a:spcBef>
              <a:buClr>
                <a:schemeClr val="dk1"/>
              </a:buClr>
              <a:buSzPct val="110000"/>
              <a:buFont typeface="Arial"/>
              <a:buNone/>
            </a:pPr>
            <a:r>
              <a:rPr lang="es-UY" sz="800" dirty="0" smtClean="0">
                <a:solidFill>
                  <a:srgbClr val="222222"/>
                </a:solidFill>
                <a:highlight>
                  <a:srgbClr val="FFFFFF"/>
                </a:highlight>
              </a:rPr>
              <a:t>cervical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(C53) in Central and South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 In: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in</a:t>
            </a:r>
          </a:p>
          <a:p>
            <a:pPr lvl="0">
              <a:spcBef>
                <a:spcPts val="0"/>
              </a:spcBef>
              <a:buClr>
                <a:schemeClr val="dk1"/>
              </a:buClr>
              <a:buSzPct val="110000"/>
              <a:buFont typeface="Arial"/>
              <a:buNone/>
            </a:pPr>
            <a:r>
              <a:rPr lang="es-UY" sz="800" dirty="0" smtClean="0">
                <a:solidFill>
                  <a:srgbClr val="222222"/>
                </a:solidFill>
                <a:highlight>
                  <a:srgbClr val="FFFFFF"/>
                </a:highlight>
              </a:rPr>
              <a:t>Central and South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 Lyon: International Agency </a:t>
            </a:r>
            <a:r>
              <a:rPr lang="es-UY" sz="800" dirty="0" err="1" smtClean="0">
                <a:solidFill>
                  <a:srgbClr val="222222"/>
                </a:solidFill>
                <a:highlight>
                  <a:srgbClr val="FFFFFF"/>
                </a:highlight>
              </a:rPr>
              <a:t>for</a:t>
            </a:r>
            <a:r>
              <a:rPr lang="es-UY" sz="800" dirty="0" smtClean="0">
                <a:solidFill>
                  <a:srgbClr val="222222"/>
                </a:solidFill>
                <a:highlight>
                  <a:srgbClr val="FFFFFF"/>
                </a:highlight>
              </a:rPr>
              <a:t> </a:t>
            </a:r>
            <a:r>
              <a:rPr lang="es-UY" sz="800" dirty="0" err="1" smtClean="0">
                <a:solidFill>
                  <a:srgbClr val="222222"/>
                </a:solidFill>
                <a:highlight>
                  <a:srgbClr val="FFFFFF"/>
                </a:highlight>
              </a:rPr>
              <a:t>Research</a:t>
            </a:r>
            <a:r>
              <a:rPr lang="es-UY" sz="800" dirty="0" smtClean="0">
                <a:solidFill>
                  <a:srgbClr val="222222"/>
                </a:solidFill>
                <a:highlight>
                  <a:srgbClr val="FFFFFF"/>
                </a:highlight>
              </a:rPr>
              <a:t> </a:t>
            </a:r>
            <a:r>
              <a:rPr lang="es-UY" sz="800" dirty="0" err="1" smtClean="0">
                <a:solidFill>
                  <a:srgbClr val="222222"/>
                </a:solidFill>
                <a:highlight>
                  <a:srgbClr val="FFFFFF"/>
                </a:highlight>
              </a:rPr>
              <a:t>on</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err="1" smtClean="0">
                <a:solidFill>
                  <a:srgbClr val="222222"/>
                </a:solidFill>
                <a:highlight>
                  <a:srgbClr val="FFFFFF"/>
                </a:highlight>
              </a:rPr>
              <a:t>Cancer</a:t>
            </a:r>
            <a:r>
              <a:rPr lang="es-UY" sz="800" dirty="0" smtClean="0">
                <a:solidFill>
                  <a:srgbClr val="222222"/>
                </a:solidFill>
                <a:highlight>
                  <a:srgbClr val="FFFFFF"/>
                </a:highlight>
              </a:rPr>
              <a:t>. </a:t>
            </a:r>
            <a:r>
              <a:rPr lang="es-UY" sz="800" dirty="0" err="1" smtClean="0">
                <a:solidFill>
                  <a:srgbClr val="222222"/>
                </a:solidFill>
                <a:highlight>
                  <a:srgbClr val="FFFFFF"/>
                </a:highlight>
              </a:rPr>
              <a:t>Available</a:t>
            </a:r>
            <a:r>
              <a:rPr lang="es-UY" sz="800" dirty="0" smtClean="0">
                <a:solidFill>
                  <a:srgbClr val="222222"/>
                </a:solidFill>
                <a:highlight>
                  <a:srgbClr val="FFFFFF"/>
                </a:highlight>
              </a:rPr>
              <a:t> </a:t>
            </a:r>
            <a:r>
              <a:rPr lang="es-UY" sz="800" dirty="0" err="1" smtClean="0">
                <a:solidFill>
                  <a:srgbClr val="222222"/>
                </a:solidFill>
                <a:highlight>
                  <a:srgbClr val="FFFFFF"/>
                </a:highlight>
              </a:rPr>
              <a:t>from</a:t>
            </a:r>
            <a:r>
              <a:rPr lang="es-UY" sz="800" dirty="0" smtClean="0">
                <a:solidFill>
                  <a:srgbClr val="222222"/>
                </a:solidFill>
                <a:highlight>
                  <a:srgbClr val="FFFFFF"/>
                </a:highlight>
              </a:rPr>
              <a:t>: </a:t>
            </a:r>
            <a:r>
              <a:rPr lang="es-UY" sz="800" u="sng" dirty="0" smtClean="0">
                <a:solidFill>
                  <a:srgbClr val="1155CC"/>
                </a:solidFill>
                <a:highlight>
                  <a:srgbClr val="FFFFFF"/>
                </a:highlight>
                <a:hlinkClick r:id="rId7"/>
              </a:rPr>
              <a:t>http://www-dep.iarc.fr/CSU_resources.htm</a:t>
            </a:r>
          </a:p>
          <a:p>
            <a:pPr lvl="0">
              <a:spcBef>
                <a:spcPts val="0"/>
              </a:spcBef>
              <a:buClr>
                <a:schemeClr val="dk1"/>
              </a:buClr>
              <a:buSzPct val="110000"/>
              <a:buFont typeface="Arial"/>
              <a:buNone/>
            </a:pPr>
            <a:r>
              <a:rPr lang="es-UY" sz="800" dirty="0" smtClean="0">
                <a:solidFill>
                  <a:srgbClr val="222222"/>
                </a:solidFill>
                <a:highlight>
                  <a:srgbClr val="FFFFFF"/>
                </a:highlight>
              </a:rPr>
              <a:t>8. </a:t>
            </a:r>
            <a:r>
              <a:rPr lang="es-UY" sz="800" dirty="0" err="1" smtClean="0">
                <a:solidFill>
                  <a:srgbClr val="222222"/>
                </a:solidFill>
                <a:highlight>
                  <a:srgbClr val="FFFFFF"/>
                </a:highlight>
              </a:rPr>
              <a:t>Bruni</a:t>
            </a:r>
            <a:r>
              <a:rPr lang="es-UY" sz="800" dirty="0" smtClean="0">
                <a:solidFill>
                  <a:srgbClr val="222222"/>
                </a:solidFill>
                <a:highlight>
                  <a:srgbClr val="FFFFFF"/>
                </a:highlight>
              </a:rPr>
              <a:t> L, </a:t>
            </a:r>
            <a:r>
              <a:rPr lang="es-UY" sz="800" dirty="0" err="1" smtClean="0">
                <a:solidFill>
                  <a:srgbClr val="222222"/>
                </a:solidFill>
                <a:highlight>
                  <a:srgbClr val="FFFFFF"/>
                </a:highlight>
              </a:rPr>
              <a:t>Diaz</a:t>
            </a:r>
            <a:r>
              <a:rPr lang="es-UY" sz="800" dirty="0" smtClean="0">
                <a:solidFill>
                  <a:srgbClr val="222222"/>
                </a:solidFill>
                <a:highlight>
                  <a:srgbClr val="FFFFFF"/>
                </a:highlight>
              </a:rPr>
              <a:t> M, </a:t>
            </a:r>
            <a:r>
              <a:rPr lang="es-UY" sz="800" dirty="0" err="1" smtClean="0">
                <a:solidFill>
                  <a:srgbClr val="222222"/>
                </a:solidFill>
                <a:highlight>
                  <a:srgbClr val="FFFFFF"/>
                </a:highlight>
              </a:rPr>
              <a:t>Castellsagué</a:t>
            </a:r>
            <a:r>
              <a:rPr lang="es-UY" sz="800" dirty="0" smtClean="0">
                <a:solidFill>
                  <a:srgbClr val="222222"/>
                </a:solidFill>
                <a:highlight>
                  <a:srgbClr val="FFFFFF"/>
                </a:highlight>
              </a:rPr>
              <a:t> X, Ferrer E, Bosch FX, de </a:t>
            </a:r>
            <a:r>
              <a:rPr lang="es-UY" sz="800" dirty="0" err="1" smtClean="0">
                <a:solidFill>
                  <a:srgbClr val="222222"/>
                </a:solidFill>
                <a:highlight>
                  <a:srgbClr val="FFFFFF"/>
                </a:highlight>
              </a:rPr>
              <a:t>Sanjosé</a:t>
            </a:r>
            <a:endParaRPr lang="es-UY" sz="800" dirty="0" smtClean="0">
              <a:solidFill>
                <a:srgbClr val="222222"/>
              </a:solidFill>
              <a:highlight>
                <a:srgbClr val="FFFFFF"/>
              </a:highlight>
            </a:endParaRPr>
          </a:p>
          <a:p>
            <a:pPr lvl="0">
              <a:spcBef>
                <a:spcPts val="0"/>
              </a:spcBef>
              <a:buClr>
                <a:schemeClr val="dk1"/>
              </a:buClr>
              <a:buSzPct val="110000"/>
              <a:buFont typeface="Arial"/>
              <a:buNone/>
            </a:pPr>
            <a:r>
              <a:rPr lang="es-UY" sz="800" dirty="0" smtClean="0">
                <a:solidFill>
                  <a:srgbClr val="222222"/>
                </a:solidFill>
                <a:highlight>
                  <a:srgbClr val="FFFFFF"/>
                </a:highlight>
              </a:rPr>
              <a:t>S. Cervical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prevalence</a:t>
            </a:r>
            <a:r>
              <a:rPr lang="es-UY" sz="800" dirty="0" smtClean="0">
                <a:solidFill>
                  <a:srgbClr val="222222"/>
                </a:solidFill>
                <a:highlight>
                  <a:srgbClr val="FFFFFF"/>
                </a:highlight>
              </a:rPr>
              <a:t> in 5 </a:t>
            </a:r>
            <a:r>
              <a:rPr lang="es-UY" sz="800" dirty="0" err="1" smtClean="0">
                <a:solidFill>
                  <a:srgbClr val="222222"/>
                </a:solidFill>
                <a:highlight>
                  <a:srgbClr val="FFFFFF"/>
                </a:highlight>
              </a:rPr>
              <a:t>continents</a:t>
            </a:r>
            <a:r>
              <a:rPr lang="es-UY" sz="800" dirty="0" smtClean="0">
                <a:solidFill>
                  <a:srgbClr val="222222"/>
                </a:solidFill>
                <a:highlight>
                  <a:srgbClr val="FFFFFF"/>
                </a:highlight>
              </a:rPr>
              <a:t>:</a:t>
            </a:r>
          </a:p>
          <a:p>
            <a:pPr lvl="0">
              <a:spcBef>
                <a:spcPts val="0"/>
              </a:spcBef>
              <a:buClr>
                <a:schemeClr val="dk1"/>
              </a:buClr>
              <a:buSzPct val="110000"/>
              <a:buFont typeface="Arial"/>
              <a:buNone/>
            </a:pPr>
            <a:r>
              <a:rPr lang="es-UY" sz="800" dirty="0" smtClean="0">
                <a:solidFill>
                  <a:srgbClr val="222222"/>
                </a:solidFill>
                <a:highlight>
                  <a:srgbClr val="FFFFFF"/>
                </a:highlight>
              </a:rPr>
              <a:t>meta-</a:t>
            </a:r>
            <a:r>
              <a:rPr lang="es-UY" sz="800" dirty="0" err="1" smtClean="0">
                <a:solidFill>
                  <a:srgbClr val="222222"/>
                </a:solidFill>
                <a:highlight>
                  <a:srgbClr val="FFFFFF"/>
                </a:highlight>
              </a:rPr>
              <a:t>analysis</a:t>
            </a:r>
            <a:r>
              <a:rPr lang="es-UY" sz="800" dirty="0" smtClean="0">
                <a:solidFill>
                  <a:srgbClr val="222222"/>
                </a:solidFill>
                <a:highlight>
                  <a:srgbClr val="FFFFFF"/>
                </a:highlight>
              </a:rPr>
              <a:t> of 1 </a:t>
            </a:r>
            <a:r>
              <a:rPr lang="es-UY" sz="800" dirty="0" err="1" smtClean="0">
                <a:solidFill>
                  <a:srgbClr val="222222"/>
                </a:solidFill>
                <a:highlight>
                  <a:srgbClr val="FFFFFF"/>
                </a:highlight>
              </a:rPr>
              <a:t>million</a:t>
            </a:r>
            <a:r>
              <a:rPr lang="es-UY" sz="800" dirty="0" smtClean="0">
                <a:solidFill>
                  <a:srgbClr val="222222"/>
                </a:solidFill>
                <a:highlight>
                  <a:srgbClr val="FFFFFF"/>
                </a:highlight>
              </a:rPr>
              <a:t> </a:t>
            </a:r>
            <a:r>
              <a:rPr lang="es-UY" sz="800" dirty="0" err="1" smtClean="0">
                <a:solidFill>
                  <a:srgbClr val="222222"/>
                </a:solidFill>
                <a:highlight>
                  <a:srgbClr val="FFFFFF"/>
                </a:highlight>
              </a:rPr>
              <a:t>women</a:t>
            </a:r>
            <a:r>
              <a:rPr lang="es-UY" sz="800" dirty="0" smtClean="0">
                <a:solidFill>
                  <a:srgbClr val="222222"/>
                </a:solidFill>
                <a:highlight>
                  <a:srgbClr val="FFFFFF"/>
                </a:highlight>
              </a:rPr>
              <a:t> </a:t>
            </a:r>
            <a:r>
              <a:rPr lang="es-UY" sz="800" dirty="0" err="1" smtClean="0">
                <a:solidFill>
                  <a:srgbClr val="222222"/>
                </a:solidFill>
                <a:highlight>
                  <a:srgbClr val="FFFFFF"/>
                </a:highlight>
              </a:rPr>
              <a:t>with</a:t>
            </a:r>
            <a:r>
              <a:rPr lang="es-UY" sz="800" dirty="0" smtClean="0">
                <a:solidFill>
                  <a:srgbClr val="222222"/>
                </a:solidFill>
                <a:highlight>
                  <a:srgbClr val="FFFFFF"/>
                </a:highlight>
              </a:rPr>
              <a:t> normal </a:t>
            </a:r>
            <a:r>
              <a:rPr lang="es-UY" sz="800" dirty="0" err="1" smtClean="0">
                <a:solidFill>
                  <a:srgbClr val="222222"/>
                </a:solidFill>
                <a:highlight>
                  <a:srgbClr val="FFFFFF"/>
                </a:highlight>
              </a:rPr>
              <a:t>cytological</a:t>
            </a:r>
            <a:r>
              <a:rPr lang="es-UY" sz="800" dirty="0" smtClean="0">
                <a:solidFill>
                  <a:srgbClr val="222222"/>
                </a:solidFill>
                <a:highlight>
                  <a:srgbClr val="FFFFFF"/>
                </a:highlight>
              </a:rPr>
              <a:t> </a:t>
            </a:r>
            <a:r>
              <a:rPr lang="es-UY" sz="800" dirty="0" err="1" smtClean="0">
                <a:solidFill>
                  <a:srgbClr val="222222"/>
                </a:solidFill>
                <a:highlight>
                  <a:srgbClr val="FFFFFF"/>
                </a:highlight>
              </a:rPr>
              <a:t>findings</a:t>
            </a:r>
            <a:r>
              <a:rPr lang="es-UY" sz="800" dirty="0" smtClean="0">
                <a:solidFill>
                  <a:srgbClr val="222222"/>
                </a:solidFill>
                <a:highlight>
                  <a:srgbClr val="FFFFFF"/>
                </a:highlight>
              </a:rPr>
              <a:t>. J</a:t>
            </a:r>
          </a:p>
          <a:p>
            <a:pPr lvl="0">
              <a:spcBef>
                <a:spcPts val="0"/>
              </a:spcBef>
              <a:buClr>
                <a:schemeClr val="dk1"/>
              </a:buClr>
              <a:buSzPct val="110000"/>
              <a:buFont typeface="Arial"/>
              <a:buNone/>
            </a:pPr>
            <a:r>
              <a:rPr lang="es-UY" sz="800" dirty="0" err="1" smtClean="0">
                <a:solidFill>
                  <a:srgbClr val="222222"/>
                </a:solidFill>
                <a:highlight>
                  <a:srgbClr val="FFFFFF"/>
                </a:highlight>
              </a:rPr>
              <a:t>Infect</a:t>
            </a:r>
            <a:r>
              <a:rPr lang="es-UY" sz="800" dirty="0" smtClean="0">
                <a:solidFill>
                  <a:srgbClr val="222222"/>
                </a:solidFill>
                <a:highlight>
                  <a:srgbClr val="FFFFFF"/>
                </a:highlight>
              </a:rPr>
              <a:t> </a:t>
            </a:r>
            <a:r>
              <a:rPr lang="es-UY" sz="800" dirty="0" err="1" smtClean="0">
                <a:solidFill>
                  <a:srgbClr val="222222"/>
                </a:solidFill>
                <a:highlight>
                  <a:srgbClr val="FFFFFF"/>
                </a:highlight>
              </a:rPr>
              <a:t>Dis</a:t>
            </a:r>
            <a:r>
              <a:rPr lang="es-UY" sz="800" dirty="0" smtClean="0">
                <a:solidFill>
                  <a:srgbClr val="222222"/>
                </a:solidFill>
                <a:highlight>
                  <a:srgbClr val="FFFFFF"/>
                </a:highlight>
              </a:rPr>
              <a:t>. 15 Dic 2010;202(12):1789-99. </a:t>
            </a:r>
            <a:r>
              <a:rPr lang="es-UY" sz="800" dirty="0" err="1" smtClean="0">
                <a:solidFill>
                  <a:srgbClr val="222222"/>
                </a:solidFill>
                <a:highlight>
                  <a:srgbClr val="FFFFFF"/>
                </a:highlight>
              </a:rPr>
              <a:t>doi</a:t>
            </a:r>
            <a:r>
              <a:rPr lang="es-UY" sz="800" dirty="0" smtClean="0">
                <a:solidFill>
                  <a:srgbClr val="222222"/>
                </a:solidFill>
                <a:highlight>
                  <a:srgbClr val="FFFFFF"/>
                </a:highlight>
              </a:rPr>
              <a:t>: 10.1086/657321. PMID:</a:t>
            </a:r>
          </a:p>
          <a:p>
            <a:pPr lvl="0">
              <a:spcBef>
                <a:spcPts val="0"/>
              </a:spcBef>
              <a:buClr>
                <a:schemeClr val="dk1"/>
              </a:buClr>
              <a:buSzPct val="110000"/>
              <a:buFont typeface="Arial"/>
              <a:buNone/>
            </a:pPr>
            <a:r>
              <a:rPr lang="es-UY" sz="800" dirty="0" smtClean="0">
                <a:solidFill>
                  <a:srgbClr val="1155CC"/>
                </a:solidFill>
                <a:highlight>
                  <a:srgbClr val="FFFFFF"/>
                </a:highlight>
              </a:rPr>
              <a:t>21067372</a:t>
            </a:r>
            <a:r>
              <a:rPr lang="es-UY" sz="800" dirty="0" smtClean="0">
                <a:solidFill>
                  <a:srgbClr val="222222"/>
                </a:solidFill>
                <a:highlight>
                  <a:srgbClr val="FFFFFF"/>
                </a:highlight>
              </a:rPr>
              <a:t>.</a:t>
            </a: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None/>
            </a:pPr>
            <a:r>
              <a:rPr lang="es-UY" sz="800" dirty="0" smtClean="0">
                <a:solidFill>
                  <a:srgbClr val="222222"/>
                </a:solidFill>
                <a:highlight>
                  <a:srgbClr val="FFFFFF"/>
                </a:highlight>
              </a:rPr>
              <a:t>Comunicado por: Jaime R. Torres &lt;</a:t>
            </a:r>
            <a:r>
              <a:rPr lang="es-UY" sz="800" dirty="0" smtClean="0">
                <a:solidFill>
                  <a:srgbClr val="1155CC"/>
                </a:solidFill>
                <a:highlight>
                  <a:srgbClr val="FFFFFF"/>
                </a:highlight>
              </a:rPr>
              <a:t>torresj@email.com</a:t>
            </a:r>
            <a:r>
              <a:rPr lang="es-UY" sz="800" dirty="0" smtClean="0">
                <a:solidFill>
                  <a:srgbClr val="222222"/>
                </a:solidFill>
                <a:highlight>
                  <a:srgbClr val="FFFFFF"/>
                </a:highlight>
              </a:rPr>
              <a:t>&gt;</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15</a:t>
            </a:fld>
            <a:endParaRPr lang="es-UY"/>
          </a:p>
        </p:txBody>
      </p:sp>
    </p:spTree>
    <p:extLst>
      <p:ext uri="{BB962C8B-B14F-4D97-AF65-F5344CB8AC3E}">
        <p14:creationId xmlns:p14="http://schemas.microsoft.com/office/powerpoint/2010/main" val="164378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rtl="0">
              <a:spcBef>
                <a:spcPts val="0"/>
              </a:spcBef>
              <a:buClr>
                <a:schemeClr val="dk1"/>
              </a:buClr>
              <a:buSzPct val="68750"/>
              <a:buFont typeface="Arial"/>
              <a:buNone/>
            </a:pPr>
            <a:r>
              <a:rPr lang="es-UY" sz="1200" dirty="0" smtClean="0">
                <a:solidFill>
                  <a:schemeClr val="dk1"/>
                </a:solidFill>
              </a:rPr>
              <a:t>La mayoría consideró importante la vacunación de los niños (92.7%) y adultos (81.5%) para prevenir enfermedades, con especial importancia en los niños (p&lt;0.01). </a:t>
            </a:r>
          </a:p>
          <a:p>
            <a:pPr lvl="0" algn="just" rtl="0">
              <a:spcBef>
                <a:spcPts val="0"/>
              </a:spcBef>
              <a:buClr>
                <a:schemeClr val="dk1"/>
              </a:buClr>
              <a:buSzPct val="68750"/>
              <a:buFont typeface="Arial"/>
              <a:buNone/>
            </a:pPr>
            <a:r>
              <a:rPr lang="es-UY" sz="1200" dirty="0" smtClean="0">
                <a:solidFill>
                  <a:schemeClr val="dk1"/>
                </a:solidFill>
              </a:rPr>
              <a:t>La confianza en la vacuna antigripal fue significativamente menor  a la confianza de todas las vacunas incluidas en el CEV (38.6% vs ….. , p&lt;0,05). El nivel de confianza de las vacunas no se modificó por el nivel de instrucción ni municipio. </a:t>
            </a:r>
          </a:p>
          <a:p>
            <a:pPr lvl="0" algn="just" rtl="0">
              <a:spcBef>
                <a:spcPts val="0"/>
              </a:spcBef>
              <a:buClr>
                <a:schemeClr val="dk1"/>
              </a:buClr>
              <a:buSzPct val="68750"/>
              <a:buFont typeface="Arial"/>
              <a:buNone/>
            </a:pPr>
            <a:r>
              <a:rPr lang="es-UY" sz="1200" dirty="0" smtClean="0">
                <a:solidFill>
                  <a:schemeClr val="dk1"/>
                </a:solidFill>
              </a:rPr>
              <a:t>Consideró que el funcionamiento de los </a:t>
            </a:r>
            <a:r>
              <a:rPr lang="es-UY" sz="1200" dirty="0" err="1" smtClean="0">
                <a:solidFill>
                  <a:schemeClr val="dk1"/>
                </a:solidFill>
              </a:rPr>
              <a:t>vacunatorios</a:t>
            </a:r>
            <a:r>
              <a:rPr lang="es-UY" sz="1200" dirty="0" smtClean="0">
                <a:solidFill>
                  <a:schemeClr val="dk1"/>
                </a:solidFill>
              </a:rPr>
              <a:t> era adecuado 85.4%. </a:t>
            </a:r>
          </a:p>
          <a:p>
            <a:pPr lvl="0" algn="just" rtl="0">
              <a:spcBef>
                <a:spcPts val="0"/>
              </a:spcBef>
              <a:buClr>
                <a:schemeClr val="dk1"/>
              </a:buClr>
              <a:buSzPct val="68750"/>
              <a:buFont typeface="Arial"/>
              <a:buNone/>
            </a:pPr>
            <a:r>
              <a:rPr lang="es-UY" sz="1200" dirty="0" smtClean="0">
                <a:solidFill>
                  <a:schemeClr val="dk1"/>
                </a:solidFill>
              </a:rPr>
              <a:t>Refirió satisfacción con las vacunas del CEV 89.9% y con la información brindada por el MS 55.7% y el médico 82.8%. </a:t>
            </a:r>
          </a:p>
          <a:p>
            <a:pPr lvl="0" algn="just" rtl="0">
              <a:spcBef>
                <a:spcPts val="0"/>
              </a:spcBef>
              <a:buClr>
                <a:schemeClr val="dk1"/>
              </a:buClr>
              <a:buSzPct val="68750"/>
              <a:buFont typeface="Arial"/>
              <a:buNone/>
            </a:pPr>
            <a:r>
              <a:rPr lang="es-UY" sz="1200" dirty="0" smtClean="0">
                <a:solidFill>
                  <a:schemeClr val="dk1"/>
                </a:solidFill>
              </a:rPr>
              <a:t>El 69% consideró que algunas vacunas son más importantes que otras, de los cuales 62% refirió que podrían evitar al menos una vacuna, siendo las más mencionada la vacuna antigripal y contra el Virus del Papiloma Humano. </a:t>
            </a:r>
          </a:p>
          <a:p>
            <a:pPr lvl="0" algn="just" rtl="0">
              <a:spcBef>
                <a:spcPts val="0"/>
              </a:spcBef>
              <a:buClr>
                <a:schemeClr val="dk1"/>
              </a:buClr>
              <a:buSzPct val="68750"/>
              <a:buFont typeface="Arial"/>
              <a:buNone/>
            </a:pPr>
            <a:r>
              <a:rPr lang="es-UY" sz="1200" dirty="0" smtClean="0">
                <a:solidFill>
                  <a:schemeClr val="dk1"/>
                </a:solidFill>
              </a:rPr>
              <a:t>El 43% refirió haber estado informado de alguna actividad sobre vacunas recientemente. Las redes sociales fue el medio más usado para acceder a información (65%). El 55% de las personas que refirieron informarse en las campañas adoptaron alguna conducta, entre las que se destacó haberse vacunado.</a:t>
            </a:r>
          </a:p>
          <a:p>
            <a:pPr lvl="0" rtl="0">
              <a:spcBef>
                <a:spcPts val="0"/>
              </a:spcBef>
              <a:buClr>
                <a:schemeClr val="dk1"/>
              </a:buClr>
              <a:buSzPct val="100000"/>
              <a:buFont typeface="Arial"/>
              <a:buNone/>
            </a:pPr>
            <a:endParaRPr lang="es-UY" dirty="0" smtClean="0"/>
          </a:p>
          <a:p>
            <a:pPr lvl="0" rtl="0">
              <a:spcBef>
                <a:spcPts val="0"/>
              </a:spcBef>
              <a:buClr>
                <a:schemeClr val="dk1"/>
              </a:buClr>
              <a:buSzPct val="110000"/>
              <a:buFont typeface="Arial"/>
              <a:buNone/>
            </a:pPr>
            <a:r>
              <a:rPr lang="es-UY" sz="800" dirty="0" smtClean="0">
                <a:solidFill>
                  <a:srgbClr val="222222"/>
                </a:solidFill>
                <a:highlight>
                  <a:srgbClr val="FFFFFF"/>
                </a:highlight>
              </a:rPr>
              <a:t>En Latinoamérica, la vacuna se ofrece en los programas nacionales de</a:t>
            </a:r>
          </a:p>
          <a:p>
            <a:pPr lvl="0" rtl="0">
              <a:spcBef>
                <a:spcPts val="0"/>
              </a:spcBef>
              <a:buClr>
                <a:schemeClr val="dk1"/>
              </a:buClr>
              <a:buSzPct val="110000"/>
              <a:buFont typeface="Arial"/>
              <a:buNone/>
            </a:pPr>
            <a:r>
              <a:rPr lang="es-UY" sz="800" dirty="0" smtClean="0">
                <a:solidFill>
                  <a:srgbClr val="222222"/>
                </a:solidFill>
                <a:highlight>
                  <a:srgbClr val="FFFFFF"/>
                </a:highlight>
              </a:rPr>
              <a:t>22 países. Inicialmente eran tres dosis, pero ahora son dos dosis con</a:t>
            </a:r>
          </a:p>
          <a:p>
            <a:pPr lvl="0" rtl="0">
              <a:spcBef>
                <a:spcPts val="0"/>
              </a:spcBef>
              <a:buClr>
                <a:schemeClr val="dk1"/>
              </a:buClr>
              <a:buSzPct val="110000"/>
              <a:buFont typeface="Arial"/>
              <a:buNone/>
            </a:pPr>
            <a:r>
              <a:rPr lang="es-UY" sz="800" dirty="0" smtClean="0">
                <a:solidFill>
                  <a:srgbClr val="222222"/>
                </a:solidFill>
                <a:highlight>
                  <a:srgbClr val="FFFFFF"/>
                </a:highlight>
              </a:rPr>
              <a:t>intervalo de seis meses. La recomendación es que la vacuna sea</a:t>
            </a:r>
          </a:p>
          <a:p>
            <a:pPr lvl="0" rtl="0">
              <a:spcBef>
                <a:spcPts val="0"/>
              </a:spcBef>
              <a:buClr>
                <a:schemeClr val="dk1"/>
              </a:buClr>
              <a:buSzPct val="110000"/>
              <a:buFont typeface="Arial"/>
              <a:buNone/>
            </a:pPr>
            <a:r>
              <a:rPr lang="es-UY" sz="800" dirty="0" smtClean="0">
                <a:solidFill>
                  <a:srgbClr val="222222"/>
                </a:solidFill>
                <a:highlight>
                  <a:srgbClr val="FFFFFF"/>
                </a:highlight>
              </a:rPr>
              <a:t>aplicada junto a otras de la misma franja etaria (difteria y</a:t>
            </a:r>
          </a:p>
          <a:p>
            <a:pPr lvl="0" rtl="0">
              <a:spcBef>
                <a:spcPts val="0"/>
              </a:spcBef>
              <a:buClr>
                <a:schemeClr val="dk1"/>
              </a:buClr>
              <a:buSzPct val="110000"/>
              <a:buFont typeface="Arial"/>
              <a:buNone/>
            </a:pPr>
            <a:r>
              <a:rPr lang="es-UY" sz="800" dirty="0" smtClean="0">
                <a:solidFill>
                  <a:srgbClr val="222222"/>
                </a:solidFill>
                <a:highlight>
                  <a:srgbClr val="FFFFFF"/>
                </a:highlight>
              </a:rPr>
              <a:t>tétanos), iniciando programas en las escuelas, o servicios de salud</a:t>
            </a:r>
          </a:p>
          <a:p>
            <a:pPr lvl="0" rtl="0">
              <a:spcBef>
                <a:spcPts val="0"/>
              </a:spcBef>
              <a:buClr>
                <a:schemeClr val="dk1"/>
              </a:buClr>
              <a:buSzPct val="110000"/>
              <a:buFont typeface="Arial"/>
              <a:buNone/>
            </a:pPr>
            <a:r>
              <a:rPr lang="es-UY" sz="800" dirty="0" smtClean="0">
                <a:solidFill>
                  <a:srgbClr val="222222"/>
                </a:solidFill>
                <a:highlight>
                  <a:srgbClr val="FFFFFF"/>
                </a:highlight>
              </a:rPr>
              <a:t>de adolescentes, y como parte de una estrategia mayor que incluya</a:t>
            </a:r>
          </a:p>
          <a:p>
            <a:pPr lvl="0" rtl="0">
              <a:spcBef>
                <a:spcPts val="0"/>
              </a:spcBef>
              <a:buClr>
                <a:schemeClr val="dk1"/>
              </a:buClr>
              <a:buSzPct val="110000"/>
              <a:buFont typeface="Arial"/>
              <a:buNone/>
            </a:pPr>
            <a:r>
              <a:rPr lang="es-UY" sz="800" dirty="0" smtClean="0">
                <a:solidFill>
                  <a:srgbClr val="222222"/>
                </a:solidFill>
                <a:highlight>
                  <a:srgbClr val="FFFFFF"/>
                </a:highlight>
              </a:rPr>
              <a:t>educación para disminuir comportamiento de riesgo, cribado para</a:t>
            </a:r>
          </a:p>
          <a:p>
            <a:pPr lvl="0" rtl="0">
              <a:spcBef>
                <a:spcPts val="0"/>
              </a:spcBef>
              <a:buClr>
                <a:schemeClr val="dk1"/>
              </a:buClr>
              <a:buSzPct val="110000"/>
              <a:buFont typeface="Arial"/>
              <a:buNone/>
            </a:pPr>
            <a:r>
              <a:rPr lang="es-UY" sz="800" dirty="0" smtClean="0">
                <a:solidFill>
                  <a:srgbClr val="222222"/>
                </a:solidFill>
                <a:highlight>
                  <a:srgbClr val="FFFFFF"/>
                </a:highlight>
              </a:rPr>
              <a:t>diagnóstico, y tratamiento de lesiones precancerosas, y cáncer.</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¿Cuán necesaria es la vacuna?</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infección por virus del papiloma humano es la infección viral</a:t>
            </a:r>
          </a:p>
          <a:p>
            <a:pPr lvl="0" rtl="0">
              <a:spcBef>
                <a:spcPts val="0"/>
              </a:spcBef>
              <a:buClr>
                <a:schemeClr val="dk1"/>
              </a:buClr>
              <a:buSzPct val="110000"/>
              <a:buFont typeface="Arial"/>
              <a:buNone/>
            </a:pPr>
            <a:r>
              <a:rPr lang="es-UY" sz="800" dirty="0" smtClean="0">
                <a:solidFill>
                  <a:srgbClr val="222222"/>
                </a:solidFill>
                <a:highlight>
                  <a:srgbClr val="FFFFFF"/>
                </a:highlight>
              </a:rPr>
              <a:t>más común del tracto reproductivo. Noventa por ciento de las</a:t>
            </a:r>
          </a:p>
          <a:p>
            <a:pPr lvl="0" rtl="0">
              <a:spcBef>
                <a:spcPts val="0"/>
              </a:spcBef>
              <a:buClr>
                <a:schemeClr val="dk1"/>
              </a:buClr>
              <a:buSzPct val="110000"/>
              <a:buFont typeface="Arial"/>
              <a:buNone/>
            </a:pPr>
            <a:r>
              <a:rPr lang="es-UY" sz="800" dirty="0" smtClean="0">
                <a:solidFill>
                  <a:srgbClr val="222222"/>
                </a:solidFill>
                <a:highlight>
                  <a:srgbClr val="FFFFFF"/>
                </a:highlight>
              </a:rPr>
              <a:t>infecciones es asintomático, y se resuelve espontáneamente en uno a</a:t>
            </a:r>
          </a:p>
          <a:p>
            <a:pPr lvl="0" rtl="0">
              <a:spcBef>
                <a:spcPts val="0"/>
              </a:spcBef>
              <a:buClr>
                <a:schemeClr val="dk1"/>
              </a:buClr>
              <a:buSzPct val="110000"/>
              <a:buFont typeface="Arial"/>
              <a:buNone/>
            </a:pPr>
            <a:r>
              <a:rPr lang="es-UY" sz="800" dirty="0" smtClean="0">
                <a:solidFill>
                  <a:srgbClr val="222222"/>
                </a:solidFill>
                <a:highlight>
                  <a:srgbClr val="FFFFFF"/>
                </a:highlight>
              </a:rPr>
              <a:t>dos años. De 5% a 10% de las mujeres infectadas desarrolla infección</a:t>
            </a:r>
          </a:p>
          <a:p>
            <a:pPr lvl="0" rtl="0">
              <a:spcBef>
                <a:spcPts val="0"/>
              </a:spcBef>
              <a:buClr>
                <a:schemeClr val="dk1"/>
              </a:buClr>
              <a:buSzPct val="110000"/>
              <a:buFont typeface="Arial"/>
              <a:buNone/>
            </a:pPr>
            <a:r>
              <a:rPr lang="es-UY" sz="800" dirty="0" smtClean="0">
                <a:solidFill>
                  <a:srgbClr val="222222"/>
                </a:solidFill>
                <a:highlight>
                  <a:srgbClr val="FFFFFF"/>
                </a:highlight>
              </a:rPr>
              <a:t>persistente. La infección persistente con tipos de alto riesgo es</a:t>
            </a:r>
          </a:p>
          <a:p>
            <a:pPr lvl="0" rtl="0">
              <a:spcBef>
                <a:spcPts val="0"/>
              </a:spcBef>
              <a:buClr>
                <a:schemeClr val="dk1"/>
              </a:buClr>
              <a:buSzPct val="110000"/>
              <a:buFont typeface="Arial"/>
              <a:buNone/>
            </a:pPr>
            <a:r>
              <a:rPr lang="es-UY" sz="800" dirty="0" smtClean="0">
                <a:solidFill>
                  <a:srgbClr val="222222"/>
                </a:solidFill>
                <a:highlight>
                  <a:srgbClr val="FFFFFF"/>
                </a:highlight>
              </a:rPr>
              <a:t>considerada una condición necesaria, pero no suficiente, para el</a:t>
            </a:r>
          </a:p>
          <a:p>
            <a:pPr lvl="0" rtl="0">
              <a:spcBef>
                <a:spcPts val="0"/>
              </a:spcBef>
              <a:buClr>
                <a:schemeClr val="dk1"/>
              </a:buClr>
              <a:buSzPct val="110000"/>
              <a:buFont typeface="Arial"/>
              <a:buNone/>
            </a:pPr>
            <a:r>
              <a:rPr lang="es-UY" sz="800" dirty="0" smtClean="0">
                <a:solidFill>
                  <a:srgbClr val="222222"/>
                </a:solidFill>
                <a:highlight>
                  <a:srgbClr val="FFFFFF"/>
                </a:highlight>
              </a:rPr>
              <a:t>desarrollo de cáncer del cuello uterino, proceso que cuando ocurre,</a:t>
            </a:r>
          </a:p>
          <a:p>
            <a:pPr lvl="0" rtl="0">
              <a:spcBef>
                <a:spcPts val="0"/>
              </a:spcBef>
              <a:buClr>
                <a:schemeClr val="dk1"/>
              </a:buClr>
              <a:buSzPct val="110000"/>
              <a:buFont typeface="Arial"/>
              <a:buNone/>
            </a:pPr>
            <a:r>
              <a:rPr lang="es-UY" sz="800" dirty="0" smtClean="0">
                <a:solidFill>
                  <a:srgbClr val="222222"/>
                </a:solidFill>
                <a:highlight>
                  <a:srgbClr val="FFFFFF"/>
                </a:highlight>
              </a:rPr>
              <a:t>tarda de 10 a 30 años.[7]</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progresión a lesiones </a:t>
            </a:r>
            <a:r>
              <a:rPr lang="es-UY" sz="800" dirty="0" err="1" smtClean="0">
                <a:solidFill>
                  <a:srgbClr val="222222"/>
                </a:solidFill>
                <a:highlight>
                  <a:srgbClr val="FFFFFF"/>
                </a:highlight>
              </a:rPr>
              <a:t>intraepiteliales</a:t>
            </a:r>
            <a:r>
              <a:rPr lang="es-UY" sz="800" dirty="0" smtClean="0">
                <a:solidFill>
                  <a:srgbClr val="222222"/>
                </a:solidFill>
                <a:highlight>
                  <a:srgbClr val="FFFFFF"/>
                </a:highlight>
              </a:rPr>
              <a:t> </a:t>
            </a:r>
            <a:r>
              <a:rPr lang="es-UY" sz="800" dirty="0" err="1" smtClean="0">
                <a:solidFill>
                  <a:srgbClr val="222222"/>
                </a:solidFill>
                <a:highlight>
                  <a:srgbClr val="FFFFFF"/>
                </a:highlight>
              </a:rPr>
              <a:t>premalignas</a:t>
            </a:r>
            <a:r>
              <a:rPr lang="es-UY" sz="800" dirty="0" smtClean="0">
                <a:solidFill>
                  <a:srgbClr val="222222"/>
                </a:solidFill>
                <a:highlight>
                  <a:srgbClr val="FFFFFF"/>
                </a:highlight>
              </a:rPr>
              <a:t> (glandulares o</a:t>
            </a:r>
          </a:p>
          <a:p>
            <a:pPr lvl="0" rtl="0">
              <a:spcBef>
                <a:spcPts val="0"/>
              </a:spcBef>
              <a:buClr>
                <a:schemeClr val="dk1"/>
              </a:buClr>
              <a:buSzPct val="110000"/>
              <a:buFont typeface="Arial"/>
              <a:buNone/>
            </a:pPr>
            <a:r>
              <a:rPr lang="es-UY" sz="800" dirty="0" smtClean="0">
                <a:solidFill>
                  <a:srgbClr val="222222"/>
                </a:solidFill>
                <a:highlight>
                  <a:srgbClr val="FFFFFF"/>
                </a:highlight>
              </a:rPr>
              <a:t>escamosas) se clasifica en tres niveles de neoplasia </a:t>
            </a:r>
            <a:r>
              <a:rPr lang="es-UY" sz="800" dirty="0" err="1" smtClean="0">
                <a:solidFill>
                  <a:srgbClr val="222222"/>
                </a:solidFill>
                <a:highlight>
                  <a:srgbClr val="FFFFFF"/>
                </a:highlight>
              </a:rPr>
              <a:t>intraepitelial</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cervical (NIC): NIC 1 (displasia leve), NIC 2 (moderada o marcada),</a:t>
            </a:r>
          </a:p>
          <a:p>
            <a:pPr lvl="0" rtl="0">
              <a:spcBef>
                <a:spcPts val="0"/>
              </a:spcBef>
              <a:buClr>
                <a:schemeClr val="dk1"/>
              </a:buClr>
              <a:buSzPct val="110000"/>
              <a:buFont typeface="Arial"/>
              <a:buNone/>
            </a:pPr>
            <a:r>
              <a:rPr lang="es-UY" sz="800" dirty="0" smtClean="0">
                <a:solidFill>
                  <a:srgbClr val="222222"/>
                </a:solidFill>
                <a:highlight>
                  <a:srgbClr val="FFFFFF"/>
                </a:highlight>
              </a:rPr>
              <a:t>NIC 3 (severa a carcinoma in situ). La mayoría de las lesiones</a:t>
            </a:r>
          </a:p>
          <a:p>
            <a:pPr lvl="0" rtl="0">
              <a:spcBef>
                <a:spcPts val="0"/>
              </a:spcBef>
              <a:buClr>
                <a:schemeClr val="dk1"/>
              </a:buClr>
              <a:buSzPct val="110000"/>
              <a:buFont typeface="Arial"/>
              <a:buNone/>
            </a:pPr>
            <a:r>
              <a:rPr lang="es-UY" sz="800" dirty="0" smtClean="0">
                <a:solidFill>
                  <a:srgbClr val="222222"/>
                </a:solidFill>
                <a:highlight>
                  <a:srgbClr val="FFFFFF"/>
                </a:highlight>
              </a:rPr>
              <a:t>retrocede espontáneamente, pero la vacunación se recomienda para</a:t>
            </a:r>
          </a:p>
          <a:p>
            <a:pPr lvl="0" rtl="0">
              <a:spcBef>
                <a:spcPts val="0"/>
              </a:spcBef>
              <a:buClr>
                <a:schemeClr val="dk1"/>
              </a:buClr>
              <a:buSzPct val="110000"/>
              <a:buFont typeface="Arial"/>
              <a:buNone/>
            </a:pPr>
            <a:r>
              <a:rPr lang="es-UY" sz="800" dirty="0" smtClean="0">
                <a:solidFill>
                  <a:srgbClr val="222222"/>
                </a:solidFill>
                <a:highlight>
                  <a:srgbClr val="FFFFFF"/>
                </a:highlight>
              </a:rPr>
              <a:t>evitar esas infecciones que, en veinte años o más, progresarán</a:t>
            </a:r>
          </a:p>
          <a:p>
            <a:pPr lvl="0" rtl="0">
              <a:spcBef>
                <a:spcPts val="0"/>
              </a:spcBef>
              <a:buClr>
                <a:schemeClr val="dk1"/>
              </a:buClr>
              <a:buSzPct val="110000"/>
              <a:buFont typeface="Arial"/>
              <a:buNone/>
            </a:pPr>
            <a:r>
              <a:rPr lang="es-UY" sz="800" dirty="0" smtClean="0">
                <a:solidFill>
                  <a:srgbClr val="222222"/>
                </a:solidFill>
                <a:highlight>
                  <a:srgbClr val="FFFFFF"/>
                </a:highlight>
              </a:rPr>
              <a:t>hacia un carcinoma invasivo.</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Los factores que conllevan progresión incluyen: Tipo de alto riesgo</a:t>
            </a:r>
          </a:p>
          <a:p>
            <a:pPr lvl="0" rtl="0">
              <a:spcBef>
                <a:spcPts val="0"/>
              </a:spcBef>
              <a:buClr>
                <a:schemeClr val="dk1"/>
              </a:buClr>
              <a:buSzPct val="110000"/>
              <a:buFont typeface="Arial"/>
              <a:buNone/>
            </a:pPr>
            <a:r>
              <a:rPr lang="es-UY" sz="800" dirty="0" smtClean="0">
                <a:solidFill>
                  <a:srgbClr val="222222"/>
                </a:solidFill>
                <a:highlight>
                  <a:srgbClr val="FFFFFF"/>
                </a:highlight>
              </a:rPr>
              <a:t>(16, 18, 31, 33, 35, 39, 45, 51, 52, 56, 58, 59), predisposición</a:t>
            </a:r>
          </a:p>
          <a:p>
            <a:pPr lvl="0" rtl="0">
              <a:spcBef>
                <a:spcPts val="0"/>
              </a:spcBef>
              <a:buClr>
                <a:schemeClr val="dk1"/>
              </a:buClr>
              <a:buSzPct val="110000"/>
              <a:buFont typeface="Arial"/>
              <a:buNone/>
            </a:pPr>
            <a:r>
              <a:rPr lang="es-UY" sz="800" dirty="0" smtClean="0">
                <a:solidFill>
                  <a:srgbClr val="222222"/>
                </a:solidFill>
                <a:highlight>
                  <a:srgbClr val="FFFFFF"/>
                </a:highlight>
              </a:rPr>
              <a:t>genética, situación inmunológica, </a:t>
            </a:r>
            <a:r>
              <a:rPr lang="es-UY" sz="800" dirty="0" err="1" smtClean="0">
                <a:solidFill>
                  <a:srgbClr val="222222"/>
                </a:solidFill>
                <a:highlight>
                  <a:srgbClr val="FFFFFF"/>
                </a:highlight>
              </a:rPr>
              <a:t>coinfección</a:t>
            </a:r>
            <a:r>
              <a:rPr lang="es-UY" sz="800" dirty="0" smtClean="0">
                <a:solidFill>
                  <a:srgbClr val="222222"/>
                </a:solidFill>
                <a:highlight>
                  <a:srgbClr val="FFFFFF"/>
                </a:highlight>
              </a:rPr>
              <a:t> con otras</a:t>
            </a:r>
          </a:p>
          <a:p>
            <a:pPr lvl="0" rtl="0">
              <a:spcBef>
                <a:spcPts val="0"/>
              </a:spcBef>
              <a:buClr>
                <a:schemeClr val="dk1"/>
              </a:buClr>
              <a:buSzPct val="110000"/>
              <a:buFont typeface="Arial"/>
              <a:buNone/>
            </a:pPr>
            <a:r>
              <a:rPr lang="es-UY" sz="800" dirty="0" smtClean="0">
                <a:solidFill>
                  <a:srgbClr val="222222"/>
                </a:solidFill>
                <a:highlight>
                  <a:srgbClr val="FFFFFF"/>
                </a:highlight>
              </a:rPr>
              <a:t>enfermedades de transmisión sexual, número de partos, edad del</a:t>
            </a:r>
          </a:p>
          <a:p>
            <a:pPr lvl="0" rtl="0">
              <a:spcBef>
                <a:spcPts val="0"/>
              </a:spcBef>
              <a:buClr>
                <a:schemeClr val="dk1"/>
              </a:buClr>
              <a:buSzPct val="110000"/>
              <a:buFont typeface="Arial"/>
              <a:buNone/>
            </a:pPr>
            <a:r>
              <a:rPr lang="es-UY" sz="800" dirty="0" smtClean="0">
                <a:solidFill>
                  <a:srgbClr val="222222"/>
                </a:solidFill>
                <a:highlight>
                  <a:srgbClr val="FFFFFF"/>
                </a:highlight>
              </a:rPr>
              <a:t>primer embarazo, y tabaquismo.</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Más de 85% de los casos de cáncer de cuello uterino ocurren en</a:t>
            </a:r>
          </a:p>
          <a:p>
            <a:pPr lvl="0" rtl="0">
              <a:spcBef>
                <a:spcPts val="0"/>
              </a:spcBef>
              <a:buClr>
                <a:schemeClr val="dk1"/>
              </a:buClr>
              <a:buSzPct val="110000"/>
              <a:buFont typeface="Arial"/>
              <a:buNone/>
            </a:pPr>
            <a:r>
              <a:rPr lang="es-UY" sz="800" dirty="0" smtClean="0">
                <a:solidFill>
                  <a:srgbClr val="222222"/>
                </a:solidFill>
                <a:highlight>
                  <a:srgbClr val="FFFFFF"/>
                </a:highlight>
              </a:rPr>
              <a:t>regiones menos desarrolladas, donde representan 12% de los cánceres</a:t>
            </a:r>
          </a:p>
          <a:p>
            <a:pPr lvl="0" rtl="0">
              <a:spcBef>
                <a:spcPts val="0"/>
              </a:spcBef>
              <a:buClr>
                <a:schemeClr val="dk1"/>
              </a:buClr>
              <a:buSzPct val="110000"/>
              <a:buFont typeface="Arial"/>
              <a:buNone/>
            </a:pPr>
            <a:r>
              <a:rPr lang="es-UY" sz="800" dirty="0" smtClean="0">
                <a:solidFill>
                  <a:srgbClr val="222222"/>
                </a:solidFill>
                <a:highlight>
                  <a:srgbClr val="FFFFFF"/>
                </a:highlight>
              </a:rPr>
              <a:t>de las mujeres. Por tanto, los beneficios de la vacuna son mayores en</a:t>
            </a:r>
          </a:p>
          <a:p>
            <a:pPr lvl="0" rtl="0">
              <a:spcBef>
                <a:spcPts val="0"/>
              </a:spcBef>
              <a:buClr>
                <a:schemeClr val="dk1"/>
              </a:buClr>
              <a:buSzPct val="110000"/>
              <a:buFont typeface="Arial"/>
              <a:buNone/>
            </a:pPr>
            <a:r>
              <a:rPr lang="es-UY" sz="800" dirty="0" smtClean="0">
                <a:solidFill>
                  <a:srgbClr val="222222"/>
                </a:solidFill>
                <a:highlight>
                  <a:srgbClr val="FFFFFF"/>
                </a:highlight>
              </a:rPr>
              <a:t>los países que carecen de un buen cribado poblacional. La mortalidad</a:t>
            </a:r>
          </a:p>
          <a:p>
            <a:pPr lvl="0" rtl="0">
              <a:spcBef>
                <a:spcPts val="0"/>
              </a:spcBef>
              <a:buClr>
                <a:schemeClr val="dk1"/>
              </a:buClr>
              <a:buSzPct val="110000"/>
              <a:buFont typeface="Arial"/>
              <a:buNone/>
            </a:pPr>
            <a:r>
              <a:rPr lang="es-UY" sz="800" dirty="0" smtClean="0">
                <a:solidFill>
                  <a:srgbClr val="222222"/>
                </a:solidFill>
                <a:highlight>
                  <a:srgbClr val="FFFFFF"/>
                </a:highlight>
              </a:rPr>
              <a:t>también varía mucho, menos de 2 por 100.000 en países</a:t>
            </a:r>
          </a:p>
          <a:p>
            <a:pPr lvl="0" rtl="0">
              <a:spcBef>
                <a:spcPts val="0"/>
              </a:spcBef>
              <a:buClr>
                <a:schemeClr val="dk1"/>
              </a:buClr>
              <a:buSzPct val="110000"/>
              <a:buFont typeface="Arial"/>
              <a:buNone/>
            </a:pPr>
            <a:r>
              <a:rPr lang="es-UY" sz="800" dirty="0" smtClean="0">
                <a:solidFill>
                  <a:srgbClr val="222222"/>
                </a:solidFill>
                <a:highlight>
                  <a:srgbClr val="FFFFFF"/>
                </a:highlight>
              </a:rPr>
              <a:t>industrializados, a 28 por 100.000 en algunos países en</a:t>
            </a:r>
          </a:p>
          <a:p>
            <a:pPr lvl="0" rtl="0">
              <a:spcBef>
                <a:spcPts val="0"/>
              </a:spcBef>
              <a:buClr>
                <a:schemeClr val="dk1"/>
              </a:buClr>
              <a:buSzPct val="110000"/>
              <a:buFont typeface="Arial"/>
              <a:buNone/>
            </a:pPr>
            <a:r>
              <a:rPr lang="es-UY" sz="800" dirty="0" smtClean="0">
                <a:solidFill>
                  <a:srgbClr val="222222"/>
                </a:solidFill>
                <a:highlight>
                  <a:srgbClr val="FFFFFF"/>
                </a:highlight>
              </a:rPr>
              <a:t>desarrollo.[5]</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Existen diversos informes que indican gran variabilidad en la</a:t>
            </a:r>
          </a:p>
          <a:p>
            <a:pPr lvl="0" rtl="0">
              <a:spcBef>
                <a:spcPts val="0"/>
              </a:spcBef>
              <a:buClr>
                <a:schemeClr val="dk1"/>
              </a:buClr>
              <a:buSzPct val="110000"/>
              <a:buFont typeface="Arial"/>
              <a:buNone/>
            </a:pPr>
            <a:r>
              <a:rPr lang="es-UY" sz="800" dirty="0" smtClean="0">
                <a:solidFill>
                  <a:srgbClr val="222222"/>
                </a:solidFill>
                <a:highlight>
                  <a:srgbClr val="FFFFFF"/>
                </a:highlight>
              </a:rPr>
              <a:t>prevalencia de virus del papiloma humano en Latinoamérica, pero la</a:t>
            </a:r>
          </a:p>
          <a:p>
            <a:pPr lvl="0" rtl="0">
              <a:spcBef>
                <a:spcPts val="0"/>
              </a:spcBef>
              <a:buClr>
                <a:schemeClr val="dk1"/>
              </a:buClr>
              <a:buSzPct val="110000"/>
              <a:buFont typeface="Arial"/>
              <a:buNone/>
            </a:pPr>
            <a:r>
              <a:rPr lang="es-UY" sz="800" dirty="0" smtClean="0">
                <a:solidFill>
                  <a:srgbClr val="222222"/>
                </a:solidFill>
                <a:highlight>
                  <a:srgbClr val="FFFFFF"/>
                </a:highlight>
              </a:rPr>
              <a:t>interpretación de los datos se dificulta por el uso de diferentes</a:t>
            </a:r>
          </a:p>
          <a:p>
            <a:pPr lvl="0" rtl="0">
              <a:spcBef>
                <a:spcPts val="0"/>
              </a:spcBef>
              <a:buClr>
                <a:schemeClr val="dk1"/>
              </a:buClr>
              <a:buSzPct val="110000"/>
              <a:buFont typeface="Arial"/>
              <a:buNone/>
            </a:pPr>
            <a:r>
              <a:rPr lang="es-UY" sz="800" dirty="0" smtClean="0">
                <a:solidFill>
                  <a:srgbClr val="222222"/>
                </a:solidFill>
                <a:highlight>
                  <a:srgbClr val="FFFFFF"/>
                </a:highlight>
              </a:rPr>
              <a:t>metodologías. Los datos que faltan son importantes porque podrían</a:t>
            </a:r>
          </a:p>
          <a:p>
            <a:pPr lvl="0" rtl="0">
              <a:spcBef>
                <a:spcPts val="0"/>
              </a:spcBef>
              <a:buClr>
                <a:schemeClr val="dk1"/>
              </a:buClr>
              <a:buSzPct val="110000"/>
              <a:buFont typeface="Arial"/>
              <a:buNone/>
            </a:pPr>
            <a:r>
              <a:rPr lang="es-UY" sz="800" dirty="0" smtClean="0">
                <a:solidFill>
                  <a:srgbClr val="222222"/>
                </a:solidFill>
                <a:highlight>
                  <a:srgbClr val="FFFFFF"/>
                </a:highlight>
              </a:rPr>
              <a:t>influenciar en el costo-efectividad de los programas de</a:t>
            </a:r>
          </a:p>
          <a:p>
            <a:pPr lvl="0" rtl="0">
              <a:spcBef>
                <a:spcPts val="0"/>
              </a:spcBef>
              <a:buClr>
                <a:schemeClr val="dk1"/>
              </a:buClr>
              <a:buSzPct val="110000"/>
              <a:buFont typeface="Arial"/>
              <a:buNone/>
            </a:pPr>
            <a:r>
              <a:rPr lang="es-UY" sz="800" dirty="0" smtClean="0">
                <a:solidFill>
                  <a:srgbClr val="222222"/>
                </a:solidFill>
                <a:highlight>
                  <a:srgbClr val="FFFFFF"/>
                </a:highlight>
              </a:rPr>
              <a:t>vacunación.[7] Hay datos de prevalencia con citología normal que</a:t>
            </a:r>
          </a:p>
          <a:p>
            <a:pPr lvl="0" rtl="0">
              <a:spcBef>
                <a:spcPts val="0"/>
              </a:spcBef>
              <a:buClr>
                <a:schemeClr val="dk1"/>
              </a:buClr>
              <a:buSzPct val="110000"/>
              <a:buFont typeface="Arial"/>
              <a:buNone/>
            </a:pPr>
            <a:r>
              <a:rPr lang="es-UY" sz="800" dirty="0" smtClean="0">
                <a:solidFill>
                  <a:srgbClr val="222222"/>
                </a:solidFill>
                <a:highlight>
                  <a:srgbClr val="FFFFFF"/>
                </a:highlight>
              </a:rPr>
              <a:t>varían de 3.8% en Perú, a 49.9% en Argentina. Otros informes revelan</a:t>
            </a:r>
          </a:p>
          <a:p>
            <a:pPr lvl="0" rtl="0">
              <a:spcBef>
                <a:spcPts val="0"/>
              </a:spcBef>
              <a:buClr>
                <a:schemeClr val="dk1"/>
              </a:buClr>
              <a:buSzPct val="110000"/>
              <a:buFont typeface="Arial"/>
              <a:buNone/>
            </a:pPr>
            <a:r>
              <a:rPr lang="es-UY" sz="800" dirty="0" smtClean="0">
                <a:solidFill>
                  <a:srgbClr val="222222"/>
                </a:solidFill>
                <a:highlight>
                  <a:srgbClr val="FFFFFF"/>
                </a:highlight>
              </a:rPr>
              <a:t>que la prevalencia del virus del papiloma humano en Latinoamérica y</a:t>
            </a:r>
          </a:p>
          <a:p>
            <a:pPr lvl="0" rtl="0">
              <a:spcBef>
                <a:spcPts val="0"/>
              </a:spcBef>
              <a:buClr>
                <a:schemeClr val="dk1"/>
              </a:buClr>
              <a:buSzPct val="110000"/>
              <a:buFont typeface="Arial"/>
              <a:buNone/>
            </a:pPr>
            <a:r>
              <a:rPr lang="es-UY" sz="800" dirty="0" smtClean="0">
                <a:solidFill>
                  <a:srgbClr val="222222"/>
                </a:solidFill>
                <a:highlight>
                  <a:srgbClr val="FFFFFF"/>
                </a:highlight>
              </a:rPr>
              <a:t>el Caribe es de 16.1% (IC 95%: 15.8 - 16.4%), superior a Europa del</a:t>
            </a:r>
          </a:p>
          <a:p>
            <a:pPr lvl="0" rtl="0">
              <a:spcBef>
                <a:spcPts val="0"/>
              </a:spcBef>
              <a:buClr>
                <a:schemeClr val="dk1"/>
              </a:buClr>
              <a:buSzPct val="110000"/>
              <a:buFont typeface="Arial"/>
              <a:buNone/>
            </a:pPr>
            <a:r>
              <a:rPr lang="es-UY" sz="800" dirty="0" smtClean="0">
                <a:solidFill>
                  <a:srgbClr val="222222"/>
                </a:solidFill>
                <a:highlight>
                  <a:srgbClr val="FFFFFF"/>
                </a:highlight>
              </a:rPr>
              <a:t>Este (14.1%; IC 95%: 14.2 - 14.4), y Sudeste de Asia (14%; IC 95%:</a:t>
            </a:r>
          </a:p>
          <a:p>
            <a:pPr lvl="0" rtl="0">
              <a:spcBef>
                <a:spcPts val="0"/>
              </a:spcBef>
              <a:buClr>
                <a:schemeClr val="dk1"/>
              </a:buClr>
              <a:buSzPct val="110000"/>
              <a:buFont typeface="Arial"/>
              <a:buNone/>
            </a:pPr>
            <a:r>
              <a:rPr lang="es-UY" sz="800" dirty="0" smtClean="0">
                <a:solidFill>
                  <a:srgbClr val="222222"/>
                </a:solidFill>
                <a:highlight>
                  <a:srgbClr val="FFFFFF"/>
                </a:highlight>
              </a:rPr>
              <a:t>13.0 - 15.0).[8]</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prevalencia está asociada a la edad, y aumenta con la severidad de</a:t>
            </a:r>
          </a:p>
          <a:p>
            <a:pPr lvl="0" rtl="0">
              <a:spcBef>
                <a:spcPts val="0"/>
              </a:spcBef>
              <a:buClr>
                <a:schemeClr val="dk1"/>
              </a:buClr>
              <a:buSzPct val="110000"/>
              <a:buFont typeface="Arial"/>
              <a:buNone/>
            </a:pPr>
            <a:r>
              <a:rPr lang="es-UY" sz="800" dirty="0" smtClean="0">
                <a:solidFill>
                  <a:srgbClr val="222222"/>
                </a:solidFill>
                <a:highlight>
                  <a:srgbClr val="FFFFFF"/>
                </a:highlight>
              </a:rPr>
              <a:t>las lesiones, especialmente para los tipos 16 y 18 de virus del</a:t>
            </a:r>
          </a:p>
          <a:p>
            <a:pPr lvl="0" rtl="0">
              <a:spcBef>
                <a:spcPts val="0"/>
              </a:spcBef>
              <a:buClr>
                <a:schemeClr val="dk1"/>
              </a:buClr>
              <a:buSzPct val="110000"/>
              <a:buFont typeface="Arial"/>
              <a:buNone/>
            </a:pPr>
            <a:r>
              <a:rPr lang="es-UY" sz="800" dirty="0" smtClean="0">
                <a:solidFill>
                  <a:srgbClr val="222222"/>
                </a:solidFill>
                <a:highlight>
                  <a:srgbClr val="FFFFFF"/>
                </a:highlight>
              </a:rPr>
              <a:t>papiloma humano, globalmente los tipos más prevalentes en cáncer</a:t>
            </a:r>
          </a:p>
          <a:p>
            <a:pPr lvl="0" rtl="0">
              <a:spcBef>
                <a:spcPts val="0"/>
              </a:spcBef>
              <a:buClr>
                <a:schemeClr val="dk1"/>
              </a:buClr>
              <a:buSzPct val="110000"/>
              <a:buFont typeface="Arial"/>
              <a:buNone/>
            </a:pPr>
            <a:r>
              <a:rPr lang="es-UY" sz="800" dirty="0" smtClean="0">
                <a:solidFill>
                  <a:srgbClr val="222222"/>
                </a:solidFill>
                <a:highlight>
                  <a:srgbClr val="FFFFFF"/>
                </a:highlight>
              </a:rPr>
              <a:t>invasivo, indicando que aproximadamente 70% de los casos de cáncer de</a:t>
            </a:r>
          </a:p>
          <a:p>
            <a:pPr lvl="0" rtl="0">
              <a:spcBef>
                <a:spcPts val="0"/>
              </a:spcBef>
              <a:buClr>
                <a:schemeClr val="dk1"/>
              </a:buClr>
              <a:buSzPct val="110000"/>
              <a:buFont typeface="Arial"/>
              <a:buNone/>
            </a:pPr>
            <a:r>
              <a:rPr lang="es-UY" sz="800" dirty="0" smtClean="0">
                <a:solidFill>
                  <a:srgbClr val="222222"/>
                </a:solidFill>
                <a:highlight>
                  <a:srgbClr val="FFFFFF"/>
                </a:highlight>
              </a:rPr>
              <a:t>cuello uterino podrían prevenirse por las vacunas. Pero la</a:t>
            </a:r>
          </a:p>
          <a:p>
            <a:pPr lvl="0" rtl="0">
              <a:spcBef>
                <a:spcPts val="0"/>
              </a:spcBef>
              <a:buClr>
                <a:schemeClr val="dk1"/>
              </a:buClr>
              <a:buSzPct val="110000"/>
              <a:buFont typeface="Arial"/>
              <a:buNone/>
            </a:pPr>
            <a:r>
              <a:rPr lang="es-UY" sz="800" dirty="0" smtClean="0">
                <a:solidFill>
                  <a:srgbClr val="222222"/>
                </a:solidFill>
                <a:highlight>
                  <a:srgbClr val="FFFFFF"/>
                </a:highlight>
              </a:rPr>
              <a:t>prevalencia de estos tipos se muestra muy variable: 38.3% en Bolivia,</a:t>
            </a:r>
          </a:p>
          <a:p>
            <a:pPr lvl="0" rtl="0">
              <a:spcBef>
                <a:spcPts val="0"/>
              </a:spcBef>
              <a:buClr>
                <a:schemeClr val="dk1"/>
              </a:buClr>
              <a:buSzPct val="110000"/>
              <a:buFont typeface="Arial"/>
              <a:buNone/>
            </a:pPr>
            <a:r>
              <a:rPr lang="es-UY" sz="800" dirty="0" smtClean="0">
                <a:solidFill>
                  <a:srgbClr val="222222"/>
                </a:solidFill>
                <a:highlight>
                  <a:srgbClr val="FFFFFF"/>
                </a:highlight>
              </a:rPr>
              <a:t>a 85.2% en Chile para cáncer invasivo, y de 37.8% en Cuba, a 71.0% en</a:t>
            </a:r>
          </a:p>
          <a:p>
            <a:pPr lvl="0" rtl="0">
              <a:spcBef>
                <a:spcPts val="0"/>
              </a:spcBef>
              <a:buClr>
                <a:schemeClr val="dk1"/>
              </a:buClr>
              <a:buSzPct val="110000"/>
              <a:buFont typeface="Arial"/>
              <a:buNone/>
            </a:pPr>
            <a:r>
              <a:rPr lang="es-UY" sz="800" dirty="0" smtClean="0">
                <a:solidFill>
                  <a:srgbClr val="222222"/>
                </a:solidFill>
                <a:highlight>
                  <a:srgbClr val="FFFFFF"/>
                </a:highlight>
              </a:rPr>
              <a:t>Chile, para lesiones de alto grado.</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cuestión epidemiológica no es simple. Algunos países con menor</a:t>
            </a:r>
          </a:p>
          <a:p>
            <a:pPr lvl="0" rtl="0">
              <a:spcBef>
                <a:spcPts val="0"/>
              </a:spcBef>
              <a:buClr>
                <a:schemeClr val="dk1"/>
              </a:buClr>
              <a:buSzPct val="110000"/>
              <a:buFont typeface="Arial"/>
              <a:buNone/>
            </a:pPr>
            <a:r>
              <a:rPr lang="es-UY" sz="800" dirty="0" smtClean="0">
                <a:solidFill>
                  <a:srgbClr val="222222"/>
                </a:solidFill>
                <a:highlight>
                  <a:srgbClr val="FFFFFF"/>
                </a:highlight>
              </a:rPr>
              <a:t>incidencia de cáncer tienen una mayor prevalencia de los dos tipos</a:t>
            </a:r>
          </a:p>
          <a:p>
            <a:pPr lvl="0" rtl="0">
              <a:spcBef>
                <a:spcPts val="0"/>
              </a:spcBef>
              <a:buClr>
                <a:schemeClr val="dk1"/>
              </a:buClr>
              <a:buSzPct val="110000"/>
              <a:buFont typeface="Arial"/>
              <a:buNone/>
            </a:pPr>
            <a:r>
              <a:rPr lang="es-UY" sz="800" dirty="0" smtClean="0">
                <a:solidFill>
                  <a:srgbClr val="222222"/>
                </a:solidFill>
                <a:highlight>
                  <a:srgbClr val="FFFFFF"/>
                </a:highlight>
              </a:rPr>
              <a:t>relacionados a cáncer invasivo, y también se observa lo contrario.</a:t>
            </a:r>
          </a:p>
          <a:p>
            <a:pPr lvl="0" rtl="0">
              <a:spcBef>
                <a:spcPts val="0"/>
              </a:spcBef>
              <a:buClr>
                <a:schemeClr val="dk1"/>
              </a:buClr>
              <a:buSzPct val="110000"/>
              <a:buFont typeface="Arial"/>
              <a:buNone/>
            </a:pPr>
            <a:r>
              <a:rPr lang="es-UY" sz="800" dirty="0" smtClean="0">
                <a:solidFill>
                  <a:srgbClr val="222222"/>
                </a:solidFill>
                <a:highlight>
                  <a:srgbClr val="FFFFFF"/>
                </a:highlight>
              </a:rPr>
              <a:t>Chile, por ejemplo, tiene una incidencia de cáncer de 13.9 por</a:t>
            </a:r>
          </a:p>
          <a:p>
            <a:pPr lvl="0" rtl="0">
              <a:spcBef>
                <a:spcPts val="0"/>
              </a:spcBef>
              <a:buClr>
                <a:schemeClr val="dk1"/>
              </a:buClr>
              <a:buSzPct val="110000"/>
              <a:buFont typeface="Arial"/>
              <a:buNone/>
            </a:pPr>
            <a:r>
              <a:rPr lang="es-UY" sz="800" dirty="0" smtClean="0">
                <a:solidFill>
                  <a:srgbClr val="222222"/>
                </a:solidFill>
                <a:highlight>
                  <a:srgbClr val="FFFFFF"/>
                </a:highlight>
              </a:rPr>
              <a:t>100.000, y prevalencia de cáncer por virus del papiloma humano</a:t>
            </a:r>
          </a:p>
          <a:p>
            <a:pPr lvl="0" rtl="0">
              <a:spcBef>
                <a:spcPts val="0"/>
              </a:spcBef>
              <a:buClr>
                <a:schemeClr val="dk1"/>
              </a:buClr>
              <a:buSzPct val="110000"/>
              <a:buFont typeface="Arial"/>
              <a:buNone/>
            </a:pPr>
            <a:r>
              <a:rPr lang="es-UY" sz="800" dirty="0" smtClean="0">
                <a:solidFill>
                  <a:srgbClr val="222222"/>
                </a:solidFill>
                <a:highlight>
                  <a:srgbClr val="FFFFFF"/>
                </a:highlight>
              </a:rPr>
              <a:t>(16/18) es de 85.8%. Bolivia, en cambio, tiene una incidencia de</a:t>
            </a:r>
          </a:p>
          <a:p>
            <a:pPr lvl="0" rtl="0">
              <a:spcBef>
                <a:spcPts val="0"/>
              </a:spcBef>
              <a:buClr>
                <a:schemeClr val="dk1"/>
              </a:buClr>
              <a:buSzPct val="110000"/>
              <a:buFont typeface="Arial"/>
              <a:buNone/>
            </a:pPr>
            <a:r>
              <a:rPr lang="es-UY" sz="800" dirty="0" smtClean="0">
                <a:solidFill>
                  <a:srgbClr val="222222"/>
                </a:solidFill>
                <a:highlight>
                  <a:srgbClr val="FFFFFF"/>
                </a:highlight>
              </a:rPr>
              <a:t>cáncer de 22.2 por 100 000, pero la prevalencia de cáncer por virus</a:t>
            </a:r>
          </a:p>
          <a:p>
            <a:pPr lvl="0" rtl="0">
              <a:spcBef>
                <a:spcPts val="0"/>
              </a:spcBef>
              <a:buClr>
                <a:schemeClr val="dk1"/>
              </a:buClr>
              <a:buSzPct val="110000"/>
              <a:buFont typeface="Arial"/>
              <a:buNone/>
            </a:pPr>
            <a:r>
              <a:rPr lang="es-UY" sz="800" dirty="0" smtClean="0">
                <a:solidFill>
                  <a:srgbClr val="222222"/>
                </a:solidFill>
                <a:highlight>
                  <a:srgbClr val="FFFFFF"/>
                </a:highlight>
              </a:rPr>
              <a:t>del papiloma humano (16/18) es de 38.3%. Esto puede estar relacionado</a:t>
            </a:r>
          </a:p>
          <a:p>
            <a:pPr lvl="0" rtl="0">
              <a:spcBef>
                <a:spcPts val="0"/>
              </a:spcBef>
              <a:buClr>
                <a:schemeClr val="dk1"/>
              </a:buClr>
              <a:buSzPct val="110000"/>
              <a:buFont typeface="Arial"/>
              <a:buNone/>
            </a:pPr>
            <a:r>
              <a:rPr lang="es-UY" sz="800" dirty="0" smtClean="0">
                <a:solidFill>
                  <a:srgbClr val="222222"/>
                </a:solidFill>
                <a:highlight>
                  <a:srgbClr val="FFFFFF"/>
                </a:highlight>
              </a:rPr>
              <a:t>tanto a una mayor participación de otros tipos de virus del papiloma</a:t>
            </a:r>
          </a:p>
          <a:p>
            <a:pPr lvl="0" rtl="0">
              <a:spcBef>
                <a:spcPts val="0"/>
              </a:spcBef>
              <a:buClr>
                <a:schemeClr val="dk1"/>
              </a:buClr>
              <a:buSzPct val="110000"/>
              <a:buFont typeface="Arial"/>
              <a:buNone/>
            </a:pPr>
            <a:r>
              <a:rPr lang="es-UY" sz="800" dirty="0" smtClean="0">
                <a:solidFill>
                  <a:srgbClr val="222222"/>
                </a:solidFill>
                <a:highlight>
                  <a:srgbClr val="FFFFFF"/>
                </a:highlight>
              </a:rPr>
              <a:t>humano, como a una mayor frecuencia de infecciones múltiples.[4]</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infección por virus del papiloma humano también está asociada a</a:t>
            </a:r>
          </a:p>
          <a:p>
            <a:pPr lvl="0" rtl="0">
              <a:spcBef>
                <a:spcPts val="0"/>
              </a:spcBef>
              <a:buClr>
                <a:schemeClr val="dk1"/>
              </a:buClr>
              <a:buSzPct val="110000"/>
              <a:buFont typeface="Arial"/>
              <a:buNone/>
            </a:pPr>
            <a:r>
              <a:rPr lang="es-UY" sz="800" dirty="0" smtClean="0">
                <a:solidFill>
                  <a:srgbClr val="222222"/>
                </a:solidFill>
                <a:highlight>
                  <a:srgbClr val="FFFFFF"/>
                </a:highlight>
              </a:rPr>
              <a:t>cáncer </a:t>
            </a:r>
            <a:r>
              <a:rPr lang="es-UY" sz="800" dirty="0" err="1" smtClean="0">
                <a:solidFill>
                  <a:srgbClr val="222222"/>
                </a:solidFill>
                <a:highlight>
                  <a:srgbClr val="FFFFFF"/>
                </a:highlight>
              </a:rPr>
              <a:t>orofaríngeo</a:t>
            </a:r>
            <a:r>
              <a:rPr lang="es-UY" sz="800" dirty="0" smtClean="0">
                <a:solidFill>
                  <a:srgbClr val="222222"/>
                </a:solidFill>
                <a:highlight>
                  <a:srgbClr val="FFFFFF"/>
                </a:highlight>
              </a:rPr>
              <a:t>, de ano, genital (vulva, vagina y pene), cabeza,</a:t>
            </a:r>
          </a:p>
          <a:p>
            <a:pPr lvl="0" rtl="0">
              <a:spcBef>
                <a:spcPts val="0"/>
              </a:spcBef>
              <a:buClr>
                <a:schemeClr val="dk1"/>
              </a:buClr>
              <a:buSzPct val="110000"/>
              <a:buFont typeface="Arial"/>
              <a:buNone/>
            </a:pPr>
            <a:r>
              <a:rPr lang="es-UY" sz="800" dirty="0" smtClean="0">
                <a:solidFill>
                  <a:srgbClr val="222222"/>
                </a:solidFill>
                <a:highlight>
                  <a:srgbClr val="FFFFFF"/>
                </a:highlight>
              </a:rPr>
              <a:t>y cuello, pero aun así, la OMS hace su recomendación global para la</a:t>
            </a:r>
          </a:p>
          <a:p>
            <a:pPr lvl="0" rtl="0">
              <a:spcBef>
                <a:spcPts val="0"/>
              </a:spcBef>
              <a:buClr>
                <a:schemeClr val="dk1"/>
              </a:buClr>
              <a:buSzPct val="110000"/>
              <a:buFont typeface="Arial"/>
              <a:buNone/>
            </a:pPr>
            <a:r>
              <a:rPr lang="es-UY" sz="800" dirty="0" smtClean="0">
                <a:solidFill>
                  <a:srgbClr val="222222"/>
                </a:solidFill>
                <a:highlight>
                  <a:srgbClr val="FFFFFF"/>
                </a:highlight>
              </a:rPr>
              <a:t>prevención del cáncer de cuello uterino. Los destinatarios primarios</a:t>
            </a:r>
          </a:p>
          <a:p>
            <a:pPr lvl="0" rtl="0">
              <a:spcBef>
                <a:spcPts val="0"/>
              </a:spcBef>
              <a:buClr>
                <a:schemeClr val="dk1"/>
              </a:buClr>
              <a:buSzPct val="110000"/>
              <a:buFont typeface="Arial"/>
              <a:buNone/>
            </a:pPr>
            <a:r>
              <a:rPr lang="es-UY" sz="800" dirty="0" smtClean="0">
                <a:solidFill>
                  <a:srgbClr val="222222"/>
                </a:solidFill>
                <a:highlight>
                  <a:srgbClr val="FFFFFF"/>
                </a:highlight>
              </a:rPr>
              <a:t>de la inmunización son niñas de 9 a 14 años, antes de comenzar la</a:t>
            </a:r>
          </a:p>
          <a:p>
            <a:pPr lvl="0" rtl="0">
              <a:spcBef>
                <a:spcPts val="0"/>
              </a:spcBef>
              <a:buClr>
                <a:schemeClr val="dk1"/>
              </a:buClr>
              <a:buSzPct val="110000"/>
              <a:buFont typeface="Arial"/>
              <a:buNone/>
            </a:pPr>
            <a:r>
              <a:rPr lang="es-UY" sz="800" dirty="0" smtClean="0">
                <a:solidFill>
                  <a:srgbClr val="222222"/>
                </a:solidFill>
                <a:highlight>
                  <a:srgbClr val="FFFFFF"/>
                </a:highlight>
              </a:rPr>
              <a:t>vida sexual. Las mujeres de 15 años o más, y los varones, se</a:t>
            </a:r>
          </a:p>
          <a:p>
            <a:pPr lvl="0" rtl="0">
              <a:spcBef>
                <a:spcPts val="0"/>
              </a:spcBef>
              <a:buClr>
                <a:schemeClr val="dk1"/>
              </a:buClr>
              <a:buSzPct val="110000"/>
              <a:buFont typeface="Arial"/>
              <a:buNone/>
            </a:pPr>
            <a:r>
              <a:rPr lang="es-UY" sz="800" dirty="0" smtClean="0">
                <a:solidFill>
                  <a:srgbClr val="222222"/>
                </a:solidFill>
                <a:highlight>
                  <a:srgbClr val="FFFFFF"/>
                </a:highlight>
              </a:rPr>
              <a:t>consideran grupo secundario, y se recomienda como política pública</a:t>
            </a:r>
          </a:p>
          <a:p>
            <a:pPr lvl="0" rtl="0">
              <a:spcBef>
                <a:spcPts val="0"/>
              </a:spcBef>
              <a:buClr>
                <a:schemeClr val="dk1"/>
              </a:buClr>
              <a:buSzPct val="110000"/>
              <a:buFont typeface="Arial"/>
              <a:buNone/>
            </a:pPr>
            <a:r>
              <a:rPr lang="es-UY" sz="800" dirty="0" smtClean="0">
                <a:solidFill>
                  <a:srgbClr val="222222"/>
                </a:solidFill>
                <a:highlight>
                  <a:srgbClr val="FFFFFF"/>
                </a:highlight>
              </a:rPr>
              <a:t>solo si no reduce recursos del programa de cribado, porque la vacuna</a:t>
            </a:r>
          </a:p>
          <a:p>
            <a:pPr lvl="0" rtl="0">
              <a:spcBef>
                <a:spcPts val="0"/>
              </a:spcBef>
              <a:buClr>
                <a:schemeClr val="dk1"/>
              </a:buClr>
              <a:buSzPct val="110000"/>
              <a:buFont typeface="Arial"/>
              <a:buNone/>
            </a:pPr>
            <a:r>
              <a:rPr lang="es-UY" sz="800" dirty="0" smtClean="0">
                <a:solidFill>
                  <a:srgbClr val="222222"/>
                </a:solidFill>
                <a:highlight>
                  <a:srgbClr val="FFFFFF"/>
                </a:highlight>
              </a:rPr>
              <a:t>no elimina la necesidad del mismo;[4] no porque las vacunas no</a:t>
            </a:r>
          </a:p>
          <a:p>
            <a:pPr lvl="0" rtl="0">
              <a:spcBef>
                <a:spcPts val="0"/>
              </a:spcBef>
              <a:buClr>
                <a:schemeClr val="dk1"/>
              </a:buClr>
              <a:buSzPct val="110000"/>
              <a:buFont typeface="Arial"/>
              <a:buNone/>
            </a:pPr>
            <a:r>
              <a:rPr lang="es-UY" sz="800" dirty="0" smtClean="0">
                <a:solidFill>
                  <a:srgbClr val="222222"/>
                </a:solidFill>
                <a:highlight>
                  <a:srgbClr val="FFFFFF"/>
                </a:highlight>
              </a:rPr>
              <a:t>protejan de todos los tipos de virus del papiloma humano, sino porque,</a:t>
            </a:r>
          </a:p>
          <a:p>
            <a:pPr lvl="0" rtl="0">
              <a:spcBef>
                <a:spcPts val="0"/>
              </a:spcBef>
              <a:buClr>
                <a:schemeClr val="dk1"/>
              </a:buClr>
              <a:buSzPct val="110000"/>
              <a:buFont typeface="Arial"/>
              <a:buNone/>
            </a:pPr>
            <a:r>
              <a:rPr lang="es-UY" sz="800" dirty="0" smtClean="0">
                <a:solidFill>
                  <a:srgbClr val="222222"/>
                </a:solidFill>
                <a:highlight>
                  <a:srgbClr val="FFFFFF"/>
                </a:highlight>
              </a:rPr>
              <a:t>si se aplican fuera de la edad ideal (9 a 14 años) tienen impacto</a:t>
            </a:r>
          </a:p>
          <a:p>
            <a:pPr lvl="0" rtl="0">
              <a:spcBef>
                <a:spcPts val="0"/>
              </a:spcBef>
              <a:buClr>
                <a:schemeClr val="dk1"/>
              </a:buClr>
              <a:buSzPct val="110000"/>
              <a:buFont typeface="Arial"/>
              <a:buNone/>
            </a:pPr>
            <a:r>
              <a:rPr lang="es-UY" sz="800" dirty="0" smtClean="0">
                <a:solidFill>
                  <a:srgbClr val="222222"/>
                </a:solidFill>
                <a:highlight>
                  <a:srgbClr val="FFFFFF"/>
                </a:highlight>
              </a:rPr>
              <a:t>limitado en reducción de la enfermedad.</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El cribado mediante uso de Papanicolaou, y el tratamiento de la</a:t>
            </a:r>
          </a:p>
          <a:p>
            <a:pPr lvl="0" rtl="0">
              <a:spcBef>
                <a:spcPts val="0"/>
              </a:spcBef>
              <a:buClr>
                <a:schemeClr val="dk1"/>
              </a:buClr>
              <a:buSzPct val="110000"/>
              <a:buFont typeface="Arial"/>
              <a:buNone/>
            </a:pPr>
            <a:r>
              <a:rPr lang="es-UY" sz="800" dirty="0" smtClean="0">
                <a:solidFill>
                  <a:srgbClr val="222222"/>
                </a:solidFill>
                <a:highlight>
                  <a:srgbClr val="FFFFFF"/>
                </a:highlight>
              </a:rPr>
              <a:t>enfermedad </a:t>
            </a:r>
            <a:r>
              <a:rPr lang="es-UY" sz="800" dirty="0" err="1" smtClean="0">
                <a:solidFill>
                  <a:srgbClr val="222222"/>
                </a:solidFill>
                <a:highlight>
                  <a:srgbClr val="FFFFFF"/>
                </a:highlight>
              </a:rPr>
              <a:t>preinvasiva</a:t>
            </a:r>
            <a:r>
              <a:rPr lang="es-UY" sz="800" dirty="0" smtClean="0">
                <a:solidFill>
                  <a:srgbClr val="222222"/>
                </a:solidFill>
                <a:highlight>
                  <a:srgbClr val="FFFFFF"/>
                </a:highlight>
              </a:rPr>
              <a:t> son altamente eficaces para evitar la</a:t>
            </a:r>
          </a:p>
          <a:p>
            <a:pPr lvl="0" rtl="0">
              <a:spcBef>
                <a:spcPts val="0"/>
              </a:spcBef>
              <a:buClr>
                <a:schemeClr val="dk1"/>
              </a:buClr>
              <a:buSzPct val="110000"/>
              <a:buFont typeface="Arial"/>
              <a:buNone/>
            </a:pPr>
            <a:r>
              <a:rPr lang="es-UY" sz="800" dirty="0" smtClean="0">
                <a:solidFill>
                  <a:srgbClr val="222222"/>
                </a:solidFill>
                <a:highlight>
                  <a:srgbClr val="FFFFFF"/>
                </a:highlight>
              </a:rPr>
              <a:t>progresión a cáncer de cuello uterino, pero a la vacuna se le</a:t>
            </a:r>
          </a:p>
          <a:p>
            <a:pPr lvl="0" rtl="0">
              <a:spcBef>
                <a:spcPts val="0"/>
              </a:spcBef>
              <a:buClr>
                <a:schemeClr val="dk1"/>
              </a:buClr>
              <a:buSzPct val="110000"/>
              <a:buFont typeface="Arial"/>
              <a:buNone/>
            </a:pPr>
            <a:r>
              <a:rPr lang="es-UY" sz="800" dirty="0" smtClean="0">
                <a:solidFill>
                  <a:srgbClr val="222222"/>
                </a:solidFill>
                <a:highlight>
                  <a:srgbClr val="FFFFFF"/>
                </a:highlight>
              </a:rPr>
              <a:t>reconoce valor preventivo. "Tenemos una gran herramienta para</a:t>
            </a:r>
          </a:p>
          <a:p>
            <a:pPr lvl="0" rtl="0">
              <a:spcBef>
                <a:spcPts val="0"/>
              </a:spcBef>
              <a:buClr>
                <a:schemeClr val="dk1"/>
              </a:buClr>
              <a:buSzPct val="110000"/>
              <a:buFont typeface="Arial"/>
              <a:buNone/>
            </a:pPr>
            <a:r>
              <a:rPr lang="es-UY" sz="800" dirty="0" smtClean="0">
                <a:solidFill>
                  <a:srgbClr val="222222"/>
                </a:solidFill>
                <a:highlight>
                  <a:srgbClr val="FFFFFF"/>
                </a:highlight>
              </a:rPr>
              <a:t>controlar los cánceres relacionados a infección por virus del</a:t>
            </a:r>
          </a:p>
          <a:p>
            <a:pPr lvl="0" rtl="0">
              <a:spcBef>
                <a:spcPts val="0"/>
              </a:spcBef>
              <a:buClr>
                <a:schemeClr val="dk1"/>
              </a:buClr>
              <a:buSzPct val="110000"/>
              <a:buFont typeface="Arial"/>
              <a:buNone/>
            </a:pPr>
            <a:r>
              <a:rPr lang="es-UY" sz="800" dirty="0" smtClean="0">
                <a:solidFill>
                  <a:srgbClr val="222222"/>
                </a:solidFill>
                <a:highlight>
                  <a:srgbClr val="FFFFFF"/>
                </a:highlight>
              </a:rPr>
              <a:t>papiloma humano. La adhesión cayó significativamente, pero no</a:t>
            </a:r>
          </a:p>
          <a:p>
            <a:pPr lvl="0" rtl="0">
              <a:spcBef>
                <a:spcPts val="0"/>
              </a:spcBef>
              <a:buClr>
                <a:schemeClr val="dk1"/>
              </a:buClr>
              <a:buSzPct val="110000"/>
              <a:buFont typeface="Arial"/>
              <a:buNone/>
            </a:pPr>
            <a:r>
              <a:rPr lang="es-UY" sz="800" dirty="0" smtClean="0">
                <a:solidFill>
                  <a:srgbClr val="222222"/>
                </a:solidFill>
                <a:highlight>
                  <a:srgbClr val="FFFFFF"/>
                </a:highlight>
              </a:rPr>
              <a:t>podemos descartar una herramienta tan eficaz", concluye la Dra.</a:t>
            </a:r>
          </a:p>
          <a:p>
            <a:pPr lvl="0" rtl="0">
              <a:spcBef>
                <a:spcPts val="0"/>
              </a:spcBef>
              <a:buClr>
                <a:schemeClr val="dk1"/>
              </a:buClr>
              <a:buSzPct val="110000"/>
              <a:buFont typeface="Arial"/>
              <a:buNone/>
            </a:pPr>
            <a:r>
              <a:rPr lang="es-UY" sz="800" dirty="0" err="1" smtClean="0">
                <a:solidFill>
                  <a:srgbClr val="222222"/>
                </a:solidFill>
                <a:highlight>
                  <a:srgbClr val="FFFFFF"/>
                </a:highlight>
              </a:rPr>
              <a:t>Angelica</a:t>
            </a:r>
            <a:r>
              <a:rPr lang="es-UY" sz="800" dirty="0" smtClean="0">
                <a:solidFill>
                  <a:srgbClr val="222222"/>
                </a:solidFill>
                <a:highlight>
                  <a:srgbClr val="FFFFFF"/>
                </a:highlight>
              </a:rPr>
              <a:t>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La Dra.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 y el Dr. Silvio </a:t>
            </a:r>
            <a:r>
              <a:rPr lang="es-UY" sz="800" dirty="0" err="1" smtClean="0">
                <a:solidFill>
                  <a:srgbClr val="222222"/>
                </a:solidFill>
                <a:highlight>
                  <a:srgbClr val="FFFFFF"/>
                </a:highlight>
              </a:rPr>
              <a:t>Tatti</a:t>
            </a:r>
            <a:r>
              <a:rPr lang="es-UY" sz="800" dirty="0" smtClean="0">
                <a:solidFill>
                  <a:srgbClr val="222222"/>
                </a:solidFill>
                <a:highlight>
                  <a:srgbClr val="FFFFFF"/>
                </a:highlight>
              </a:rPr>
              <a:t> han declarado no</a:t>
            </a:r>
          </a:p>
          <a:p>
            <a:pPr lvl="0" rtl="0">
              <a:spcBef>
                <a:spcPts val="0"/>
              </a:spcBef>
              <a:buClr>
                <a:schemeClr val="dk1"/>
              </a:buClr>
              <a:buSzPct val="110000"/>
              <a:buFont typeface="Arial"/>
              <a:buNone/>
            </a:pPr>
            <a:r>
              <a:rPr lang="es-UY" sz="800" dirty="0" smtClean="0">
                <a:solidFill>
                  <a:srgbClr val="222222"/>
                </a:solidFill>
                <a:highlight>
                  <a:srgbClr val="FFFFFF"/>
                </a:highlight>
              </a:rPr>
              <a:t>tener ningún conflicto de interés económico pertinente.</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Referencias:</a:t>
            </a:r>
          </a:p>
          <a:p>
            <a:pPr lvl="0" rtl="0">
              <a:spcBef>
                <a:spcPts val="0"/>
              </a:spcBef>
              <a:buClr>
                <a:schemeClr val="dk1"/>
              </a:buClr>
              <a:buSzPct val="110000"/>
              <a:buFont typeface="Arial"/>
              <a:buNone/>
            </a:pP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1. IARC PRESS RELEASE N° 250 2 </a:t>
            </a:r>
            <a:r>
              <a:rPr lang="es-UY" sz="800" dirty="0" err="1" smtClean="0">
                <a:solidFill>
                  <a:srgbClr val="222222"/>
                </a:solidFill>
                <a:highlight>
                  <a:srgbClr val="FFFFFF"/>
                </a:highlight>
              </a:rPr>
              <a:t>February</a:t>
            </a:r>
            <a:r>
              <a:rPr lang="es-UY" sz="800" dirty="0" smtClean="0">
                <a:solidFill>
                  <a:srgbClr val="222222"/>
                </a:solidFill>
                <a:highlight>
                  <a:srgbClr val="FFFFFF"/>
                </a:highlight>
              </a:rPr>
              <a:t> 2017 </a:t>
            </a:r>
            <a:r>
              <a:rPr lang="es-UY" sz="800" dirty="0" err="1" smtClean="0">
                <a:solidFill>
                  <a:srgbClr val="222222"/>
                </a:solidFill>
                <a:highlight>
                  <a:srgbClr val="FFFFFF"/>
                </a:highlight>
              </a:rPr>
              <a:t>Affordable</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a:t>
            </a:r>
            <a:r>
              <a:rPr lang="es-UY" sz="800" dirty="0" err="1" smtClean="0">
                <a:solidFill>
                  <a:srgbClr val="222222"/>
                </a:solidFill>
                <a:highlight>
                  <a:srgbClr val="FFFFFF"/>
                </a:highlight>
              </a:rPr>
              <a:t>key</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scale</a:t>
            </a:r>
            <a:r>
              <a:rPr lang="es-UY" sz="800" dirty="0" smtClean="0">
                <a:solidFill>
                  <a:srgbClr val="222222"/>
                </a:solidFill>
                <a:highlight>
                  <a:srgbClr val="FFFFFF"/>
                </a:highlight>
              </a:rPr>
              <a:t> up HPV </a:t>
            </a:r>
            <a:r>
              <a:rPr lang="es-UY" sz="800" dirty="0" err="1" smtClean="0">
                <a:solidFill>
                  <a:srgbClr val="222222"/>
                </a:solidFill>
                <a:highlight>
                  <a:srgbClr val="FFFFFF"/>
                </a:highlight>
              </a:rPr>
              <a:t>vaccination</a:t>
            </a:r>
            <a:r>
              <a:rPr lang="es-UY" sz="800" dirty="0" smtClean="0">
                <a:solidFill>
                  <a:srgbClr val="222222"/>
                </a:solidFill>
                <a:highlight>
                  <a:srgbClr val="FFFFFF"/>
                </a:highlight>
              </a:rPr>
              <a:t> and </a:t>
            </a:r>
            <a:r>
              <a:rPr lang="es-UY" sz="800" dirty="0" err="1" smtClean="0">
                <a:solidFill>
                  <a:srgbClr val="222222"/>
                </a:solidFill>
                <a:highlight>
                  <a:srgbClr val="FFFFFF"/>
                </a:highlight>
              </a:rPr>
              <a:t>prevent</a:t>
            </a:r>
            <a:r>
              <a:rPr lang="es-UY" sz="800" dirty="0" smtClean="0">
                <a:solidFill>
                  <a:srgbClr val="222222"/>
                </a:solidFill>
                <a:highlight>
                  <a:srgbClr val="FFFFFF"/>
                </a:highlight>
              </a:rPr>
              <a:t> </a:t>
            </a:r>
            <a:r>
              <a:rPr lang="es-UY" sz="800" dirty="0" err="1" smtClean="0">
                <a:solidFill>
                  <a:srgbClr val="222222"/>
                </a:solidFill>
                <a:highlight>
                  <a:srgbClr val="FFFFFF"/>
                </a:highlight>
              </a:rPr>
              <a:t>thousands</a:t>
            </a:r>
            <a:r>
              <a:rPr lang="es-UY" sz="800" dirty="0" smtClean="0">
                <a:solidFill>
                  <a:srgbClr val="222222"/>
                </a:solidFill>
                <a:highlight>
                  <a:srgbClr val="FFFFFF"/>
                </a:highlight>
              </a:rPr>
              <a:t> of </a:t>
            </a:r>
            <a:r>
              <a:rPr lang="es-UY" sz="800" dirty="0" err="1" smtClean="0">
                <a:solidFill>
                  <a:srgbClr val="222222"/>
                </a:solidFill>
                <a:highlight>
                  <a:srgbClr val="FFFFFF"/>
                </a:highlight>
              </a:rPr>
              <a:t>avoidable</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cervical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a:t>
            </a:r>
          </a:p>
          <a:p>
            <a:pPr lvl="0" rtl="0">
              <a:spcBef>
                <a:spcPts val="0"/>
              </a:spcBef>
              <a:buClr>
                <a:schemeClr val="dk1"/>
              </a:buClr>
              <a:buSzPct val="110000"/>
              <a:buFont typeface="Arial"/>
              <a:buNone/>
            </a:pPr>
            <a:r>
              <a:rPr lang="es-UY" sz="800" u="sng" dirty="0" smtClean="0">
                <a:solidFill>
                  <a:srgbClr val="1155CC"/>
                </a:solidFill>
                <a:highlight>
                  <a:srgbClr val="FFFFFF"/>
                </a:highlight>
                <a:hlinkClick r:id="rId3"/>
              </a:rPr>
              <a:t>https://www.iarc.fr/en/media-centre/pr/2017/pdfs/pr250_E.pdf</a:t>
            </a:r>
          </a:p>
          <a:p>
            <a:pPr lvl="0" rtl="0">
              <a:spcBef>
                <a:spcPts val="0"/>
              </a:spcBef>
              <a:buClr>
                <a:schemeClr val="dk1"/>
              </a:buClr>
              <a:buSzPct val="110000"/>
              <a:buFont typeface="Arial"/>
              <a:buNone/>
            </a:pPr>
            <a:r>
              <a:rPr lang="es-UY" sz="800" dirty="0" smtClean="0">
                <a:solidFill>
                  <a:srgbClr val="222222"/>
                </a:solidFill>
                <a:highlight>
                  <a:srgbClr val="FFFFFF"/>
                </a:highlight>
              </a:rPr>
              <a:t>2. Nogueira </a:t>
            </a:r>
            <a:r>
              <a:rPr lang="es-UY" sz="800" dirty="0" err="1" smtClean="0">
                <a:solidFill>
                  <a:srgbClr val="222222"/>
                </a:solidFill>
                <a:highlight>
                  <a:srgbClr val="FFFFFF"/>
                </a:highlight>
              </a:rPr>
              <a:t>Rodriguez</a:t>
            </a:r>
            <a:r>
              <a:rPr lang="es-UY" sz="800" dirty="0" smtClean="0">
                <a:solidFill>
                  <a:srgbClr val="222222"/>
                </a:solidFill>
                <a:highlight>
                  <a:srgbClr val="FFFFFF"/>
                </a:highlight>
              </a:rPr>
              <a:t>, </a:t>
            </a:r>
            <a:r>
              <a:rPr lang="es-UY" sz="800" dirty="0" err="1" smtClean="0">
                <a:solidFill>
                  <a:srgbClr val="222222"/>
                </a:solidFill>
                <a:highlight>
                  <a:srgbClr val="FFFFFF"/>
                </a:highlight>
              </a:rPr>
              <a:t>Angelica</a:t>
            </a:r>
            <a:r>
              <a:rPr lang="es-UY" sz="800" dirty="0" smtClean="0">
                <a:solidFill>
                  <a:srgbClr val="222222"/>
                </a:solidFill>
                <a:highlight>
                  <a:srgbClr val="FFFFFF"/>
                </a:highlight>
              </a:rPr>
              <a:t> y cols. </a:t>
            </a:r>
            <a:r>
              <a:rPr lang="es-UY" sz="800" dirty="0" err="1" smtClean="0">
                <a:solidFill>
                  <a:srgbClr val="222222"/>
                </a:solidFill>
                <a:highlight>
                  <a:srgbClr val="FFFFFF"/>
                </a:highlight>
              </a:rPr>
              <a:t>An</a:t>
            </a:r>
            <a:r>
              <a:rPr lang="es-UY" sz="800" dirty="0" smtClean="0">
                <a:solidFill>
                  <a:srgbClr val="222222"/>
                </a:solidFill>
                <a:highlight>
                  <a:srgbClr val="FFFFFF"/>
                </a:highlight>
              </a:rPr>
              <a:t> </a:t>
            </a:r>
            <a:r>
              <a:rPr lang="es-UY" sz="800" dirty="0" err="1" smtClean="0">
                <a:solidFill>
                  <a:srgbClr val="222222"/>
                </a:solidFill>
                <a:highlight>
                  <a:srgbClr val="FFFFFF"/>
                </a:highlight>
              </a:rPr>
              <a:t>Alert</a:t>
            </a:r>
            <a:r>
              <a:rPr lang="es-UY" sz="800" dirty="0" smtClean="0">
                <a:solidFill>
                  <a:srgbClr val="222222"/>
                </a:solidFill>
                <a:highlight>
                  <a:srgbClr val="FFFFFF"/>
                </a:highlight>
              </a:rPr>
              <a:t> </a:t>
            </a: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Latin</a:t>
            </a:r>
            <a:r>
              <a:rPr lang="es-UY" sz="800" dirty="0" smtClean="0">
                <a:solidFill>
                  <a:srgbClr val="222222"/>
                </a:solidFill>
                <a:highlight>
                  <a:srgbClr val="FFFFFF"/>
                </a:highlight>
              </a:rPr>
              <a:t>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a:t>
            </a:r>
          </a:p>
          <a:p>
            <a:pPr lvl="0" rtl="0">
              <a:spcBef>
                <a:spcPts val="0"/>
              </a:spcBef>
              <a:buClr>
                <a:schemeClr val="dk1"/>
              </a:buClr>
              <a:buSzPct val="110000"/>
              <a:buFont typeface="Arial"/>
              <a:buNone/>
            </a:pPr>
            <a:r>
              <a:rPr lang="es-UY" sz="800" dirty="0" err="1" smtClean="0">
                <a:solidFill>
                  <a:srgbClr val="222222"/>
                </a:solidFill>
                <a:highlight>
                  <a:srgbClr val="FFFFFF"/>
                </a:highlight>
              </a:rPr>
              <a:t>current</a:t>
            </a:r>
            <a:r>
              <a:rPr lang="es-UY" sz="800" dirty="0" smtClean="0">
                <a:solidFill>
                  <a:srgbClr val="222222"/>
                </a:solidFill>
                <a:highlight>
                  <a:srgbClr val="FFFFFF"/>
                </a:highlight>
              </a:rPr>
              <a:t>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vaccination</a:t>
            </a:r>
            <a:r>
              <a:rPr lang="es-UY" sz="800" dirty="0" smtClean="0">
                <a:solidFill>
                  <a:srgbClr val="222222"/>
                </a:solidFill>
                <a:highlight>
                  <a:srgbClr val="FFFFFF"/>
                </a:highlight>
              </a:rPr>
              <a:t> </a:t>
            </a:r>
            <a:r>
              <a:rPr lang="es-UY" sz="800" dirty="0" err="1" smtClean="0">
                <a:solidFill>
                  <a:srgbClr val="222222"/>
                </a:solidFill>
                <a:highlight>
                  <a:srgbClr val="FFFFFF"/>
                </a:highlight>
              </a:rPr>
              <a:t>trends</a:t>
            </a:r>
            <a:r>
              <a:rPr lang="es-UY" sz="800" dirty="0" smtClean="0">
                <a:solidFill>
                  <a:srgbClr val="222222"/>
                </a:solidFill>
                <a:highlight>
                  <a:srgbClr val="FFFFFF"/>
                </a:highlight>
              </a:rPr>
              <a:t> </a:t>
            </a:r>
            <a:r>
              <a:rPr lang="es-UY" sz="800" dirty="0" err="1" smtClean="0">
                <a:solidFill>
                  <a:srgbClr val="222222"/>
                </a:solidFill>
                <a:highlight>
                  <a:srgbClr val="FFFFFF"/>
                </a:highlight>
              </a:rPr>
              <a:t>highlight</a:t>
            </a:r>
            <a:r>
              <a:rPr lang="es-UY" sz="800" dirty="0" smtClean="0">
                <a:solidFill>
                  <a:srgbClr val="222222"/>
                </a:solidFill>
                <a:highlight>
                  <a:srgbClr val="FFFFFF"/>
                </a:highlight>
              </a:rPr>
              <a:t> </a:t>
            </a:r>
            <a:r>
              <a:rPr lang="es-UY" sz="800" dirty="0" err="1" smtClean="0">
                <a:solidFill>
                  <a:srgbClr val="222222"/>
                </a:solidFill>
                <a:highlight>
                  <a:srgbClr val="FFFFFF"/>
                </a:highlight>
              </a:rPr>
              <a:t>key</a:t>
            </a:r>
            <a:r>
              <a:rPr lang="es-UY" sz="800" dirty="0" smtClean="0">
                <a:solidFill>
                  <a:srgbClr val="222222"/>
                </a:solidFill>
                <a:highlight>
                  <a:srgbClr val="FFFFFF"/>
                </a:highlight>
              </a:rPr>
              <a:t> </a:t>
            </a:r>
            <a:r>
              <a:rPr lang="es-UY" sz="800" dirty="0" err="1" smtClean="0">
                <a:solidFill>
                  <a:srgbClr val="222222"/>
                </a:solidFill>
                <a:highlight>
                  <a:srgbClr val="FFFFFF"/>
                </a:highlight>
              </a:rPr>
              <a:t>barriers</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err="1" smtClean="0">
                <a:solidFill>
                  <a:srgbClr val="222222"/>
                </a:solidFill>
                <a:highlight>
                  <a:srgbClr val="FFFFFF"/>
                </a:highlight>
              </a:rPr>
              <a:t>to</a:t>
            </a:r>
            <a:r>
              <a:rPr lang="es-UY" sz="800" dirty="0" smtClean="0">
                <a:solidFill>
                  <a:srgbClr val="222222"/>
                </a:solidFill>
                <a:highlight>
                  <a:srgbClr val="FFFFFF"/>
                </a:highlight>
              </a:rPr>
              <a:t> </a:t>
            </a:r>
            <a:r>
              <a:rPr lang="es-UY" sz="800" dirty="0" err="1" smtClean="0">
                <a:solidFill>
                  <a:srgbClr val="222222"/>
                </a:solidFill>
                <a:highlight>
                  <a:srgbClr val="FFFFFF"/>
                </a:highlight>
              </a:rPr>
              <a:t>successful</a:t>
            </a:r>
            <a:r>
              <a:rPr lang="es-UY" sz="800" dirty="0" smtClean="0">
                <a:solidFill>
                  <a:srgbClr val="222222"/>
                </a:solidFill>
                <a:highlight>
                  <a:srgbClr val="FFFFFF"/>
                </a:highlight>
              </a:rPr>
              <a:t> </a:t>
            </a:r>
            <a:r>
              <a:rPr lang="es-UY" sz="800" dirty="0" err="1" smtClean="0">
                <a:solidFill>
                  <a:srgbClr val="222222"/>
                </a:solidFill>
                <a:highlight>
                  <a:srgbClr val="FFFFFF"/>
                </a:highlight>
              </a:rPr>
              <a:t>implementation</a:t>
            </a:r>
            <a:r>
              <a:rPr lang="es-UY" sz="800" dirty="0" smtClean="0">
                <a:solidFill>
                  <a:srgbClr val="222222"/>
                </a:solidFill>
                <a:highlight>
                  <a:srgbClr val="FFFFFF"/>
                </a:highlight>
              </a:rPr>
              <a:t>.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a:t>
            </a:r>
            <a:r>
              <a:rPr lang="es-UY" sz="800" dirty="0" err="1" smtClean="0">
                <a:solidFill>
                  <a:srgbClr val="222222"/>
                </a:solidFill>
                <a:highlight>
                  <a:srgbClr val="FFFFFF"/>
                </a:highlight>
              </a:rPr>
              <a:t>April</a:t>
            </a:r>
            <a:r>
              <a:rPr lang="es-UY" sz="800" dirty="0" smtClean="0">
                <a:solidFill>
                  <a:srgbClr val="222222"/>
                </a:solidFill>
                <a:highlight>
                  <a:srgbClr val="FFFFFF"/>
                </a:highlight>
              </a:rPr>
              <a:t> 2017</a:t>
            </a:r>
          </a:p>
          <a:p>
            <a:pPr lvl="0" rtl="0">
              <a:spcBef>
                <a:spcPts val="0"/>
              </a:spcBef>
              <a:buClr>
                <a:schemeClr val="dk1"/>
              </a:buClr>
              <a:buSzPct val="110000"/>
              <a:buFont typeface="Arial"/>
              <a:buNone/>
            </a:pPr>
            <a:r>
              <a:rPr lang="es-UY" sz="800" dirty="0" smtClean="0">
                <a:solidFill>
                  <a:srgbClr val="222222"/>
                </a:solidFill>
                <a:highlight>
                  <a:srgbClr val="FFFFFF"/>
                </a:highlight>
              </a:rPr>
              <a:t>3. GACVS Safety of HPV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a:t>
            </a:r>
            <a:r>
              <a:rPr lang="es-UY" sz="800" dirty="0" err="1" smtClean="0">
                <a:solidFill>
                  <a:srgbClr val="222222"/>
                </a:solidFill>
                <a:highlight>
                  <a:srgbClr val="FFFFFF"/>
                </a:highlight>
              </a:rPr>
              <a:t>Extract</a:t>
            </a:r>
            <a:r>
              <a:rPr lang="es-UY" sz="800" dirty="0" smtClean="0">
                <a:solidFill>
                  <a:srgbClr val="222222"/>
                </a:solidFill>
                <a:highlight>
                  <a:srgbClr val="FFFFFF"/>
                </a:highlight>
              </a:rPr>
              <a:t> </a:t>
            </a:r>
            <a:r>
              <a:rPr lang="es-UY" sz="800" dirty="0" err="1" smtClean="0">
                <a:solidFill>
                  <a:srgbClr val="222222"/>
                </a:solidFill>
                <a:highlight>
                  <a:srgbClr val="FFFFFF"/>
                </a:highlight>
              </a:rPr>
              <a:t>from</a:t>
            </a:r>
            <a:r>
              <a:rPr lang="es-UY" sz="800" dirty="0" smtClean="0">
                <a:solidFill>
                  <a:srgbClr val="222222"/>
                </a:solidFill>
                <a:highlight>
                  <a:srgbClr val="FFFFFF"/>
                </a:highlight>
              </a:rPr>
              <a:t> </a:t>
            </a:r>
            <a:r>
              <a:rPr lang="es-UY" sz="800" dirty="0" err="1" smtClean="0">
                <a:solidFill>
                  <a:srgbClr val="222222"/>
                </a:solidFill>
                <a:highlight>
                  <a:srgbClr val="FFFFFF"/>
                </a:highlight>
              </a:rPr>
              <a:t>report</a:t>
            </a:r>
            <a:r>
              <a:rPr lang="es-UY" sz="800" dirty="0" smtClean="0">
                <a:solidFill>
                  <a:srgbClr val="222222"/>
                </a:solidFill>
                <a:highlight>
                  <a:srgbClr val="FFFFFF"/>
                </a:highlight>
              </a:rPr>
              <a:t> of GACVS </a:t>
            </a:r>
            <a:r>
              <a:rPr lang="es-UY" sz="800" dirty="0" err="1" smtClean="0">
                <a:solidFill>
                  <a:srgbClr val="222222"/>
                </a:solidFill>
                <a:highlight>
                  <a:srgbClr val="FFFFFF"/>
                </a:highlight>
              </a:rPr>
              <a:t>meeting</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of 2-3 </a:t>
            </a:r>
            <a:r>
              <a:rPr lang="es-UY" sz="800" dirty="0" err="1" smtClean="0">
                <a:solidFill>
                  <a:srgbClr val="222222"/>
                </a:solidFill>
                <a:highlight>
                  <a:srgbClr val="FFFFFF"/>
                </a:highlight>
              </a:rPr>
              <a:t>December</a:t>
            </a:r>
            <a:r>
              <a:rPr lang="es-UY" sz="800" dirty="0" smtClean="0">
                <a:solidFill>
                  <a:srgbClr val="222222"/>
                </a:solidFill>
                <a:highlight>
                  <a:srgbClr val="FFFFFF"/>
                </a:highlight>
              </a:rPr>
              <a:t> 2015, </a:t>
            </a:r>
            <a:r>
              <a:rPr lang="es-UY" sz="800" dirty="0" err="1" smtClean="0">
                <a:solidFill>
                  <a:srgbClr val="222222"/>
                </a:solidFill>
                <a:highlight>
                  <a:srgbClr val="FFFFFF"/>
                </a:highlight>
              </a:rPr>
              <a:t>published</a:t>
            </a:r>
            <a:r>
              <a:rPr lang="es-UY" sz="800" dirty="0" smtClean="0">
                <a:solidFill>
                  <a:srgbClr val="222222"/>
                </a:solidFill>
                <a:highlight>
                  <a:srgbClr val="FFFFFF"/>
                </a:highlight>
              </a:rPr>
              <a:t> in </a:t>
            </a:r>
            <a:r>
              <a:rPr lang="es-UY" sz="800" dirty="0" err="1" smtClean="0">
                <a:solidFill>
                  <a:srgbClr val="222222"/>
                </a:solidFill>
                <a:highlight>
                  <a:srgbClr val="FFFFFF"/>
                </a:highlight>
              </a:rPr>
              <a:t>the</a:t>
            </a:r>
            <a:r>
              <a:rPr lang="es-UY" sz="800" dirty="0" smtClean="0">
                <a:solidFill>
                  <a:srgbClr val="222222"/>
                </a:solidFill>
                <a:highlight>
                  <a:srgbClr val="FFFFFF"/>
                </a:highlight>
              </a:rPr>
              <a:t> WHO </a:t>
            </a:r>
            <a:r>
              <a:rPr lang="es-UY" sz="800" dirty="0" err="1" smtClean="0">
                <a:solidFill>
                  <a:srgbClr val="222222"/>
                </a:solidFill>
                <a:highlight>
                  <a:srgbClr val="FFFFFF"/>
                </a:highlight>
              </a:rPr>
              <a:t>Weekly</a:t>
            </a:r>
            <a:r>
              <a:rPr lang="es-UY" sz="800" dirty="0" smtClean="0">
                <a:solidFill>
                  <a:srgbClr val="222222"/>
                </a:solidFill>
                <a:highlight>
                  <a:srgbClr val="FFFFFF"/>
                </a:highlight>
              </a:rPr>
              <a:t> </a:t>
            </a:r>
            <a:r>
              <a:rPr lang="es-UY" sz="800" dirty="0" err="1" smtClean="0">
                <a:solidFill>
                  <a:srgbClr val="222222"/>
                </a:solidFill>
                <a:highlight>
                  <a:srgbClr val="FFFFFF"/>
                </a:highlight>
              </a:rPr>
              <a:t>Epidemiological</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Record of 22 </a:t>
            </a:r>
            <a:r>
              <a:rPr lang="es-UY" sz="800" dirty="0" err="1" smtClean="0">
                <a:solidFill>
                  <a:srgbClr val="222222"/>
                </a:solidFill>
                <a:highlight>
                  <a:srgbClr val="FFFFFF"/>
                </a:highlight>
              </a:rPr>
              <a:t>January</a:t>
            </a:r>
            <a:r>
              <a:rPr lang="es-UY" sz="800" dirty="0" smtClean="0">
                <a:solidFill>
                  <a:srgbClr val="222222"/>
                </a:solidFill>
                <a:highlight>
                  <a:srgbClr val="FFFFFF"/>
                </a:highlight>
              </a:rPr>
              <a:t> 2016</a:t>
            </a:r>
          </a:p>
          <a:p>
            <a:pPr lvl="0" rtl="0">
              <a:spcBef>
                <a:spcPts val="0"/>
              </a:spcBef>
              <a:buClr>
                <a:schemeClr val="dk1"/>
              </a:buClr>
              <a:buSzPct val="110000"/>
              <a:buFont typeface="Arial"/>
              <a:buNone/>
            </a:pPr>
            <a:r>
              <a:rPr lang="es-UY" sz="800" u="sng" dirty="0" smtClean="0">
                <a:solidFill>
                  <a:srgbClr val="1155CC"/>
                </a:solidFill>
                <a:highlight>
                  <a:srgbClr val="FFFFFF"/>
                </a:highlight>
                <a:hlinkClick r:id="rId4"/>
              </a:rPr>
              <a:t>http://www.who.int/vaccine_safety/committee/topics/hpv/Dec_2015/en/</a:t>
            </a:r>
          </a:p>
          <a:p>
            <a:pPr lvl="0" rtl="0">
              <a:spcBef>
                <a:spcPts val="0"/>
              </a:spcBef>
              <a:buClr>
                <a:schemeClr val="dk1"/>
              </a:buClr>
              <a:buSzPct val="110000"/>
              <a:buFont typeface="Arial"/>
              <a:buNone/>
            </a:pPr>
            <a:r>
              <a:rPr lang="es-UY" sz="800" dirty="0" smtClean="0">
                <a:solidFill>
                  <a:srgbClr val="222222"/>
                </a:solidFill>
                <a:highlight>
                  <a:srgbClr val="FFFFFF"/>
                </a:highlight>
              </a:rPr>
              <a:t>4. Trujillo Sánchez LM. Mitos y Realidades Vacunación contra Virus</a:t>
            </a:r>
          </a:p>
          <a:p>
            <a:pPr lvl="0" rtl="0">
              <a:spcBef>
                <a:spcPts val="0"/>
              </a:spcBef>
              <a:buClr>
                <a:schemeClr val="dk1"/>
              </a:buClr>
              <a:buSzPct val="110000"/>
              <a:buFont typeface="Arial"/>
              <a:buNone/>
            </a:pPr>
            <a:r>
              <a:rPr lang="es-UY" sz="800" dirty="0" smtClean="0">
                <a:solidFill>
                  <a:srgbClr val="222222"/>
                </a:solidFill>
                <a:highlight>
                  <a:srgbClr val="FFFFFF"/>
                </a:highlight>
              </a:rPr>
              <a:t>de Papiloma Humano. Alcaldía de Santiago de Cali, Colombia.</a:t>
            </a:r>
          </a:p>
          <a:p>
            <a:pPr lvl="0" rtl="0">
              <a:spcBef>
                <a:spcPts val="0"/>
              </a:spcBef>
              <a:buClr>
                <a:schemeClr val="dk1"/>
              </a:buClr>
              <a:buSzPct val="110000"/>
              <a:buFont typeface="Arial"/>
              <a:buNone/>
            </a:pPr>
            <a:r>
              <a:rPr lang="es-UY" sz="800" dirty="0" smtClean="0">
                <a:solidFill>
                  <a:srgbClr val="222222"/>
                </a:solidFill>
                <a:highlight>
                  <a:srgbClr val="FFFFFF"/>
                </a:highlight>
              </a:rPr>
              <a:t>Consultado el 9 de julio de 2017. Disponible en:</a:t>
            </a:r>
          </a:p>
          <a:p>
            <a:pPr lvl="0" rtl="0">
              <a:spcBef>
                <a:spcPts val="0"/>
              </a:spcBef>
              <a:buClr>
                <a:schemeClr val="dk1"/>
              </a:buClr>
              <a:buSzPct val="110000"/>
              <a:buFont typeface="Arial"/>
              <a:buNone/>
            </a:pPr>
            <a:r>
              <a:rPr lang="es-UY" sz="800" u="sng" dirty="0" smtClean="0">
                <a:solidFill>
                  <a:srgbClr val="1155CC"/>
                </a:solidFill>
                <a:highlight>
                  <a:srgbClr val="FFFFFF"/>
                </a:highlight>
                <a:hlinkClick r:id="rId5"/>
              </a:rPr>
              <a:t>http://calisaludable.cali.gov.co/saludPublica/2014_SaludAmbiental/2015_PAI/8%20cucuta.pdf</a:t>
            </a:r>
          </a:p>
          <a:p>
            <a:pPr lvl="0" rtl="0">
              <a:spcBef>
                <a:spcPts val="0"/>
              </a:spcBef>
              <a:buClr>
                <a:schemeClr val="dk1"/>
              </a:buClr>
              <a:buSzPct val="110000"/>
              <a:buFont typeface="Arial"/>
              <a:buNone/>
            </a:pPr>
            <a:r>
              <a:rPr lang="es-UY" sz="800" dirty="0" smtClean="0">
                <a:solidFill>
                  <a:srgbClr val="222222"/>
                </a:solidFill>
                <a:highlight>
                  <a:srgbClr val="FFFFFF"/>
                </a:highlight>
              </a:rPr>
              <a:t>5. </a:t>
            </a:r>
            <a:r>
              <a:rPr lang="es-UY" sz="800" dirty="0" err="1" smtClean="0">
                <a:solidFill>
                  <a:srgbClr val="222222"/>
                </a:solidFill>
                <a:highlight>
                  <a:srgbClr val="FFFFFF"/>
                </a:highlight>
              </a:rPr>
              <a:t>World</a:t>
            </a:r>
            <a:r>
              <a:rPr lang="es-UY" sz="800" dirty="0" smtClean="0">
                <a:solidFill>
                  <a:srgbClr val="222222"/>
                </a:solidFill>
                <a:highlight>
                  <a:srgbClr val="FFFFFF"/>
                </a:highlight>
              </a:rPr>
              <a:t> </a:t>
            </a:r>
            <a:r>
              <a:rPr lang="es-UY" sz="800" dirty="0" err="1" smtClean="0">
                <a:solidFill>
                  <a:srgbClr val="222222"/>
                </a:solidFill>
                <a:highlight>
                  <a:srgbClr val="FFFFFF"/>
                </a:highlight>
              </a:rPr>
              <a:t>Health</a:t>
            </a:r>
            <a:r>
              <a:rPr lang="es-UY" sz="800" dirty="0" smtClean="0">
                <a:solidFill>
                  <a:srgbClr val="222222"/>
                </a:solidFill>
                <a:highlight>
                  <a:srgbClr val="FFFFFF"/>
                </a:highlight>
              </a:rPr>
              <a:t> </a:t>
            </a:r>
            <a:r>
              <a:rPr lang="es-UY" sz="800" dirty="0" err="1" smtClean="0">
                <a:solidFill>
                  <a:srgbClr val="222222"/>
                </a:solidFill>
                <a:highlight>
                  <a:srgbClr val="FFFFFF"/>
                </a:highlight>
              </a:rPr>
              <a:t>Organization</a:t>
            </a:r>
            <a:r>
              <a:rPr lang="es-UY" sz="800" dirty="0" smtClean="0">
                <a:solidFill>
                  <a:srgbClr val="222222"/>
                </a:solidFill>
                <a:highlight>
                  <a:srgbClr val="FFFFFF"/>
                </a:highlight>
              </a:rPr>
              <a:t> (WHO).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vaccines</a:t>
            </a:r>
            <a:r>
              <a:rPr lang="es-UY" sz="800" dirty="0" smtClean="0">
                <a:solidFill>
                  <a:srgbClr val="222222"/>
                </a:solidFill>
                <a:highlight>
                  <a:srgbClr val="FFFFFF"/>
                </a:highlight>
              </a:rPr>
              <a:t>: WHO</a:t>
            </a:r>
          </a:p>
          <a:p>
            <a:pPr lvl="0" rtl="0">
              <a:spcBef>
                <a:spcPts val="0"/>
              </a:spcBef>
              <a:buClr>
                <a:schemeClr val="dk1"/>
              </a:buClr>
              <a:buSzPct val="110000"/>
              <a:buFont typeface="Arial"/>
              <a:buNone/>
            </a:pPr>
            <a:r>
              <a:rPr lang="es-UY" sz="800" dirty="0" smtClean="0">
                <a:solidFill>
                  <a:srgbClr val="222222"/>
                </a:solidFill>
                <a:highlight>
                  <a:srgbClr val="FFFFFF"/>
                </a:highlight>
              </a:rPr>
              <a:t>position </a:t>
            </a:r>
            <a:r>
              <a:rPr lang="es-UY" sz="800" dirty="0" err="1" smtClean="0">
                <a:solidFill>
                  <a:srgbClr val="222222"/>
                </a:solidFill>
                <a:highlight>
                  <a:srgbClr val="FFFFFF"/>
                </a:highlight>
              </a:rPr>
              <a:t>paper</a:t>
            </a:r>
            <a:r>
              <a:rPr lang="es-UY" sz="800" dirty="0" smtClean="0">
                <a:solidFill>
                  <a:srgbClr val="222222"/>
                </a:solidFill>
                <a:highlight>
                  <a:srgbClr val="FFFFFF"/>
                </a:highlight>
              </a:rPr>
              <a:t>, </a:t>
            </a:r>
            <a:r>
              <a:rPr lang="es-UY" sz="800" dirty="0" err="1" smtClean="0">
                <a:solidFill>
                  <a:srgbClr val="222222"/>
                </a:solidFill>
                <a:highlight>
                  <a:srgbClr val="FFFFFF"/>
                </a:highlight>
              </a:rPr>
              <a:t>May</a:t>
            </a:r>
            <a:r>
              <a:rPr lang="es-UY" sz="800" dirty="0" smtClean="0">
                <a:solidFill>
                  <a:srgbClr val="222222"/>
                </a:solidFill>
                <a:highlight>
                  <a:srgbClr val="FFFFFF"/>
                </a:highlight>
              </a:rPr>
              <a:t> 2017. </a:t>
            </a:r>
            <a:r>
              <a:rPr lang="es-UY" sz="800" dirty="0" err="1" smtClean="0">
                <a:solidFill>
                  <a:srgbClr val="222222"/>
                </a:solidFill>
                <a:highlight>
                  <a:srgbClr val="FFFFFF"/>
                </a:highlight>
              </a:rPr>
              <a:t>Weekly</a:t>
            </a:r>
            <a:r>
              <a:rPr lang="es-UY" sz="800" dirty="0" smtClean="0">
                <a:solidFill>
                  <a:srgbClr val="222222"/>
                </a:solidFill>
                <a:highlight>
                  <a:srgbClr val="FFFFFF"/>
                </a:highlight>
              </a:rPr>
              <a:t> </a:t>
            </a:r>
            <a:r>
              <a:rPr lang="es-UY" sz="800" dirty="0" err="1" smtClean="0">
                <a:solidFill>
                  <a:srgbClr val="222222"/>
                </a:solidFill>
                <a:highlight>
                  <a:srgbClr val="FFFFFF"/>
                </a:highlight>
              </a:rPr>
              <a:t>Epidemiological</a:t>
            </a:r>
            <a:r>
              <a:rPr lang="es-UY" sz="800" dirty="0" smtClean="0">
                <a:solidFill>
                  <a:srgbClr val="222222"/>
                </a:solidFill>
                <a:highlight>
                  <a:srgbClr val="FFFFFF"/>
                </a:highlight>
              </a:rPr>
              <a:t> Record. 12 </a:t>
            </a:r>
            <a:r>
              <a:rPr lang="es-UY" sz="800" dirty="0" err="1" smtClean="0">
                <a:solidFill>
                  <a:srgbClr val="222222"/>
                </a:solidFill>
                <a:highlight>
                  <a:srgbClr val="FFFFFF"/>
                </a:highlight>
              </a:rPr>
              <a:t>May</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2017;19: 241?268. Posicionamiento</a:t>
            </a:r>
          </a:p>
          <a:p>
            <a:pPr lvl="0" rtl="0">
              <a:spcBef>
                <a:spcPts val="0"/>
              </a:spcBef>
              <a:buClr>
                <a:schemeClr val="dk1"/>
              </a:buClr>
              <a:buSzPct val="110000"/>
              <a:buFont typeface="Arial"/>
              <a:buNone/>
            </a:pPr>
            <a:r>
              <a:rPr lang="es-UY" sz="800" dirty="0" smtClean="0">
                <a:solidFill>
                  <a:srgbClr val="222222"/>
                </a:solidFill>
                <a:highlight>
                  <a:srgbClr val="FFFFFF"/>
                </a:highlight>
              </a:rPr>
              <a:t>6. </a:t>
            </a:r>
            <a:r>
              <a:rPr lang="es-UY" sz="800" dirty="0" err="1" smtClean="0">
                <a:solidFill>
                  <a:srgbClr val="222222"/>
                </a:solidFill>
                <a:highlight>
                  <a:srgbClr val="FFFFFF"/>
                </a:highlight>
              </a:rPr>
              <a:t>Agence</a:t>
            </a:r>
            <a:r>
              <a:rPr lang="es-UY" sz="800" dirty="0" smtClean="0">
                <a:solidFill>
                  <a:srgbClr val="222222"/>
                </a:solidFill>
                <a:highlight>
                  <a:srgbClr val="FFFFFF"/>
                </a:highlight>
              </a:rPr>
              <a:t> </a:t>
            </a:r>
            <a:r>
              <a:rPr lang="es-UY" sz="800" dirty="0" err="1" smtClean="0">
                <a:solidFill>
                  <a:srgbClr val="222222"/>
                </a:solidFill>
                <a:highlight>
                  <a:srgbClr val="FFFFFF"/>
                </a:highlight>
              </a:rPr>
              <a:t>nationale</a:t>
            </a:r>
            <a:r>
              <a:rPr lang="es-UY" sz="800" dirty="0" smtClean="0">
                <a:solidFill>
                  <a:srgbClr val="222222"/>
                </a:solidFill>
                <a:highlight>
                  <a:srgbClr val="FFFFFF"/>
                </a:highlight>
              </a:rPr>
              <a:t> de </a:t>
            </a:r>
            <a:r>
              <a:rPr lang="es-UY" sz="800" dirty="0" err="1" smtClean="0">
                <a:solidFill>
                  <a:srgbClr val="222222"/>
                </a:solidFill>
                <a:highlight>
                  <a:srgbClr val="FFFFFF"/>
                </a:highlight>
              </a:rPr>
              <a:t>sécurité</a:t>
            </a:r>
            <a:r>
              <a:rPr lang="es-UY" sz="800" dirty="0" smtClean="0">
                <a:solidFill>
                  <a:srgbClr val="222222"/>
                </a:solidFill>
                <a:highlight>
                  <a:srgbClr val="FFFFFF"/>
                </a:highlight>
              </a:rPr>
              <a:t> des </a:t>
            </a:r>
            <a:r>
              <a:rPr lang="es-UY" sz="800" dirty="0" err="1" smtClean="0">
                <a:solidFill>
                  <a:srgbClr val="222222"/>
                </a:solidFill>
                <a:highlight>
                  <a:srgbClr val="FFFFFF"/>
                </a:highlight>
              </a:rPr>
              <a:t>medicaments</a:t>
            </a:r>
            <a:r>
              <a:rPr lang="es-UY" sz="800" dirty="0" smtClean="0">
                <a:solidFill>
                  <a:srgbClr val="222222"/>
                </a:solidFill>
                <a:highlight>
                  <a:srgbClr val="FFFFFF"/>
                </a:highlight>
              </a:rPr>
              <a:t> et des </a:t>
            </a:r>
            <a:r>
              <a:rPr lang="es-UY" sz="800" dirty="0" err="1" smtClean="0">
                <a:solidFill>
                  <a:srgbClr val="222222"/>
                </a:solidFill>
                <a:highlight>
                  <a:srgbClr val="FFFFFF"/>
                </a:highlight>
              </a:rPr>
              <a:t>produits</a:t>
            </a:r>
            <a:r>
              <a:rPr lang="es-UY" sz="800" dirty="0" smtClean="0">
                <a:solidFill>
                  <a:srgbClr val="222222"/>
                </a:solidFill>
                <a:highlight>
                  <a:srgbClr val="FFFFFF"/>
                </a:highlight>
              </a:rPr>
              <a:t> de</a:t>
            </a:r>
          </a:p>
          <a:p>
            <a:pPr lvl="0" rtl="0">
              <a:spcBef>
                <a:spcPts val="0"/>
              </a:spcBef>
              <a:buClr>
                <a:schemeClr val="dk1"/>
              </a:buClr>
              <a:buSzPct val="110000"/>
              <a:buFont typeface="Arial"/>
              <a:buNone/>
            </a:pPr>
            <a:r>
              <a:rPr lang="es-UY" sz="800" dirty="0" err="1" smtClean="0">
                <a:solidFill>
                  <a:srgbClr val="222222"/>
                </a:solidFill>
                <a:highlight>
                  <a:srgbClr val="FFFFFF"/>
                </a:highlight>
              </a:rPr>
              <a:t>santé</a:t>
            </a:r>
            <a:r>
              <a:rPr lang="es-UY" sz="800" dirty="0" smtClean="0">
                <a:solidFill>
                  <a:srgbClr val="222222"/>
                </a:solidFill>
                <a:highlight>
                  <a:srgbClr val="FFFFFF"/>
                </a:highlight>
              </a:rPr>
              <a:t>. </a:t>
            </a:r>
            <a:r>
              <a:rPr lang="es-UY" sz="800" dirty="0" err="1" smtClean="0">
                <a:solidFill>
                  <a:srgbClr val="222222"/>
                </a:solidFill>
                <a:highlight>
                  <a:srgbClr val="FFFFFF"/>
                </a:highlight>
              </a:rPr>
              <a:t>Vaccins</a:t>
            </a:r>
            <a:r>
              <a:rPr lang="es-UY" sz="800" dirty="0" smtClean="0">
                <a:solidFill>
                  <a:srgbClr val="222222"/>
                </a:solidFill>
                <a:highlight>
                  <a:srgbClr val="FFFFFF"/>
                </a:highlight>
              </a:rPr>
              <a:t> anti-HPV et risque de </a:t>
            </a:r>
            <a:r>
              <a:rPr lang="es-UY" sz="800" dirty="0" err="1" smtClean="0">
                <a:solidFill>
                  <a:srgbClr val="222222"/>
                </a:solidFill>
                <a:highlight>
                  <a:srgbClr val="FFFFFF"/>
                </a:highlight>
              </a:rPr>
              <a:t>maladies</a:t>
            </a:r>
            <a:r>
              <a:rPr lang="es-UY" sz="800" dirty="0" smtClean="0">
                <a:solidFill>
                  <a:srgbClr val="222222"/>
                </a:solidFill>
                <a:highlight>
                  <a:srgbClr val="FFFFFF"/>
                </a:highlight>
              </a:rPr>
              <a:t> </a:t>
            </a:r>
            <a:r>
              <a:rPr lang="es-UY" sz="800" dirty="0" err="1" smtClean="0">
                <a:solidFill>
                  <a:srgbClr val="222222"/>
                </a:solidFill>
                <a:highlight>
                  <a:srgbClr val="FFFFFF"/>
                </a:highlight>
              </a:rPr>
              <a:t>autoimmunes</a:t>
            </a:r>
            <a:r>
              <a:rPr lang="es-UY" sz="800" dirty="0" smtClean="0">
                <a:solidFill>
                  <a:srgbClr val="222222"/>
                </a:solidFill>
                <a:highlight>
                  <a:srgbClr val="FFFFFF"/>
                </a:highlight>
              </a:rPr>
              <a:t> : </a:t>
            </a:r>
            <a:r>
              <a:rPr lang="es-UY" sz="800" dirty="0" err="1" smtClean="0">
                <a:solidFill>
                  <a:srgbClr val="222222"/>
                </a:solidFill>
                <a:highlight>
                  <a:srgbClr val="FFFFFF"/>
                </a:highlight>
              </a:rPr>
              <a:t>étude</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err="1" smtClean="0">
                <a:solidFill>
                  <a:srgbClr val="222222"/>
                </a:solidFill>
                <a:highlight>
                  <a:srgbClr val="FFFFFF"/>
                </a:highlight>
              </a:rPr>
              <a:t>pharmacoépidémiologique</a:t>
            </a:r>
            <a:r>
              <a:rPr lang="es-UY" sz="800" dirty="0" smtClean="0">
                <a:solidFill>
                  <a:srgbClr val="222222"/>
                </a:solidFill>
                <a:highlight>
                  <a:srgbClr val="FFFFFF"/>
                </a:highlight>
              </a:rPr>
              <a:t>. </a:t>
            </a:r>
            <a:r>
              <a:rPr lang="es-UY" sz="800" dirty="0" err="1" smtClean="0">
                <a:solidFill>
                  <a:srgbClr val="222222"/>
                </a:solidFill>
                <a:highlight>
                  <a:srgbClr val="FFFFFF"/>
                </a:highlight>
              </a:rPr>
              <a:t>Sep</a:t>
            </a:r>
            <a:r>
              <a:rPr lang="es-UY" sz="800" dirty="0" smtClean="0">
                <a:solidFill>
                  <a:srgbClr val="222222"/>
                </a:solidFill>
                <a:highlight>
                  <a:srgbClr val="FFFFFF"/>
                </a:highlight>
              </a:rPr>
              <a:t> 2015. Consultado el 2 de julio de 2017.</a:t>
            </a:r>
          </a:p>
          <a:p>
            <a:pPr lvl="0" rtl="0">
              <a:spcBef>
                <a:spcPts val="0"/>
              </a:spcBef>
              <a:buClr>
                <a:schemeClr val="dk1"/>
              </a:buClr>
              <a:buSzPct val="110000"/>
              <a:buFont typeface="Arial"/>
              <a:buNone/>
            </a:pPr>
            <a:r>
              <a:rPr lang="es-UY" sz="800" dirty="0" smtClean="0">
                <a:solidFill>
                  <a:srgbClr val="222222"/>
                </a:solidFill>
                <a:highlight>
                  <a:srgbClr val="FFFFFF"/>
                </a:highlight>
              </a:rPr>
              <a:t>Disponible en:</a:t>
            </a:r>
          </a:p>
          <a:p>
            <a:pPr lvl="0" rtl="0">
              <a:spcBef>
                <a:spcPts val="0"/>
              </a:spcBef>
              <a:buClr>
                <a:schemeClr val="dk1"/>
              </a:buClr>
              <a:buSzPct val="110000"/>
              <a:buFont typeface="Arial"/>
              <a:buNone/>
            </a:pPr>
            <a:r>
              <a:rPr lang="es-UY" sz="800" u="sng" dirty="0" smtClean="0">
                <a:solidFill>
                  <a:srgbClr val="1155CC"/>
                </a:solidFill>
                <a:highlight>
                  <a:srgbClr val="FFFFFF"/>
                </a:highlight>
                <a:hlinkClick r:id="rId6"/>
              </a:rPr>
              <a:t>http://www.atoute.org/images/2015/Ansm_Gardasil-Hpv2_Rapport_Septembre-2015.pdf</a:t>
            </a:r>
          </a:p>
          <a:p>
            <a:pPr lvl="0" rtl="0">
              <a:spcBef>
                <a:spcPts val="0"/>
              </a:spcBef>
              <a:buClr>
                <a:schemeClr val="dk1"/>
              </a:buClr>
              <a:buSzPct val="110000"/>
              <a:buFont typeface="Arial"/>
              <a:buNone/>
            </a:pPr>
            <a:r>
              <a:rPr lang="es-UY" sz="800" dirty="0" smtClean="0">
                <a:solidFill>
                  <a:srgbClr val="222222"/>
                </a:solidFill>
                <a:highlight>
                  <a:srgbClr val="FFFFFF"/>
                </a:highlight>
              </a:rPr>
              <a:t>7. Murillo R, Herrero R, Sierra MS, Forman D (2016). </a:t>
            </a:r>
            <a:r>
              <a:rPr lang="es-UY" sz="800" dirty="0" err="1" smtClean="0">
                <a:solidFill>
                  <a:srgbClr val="222222"/>
                </a:solidFill>
                <a:highlight>
                  <a:srgbClr val="FFFFFF"/>
                </a:highlight>
              </a:rPr>
              <a:t>Etiology</a:t>
            </a:r>
            <a:r>
              <a:rPr lang="es-UY" sz="800" dirty="0" smtClean="0">
                <a:solidFill>
                  <a:srgbClr val="222222"/>
                </a:solidFill>
                <a:highlight>
                  <a:srgbClr val="FFFFFF"/>
                </a:highlight>
              </a:rPr>
              <a:t> of</a:t>
            </a:r>
          </a:p>
          <a:p>
            <a:pPr lvl="0" rtl="0">
              <a:spcBef>
                <a:spcPts val="0"/>
              </a:spcBef>
              <a:buClr>
                <a:schemeClr val="dk1"/>
              </a:buClr>
              <a:buSzPct val="110000"/>
              <a:buFont typeface="Arial"/>
              <a:buNone/>
            </a:pPr>
            <a:r>
              <a:rPr lang="es-UY" sz="800" dirty="0" smtClean="0">
                <a:solidFill>
                  <a:srgbClr val="222222"/>
                </a:solidFill>
                <a:highlight>
                  <a:srgbClr val="FFFFFF"/>
                </a:highlight>
              </a:rPr>
              <a:t>cervical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(C53) in Central and South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 In: </a:t>
            </a:r>
            <a:r>
              <a:rPr lang="es-UY" sz="800" dirty="0" err="1" smtClean="0">
                <a:solidFill>
                  <a:srgbClr val="222222"/>
                </a:solidFill>
                <a:highlight>
                  <a:srgbClr val="FFFFFF"/>
                </a:highlight>
              </a:rPr>
              <a:t>Cancer</a:t>
            </a:r>
            <a:r>
              <a:rPr lang="es-UY" sz="800" dirty="0" smtClean="0">
                <a:solidFill>
                  <a:srgbClr val="222222"/>
                </a:solidFill>
                <a:highlight>
                  <a:srgbClr val="FFFFFF"/>
                </a:highlight>
              </a:rPr>
              <a:t> in</a:t>
            </a:r>
          </a:p>
          <a:p>
            <a:pPr lvl="0" rtl="0">
              <a:spcBef>
                <a:spcPts val="0"/>
              </a:spcBef>
              <a:buClr>
                <a:schemeClr val="dk1"/>
              </a:buClr>
              <a:buSzPct val="110000"/>
              <a:buFont typeface="Arial"/>
              <a:buNone/>
            </a:pPr>
            <a:r>
              <a:rPr lang="es-UY" sz="800" dirty="0" smtClean="0">
                <a:solidFill>
                  <a:srgbClr val="222222"/>
                </a:solidFill>
                <a:highlight>
                  <a:srgbClr val="FFFFFF"/>
                </a:highlight>
              </a:rPr>
              <a:t>Central and South </a:t>
            </a:r>
            <a:r>
              <a:rPr lang="es-UY" sz="800" dirty="0" err="1" smtClean="0">
                <a:solidFill>
                  <a:srgbClr val="222222"/>
                </a:solidFill>
                <a:highlight>
                  <a:srgbClr val="FFFFFF"/>
                </a:highlight>
              </a:rPr>
              <a:t>America</a:t>
            </a:r>
            <a:r>
              <a:rPr lang="es-UY" sz="800" dirty="0" smtClean="0">
                <a:solidFill>
                  <a:srgbClr val="222222"/>
                </a:solidFill>
                <a:highlight>
                  <a:srgbClr val="FFFFFF"/>
                </a:highlight>
              </a:rPr>
              <a:t>. Lyon: International Agency </a:t>
            </a:r>
            <a:r>
              <a:rPr lang="es-UY" sz="800" dirty="0" err="1" smtClean="0">
                <a:solidFill>
                  <a:srgbClr val="222222"/>
                </a:solidFill>
                <a:highlight>
                  <a:srgbClr val="FFFFFF"/>
                </a:highlight>
              </a:rPr>
              <a:t>for</a:t>
            </a:r>
            <a:r>
              <a:rPr lang="es-UY" sz="800" dirty="0" smtClean="0">
                <a:solidFill>
                  <a:srgbClr val="222222"/>
                </a:solidFill>
                <a:highlight>
                  <a:srgbClr val="FFFFFF"/>
                </a:highlight>
              </a:rPr>
              <a:t> </a:t>
            </a:r>
            <a:r>
              <a:rPr lang="es-UY" sz="800" dirty="0" err="1" smtClean="0">
                <a:solidFill>
                  <a:srgbClr val="222222"/>
                </a:solidFill>
                <a:highlight>
                  <a:srgbClr val="FFFFFF"/>
                </a:highlight>
              </a:rPr>
              <a:t>Research</a:t>
            </a:r>
            <a:r>
              <a:rPr lang="es-UY" sz="800" dirty="0" smtClean="0">
                <a:solidFill>
                  <a:srgbClr val="222222"/>
                </a:solidFill>
                <a:highlight>
                  <a:srgbClr val="FFFFFF"/>
                </a:highlight>
              </a:rPr>
              <a:t> </a:t>
            </a:r>
            <a:r>
              <a:rPr lang="es-UY" sz="800" dirty="0" err="1" smtClean="0">
                <a:solidFill>
                  <a:srgbClr val="222222"/>
                </a:solidFill>
                <a:highlight>
                  <a:srgbClr val="FFFFFF"/>
                </a:highlight>
              </a:rPr>
              <a:t>on</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err="1" smtClean="0">
                <a:solidFill>
                  <a:srgbClr val="222222"/>
                </a:solidFill>
                <a:highlight>
                  <a:srgbClr val="FFFFFF"/>
                </a:highlight>
              </a:rPr>
              <a:t>Cancer</a:t>
            </a:r>
            <a:r>
              <a:rPr lang="es-UY" sz="800" dirty="0" smtClean="0">
                <a:solidFill>
                  <a:srgbClr val="222222"/>
                </a:solidFill>
                <a:highlight>
                  <a:srgbClr val="FFFFFF"/>
                </a:highlight>
              </a:rPr>
              <a:t>. </a:t>
            </a:r>
            <a:r>
              <a:rPr lang="es-UY" sz="800" dirty="0" err="1" smtClean="0">
                <a:solidFill>
                  <a:srgbClr val="222222"/>
                </a:solidFill>
                <a:highlight>
                  <a:srgbClr val="FFFFFF"/>
                </a:highlight>
              </a:rPr>
              <a:t>Available</a:t>
            </a:r>
            <a:r>
              <a:rPr lang="es-UY" sz="800" dirty="0" smtClean="0">
                <a:solidFill>
                  <a:srgbClr val="222222"/>
                </a:solidFill>
                <a:highlight>
                  <a:srgbClr val="FFFFFF"/>
                </a:highlight>
              </a:rPr>
              <a:t> </a:t>
            </a:r>
            <a:r>
              <a:rPr lang="es-UY" sz="800" dirty="0" err="1" smtClean="0">
                <a:solidFill>
                  <a:srgbClr val="222222"/>
                </a:solidFill>
                <a:highlight>
                  <a:srgbClr val="FFFFFF"/>
                </a:highlight>
              </a:rPr>
              <a:t>from</a:t>
            </a:r>
            <a:r>
              <a:rPr lang="es-UY" sz="800" dirty="0" smtClean="0">
                <a:solidFill>
                  <a:srgbClr val="222222"/>
                </a:solidFill>
                <a:highlight>
                  <a:srgbClr val="FFFFFF"/>
                </a:highlight>
              </a:rPr>
              <a:t>: </a:t>
            </a:r>
            <a:r>
              <a:rPr lang="es-UY" sz="800" u="sng" dirty="0" smtClean="0">
                <a:solidFill>
                  <a:srgbClr val="1155CC"/>
                </a:solidFill>
                <a:highlight>
                  <a:srgbClr val="FFFFFF"/>
                </a:highlight>
                <a:hlinkClick r:id="rId7"/>
              </a:rPr>
              <a:t>http://www-dep.iarc.fr/CSU_resources.htm</a:t>
            </a:r>
          </a:p>
          <a:p>
            <a:pPr lvl="0" rtl="0">
              <a:spcBef>
                <a:spcPts val="0"/>
              </a:spcBef>
              <a:buClr>
                <a:schemeClr val="dk1"/>
              </a:buClr>
              <a:buSzPct val="110000"/>
              <a:buFont typeface="Arial"/>
              <a:buNone/>
            </a:pPr>
            <a:r>
              <a:rPr lang="es-UY" sz="800" dirty="0" smtClean="0">
                <a:solidFill>
                  <a:srgbClr val="222222"/>
                </a:solidFill>
                <a:highlight>
                  <a:srgbClr val="FFFFFF"/>
                </a:highlight>
              </a:rPr>
              <a:t>8. </a:t>
            </a:r>
            <a:r>
              <a:rPr lang="es-UY" sz="800" dirty="0" err="1" smtClean="0">
                <a:solidFill>
                  <a:srgbClr val="222222"/>
                </a:solidFill>
                <a:highlight>
                  <a:srgbClr val="FFFFFF"/>
                </a:highlight>
              </a:rPr>
              <a:t>Bruni</a:t>
            </a:r>
            <a:r>
              <a:rPr lang="es-UY" sz="800" dirty="0" smtClean="0">
                <a:solidFill>
                  <a:srgbClr val="222222"/>
                </a:solidFill>
                <a:highlight>
                  <a:srgbClr val="FFFFFF"/>
                </a:highlight>
              </a:rPr>
              <a:t> L, </a:t>
            </a:r>
            <a:r>
              <a:rPr lang="es-UY" sz="800" dirty="0" err="1" smtClean="0">
                <a:solidFill>
                  <a:srgbClr val="222222"/>
                </a:solidFill>
                <a:highlight>
                  <a:srgbClr val="FFFFFF"/>
                </a:highlight>
              </a:rPr>
              <a:t>Diaz</a:t>
            </a:r>
            <a:r>
              <a:rPr lang="es-UY" sz="800" dirty="0" smtClean="0">
                <a:solidFill>
                  <a:srgbClr val="222222"/>
                </a:solidFill>
                <a:highlight>
                  <a:srgbClr val="FFFFFF"/>
                </a:highlight>
              </a:rPr>
              <a:t> M, </a:t>
            </a:r>
            <a:r>
              <a:rPr lang="es-UY" sz="800" dirty="0" err="1" smtClean="0">
                <a:solidFill>
                  <a:srgbClr val="222222"/>
                </a:solidFill>
                <a:highlight>
                  <a:srgbClr val="FFFFFF"/>
                </a:highlight>
              </a:rPr>
              <a:t>Castellsagué</a:t>
            </a:r>
            <a:r>
              <a:rPr lang="es-UY" sz="800" dirty="0" smtClean="0">
                <a:solidFill>
                  <a:srgbClr val="222222"/>
                </a:solidFill>
                <a:highlight>
                  <a:srgbClr val="FFFFFF"/>
                </a:highlight>
              </a:rPr>
              <a:t> X, Ferrer E, Bosch FX, de </a:t>
            </a:r>
            <a:r>
              <a:rPr lang="es-UY" sz="800" dirty="0" err="1" smtClean="0">
                <a:solidFill>
                  <a:srgbClr val="222222"/>
                </a:solidFill>
                <a:highlight>
                  <a:srgbClr val="FFFFFF"/>
                </a:highlight>
              </a:rPr>
              <a:t>Sanjosé</a:t>
            </a:r>
            <a:endParaRPr lang="es-UY" sz="800" dirty="0" smtClean="0">
              <a:solidFill>
                <a:srgbClr val="222222"/>
              </a:solidFill>
              <a:highlight>
                <a:srgbClr val="FFFFFF"/>
              </a:highlight>
            </a:endParaRPr>
          </a:p>
          <a:p>
            <a:pPr lvl="0" rtl="0">
              <a:spcBef>
                <a:spcPts val="0"/>
              </a:spcBef>
              <a:buClr>
                <a:schemeClr val="dk1"/>
              </a:buClr>
              <a:buSzPct val="110000"/>
              <a:buFont typeface="Arial"/>
              <a:buNone/>
            </a:pPr>
            <a:r>
              <a:rPr lang="es-UY" sz="800" dirty="0" smtClean="0">
                <a:solidFill>
                  <a:srgbClr val="222222"/>
                </a:solidFill>
                <a:highlight>
                  <a:srgbClr val="FFFFFF"/>
                </a:highlight>
              </a:rPr>
              <a:t>S. Cervical human </a:t>
            </a:r>
            <a:r>
              <a:rPr lang="es-UY" sz="800" dirty="0" err="1" smtClean="0">
                <a:solidFill>
                  <a:srgbClr val="222222"/>
                </a:solidFill>
                <a:highlight>
                  <a:srgbClr val="FFFFFF"/>
                </a:highlight>
              </a:rPr>
              <a:t>papillomavirus</a:t>
            </a:r>
            <a:r>
              <a:rPr lang="es-UY" sz="800" dirty="0" smtClean="0">
                <a:solidFill>
                  <a:srgbClr val="222222"/>
                </a:solidFill>
                <a:highlight>
                  <a:srgbClr val="FFFFFF"/>
                </a:highlight>
              </a:rPr>
              <a:t> </a:t>
            </a:r>
            <a:r>
              <a:rPr lang="es-UY" sz="800" dirty="0" err="1" smtClean="0">
                <a:solidFill>
                  <a:srgbClr val="222222"/>
                </a:solidFill>
                <a:highlight>
                  <a:srgbClr val="FFFFFF"/>
                </a:highlight>
              </a:rPr>
              <a:t>prevalence</a:t>
            </a:r>
            <a:r>
              <a:rPr lang="es-UY" sz="800" dirty="0" smtClean="0">
                <a:solidFill>
                  <a:srgbClr val="222222"/>
                </a:solidFill>
                <a:highlight>
                  <a:srgbClr val="FFFFFF"/>
                </a:highlight>
              </a:rPr>
              <a:t> in 5 </a:t>
            </a:r>
            <a:r>
              <a:rPr lang="es-UY" sz="800" dirty="0" err="1" smtClean="0">
                <a:solidFill>
                  <a:srgbClr val="222222"/>
                </a:solidFill>
                <a:highlight>
                  <a:srgbClr val="FFFFFF"/>
                </a:highlight>
              </a:rPr>
              <a:t>continents</a:t>
            </a:r>
            <a:r>
              <a:rPr lang="es-UY" sz="800" dirty="0" smtClean="0">
                <a:solidFill>
                  <a:srgbClr val="222222"/>
                </a:solidFill>
                <a:highlight>
                  <a:srgbClr val="FFFFFF"/>
                </a:highlight>
              </a:rPr>
              <a:t>:</a:t>
            </a:r>
          </a:p>
          <a:p>
            <a:pPr lvl="0" rtl="0">
              <a:spcBef>
                <a:spcPts val="0"/>
              </a:spcBef>
              <a:buClr>
                <a:schemeClr val="dk1"/>
              </a:buClr>
              <a:buSzPct val="110000"/>
              <a:buFont typeface="Arial"/>
              <a:buNone/>
            </a:pPr>
            <a:r>
              <a:rPr lang="es-UY" sz="800" dirty="0" smtClean="0">
                <a:solidFill>
                  <a:srgbClr val="222222"/>
                </a:solidFill>
                <a:highlight>
                  <a:srgbClr val="FFFFFF"/>
                </a:highlight>
              </a:rPr>
              <a:t>meta-</a:t>
            </a:r>
            <a:r>
              <a:rPr lang="es-UY" sz="800" dirty="0" err="1" smtClean="0">
                <a:solidFill>
                  <a:srgbClr val="222222"/>
                </a:solidFill>
                <a:highlight>
                  <a:srgbClr val="FFFFFF"/>
                </a:highlight>
              </a:rPr>
              <a:t>analysis</a:t>
            </a:r>
            <a:r>
              <a:rPr lang="es-UY" sz="800" dirty="0" smtClean="0">
                <a:solidFill>
                  <a:srgbClr val="222222"/>
                </a:solidFill>
                <a:highlight>
                  <a:srgbClr val="FFFFFF"/>
                </a:highlight>
              </a:rPr>
              <a:t> of 1 </a:t>
            </a:r>
            <a:r>
              <a:rPr lang="es-UY" sz="800" dirty="0" err="1" smtClean="0">
                <a:solidFill>
                  <a:srgbClr val="222222"/>
                </a:solidFill>
                <a:highlight>
                  <a:srgbClr val="FFFFFF"/>
                </a:highlight>
              </a:rPr>
              <a:t>million</a:t>
            </a:r>
            <a:r>
              <a:rPr lang="es-UY" sz="800" dirty="0" smtClean="0">
                <a:solidFill>
                  <a:srgbClr val="222222"/>
                </a:solidFill>
                <a:highlight>
                  <a:srgbClr val="FFFFFF"/>
                </a:highlight>
              </a:rPr>
              <a:t> </a:t>
            </a:r>
            <a:r>
              <a:rPr lang="es-UY" sz="800" dirty="0" err="1" smtClean="0">
                <a:solidFill>
                  <a:srgbClr val="222222"/>
                </a:solidFill>
                <a:highlight>
                  <a:srgbClr val="FFFFFF"/>
                </a:highlight>
              </a:rPr>
              <a:t>women</a:t>
            </a:r>
            <a:r>
              <a:rPr lang="es-UY" sz="800" dirty="0" smtClean="0">
                <a:solidFill>
                  <a:srgbClr val="222222"/>
                </a:solidFill>
                <a:highlight>
                  <a:srgbClr val="FFFFFF"/>
                </a:highlight>
              </a:rPr>
              <a:t> </a:t>
            </a:r>
            <a:r>
              <a:rPr lang="es-UY" sz="800" dirty="0" err="1" smtClean="0">
                <a:solidFill>
                  <a:srgbClr val="222222"/>
                </a:solidFill>
                <a:highlight>
                  <a:srgbClr val="FFFFFF"/>
                </a:highlight>
              </a:rPr>
              <a:t>with</a:t>
            </a:r>
            <a:r>
              <a:rPr lang="es-UY" sz="800" dirty="0" smtClean="0">
                <a:solidFill>
                  <a:srgbClr val="222222"/>
                </a:solidFill>
                <a:highlight>
                  <a:srgbClr val="FFFFFF"/>
                </a:highlight>
              </a:rPr>
              <a:t> normal </a:t>
            </a:r>
            <a:r>
              <a:rPr lang="es-UY" sz="800" dirty="0" err="1" smtClean="0">
                <a:solidFill>
                  <a:srgbClr val="222222"/>
                </a:solidFill>
                <a:highlight>
                  <a:srgbClr val="FFFFFF"/>
                </a:highlight>
              </a:rPr>
              <a:t>cytological</a:t>
            </a:r>
            <a:r>
              <a:rPr lang="es-UY" sz="800" dirty="0" smtClean="0">
                <a:solidFill>
                  <a:srgbClr val="222222"/>
                </a:solidFill>
                <a:highlight>
                  <a:srgbClr val="FFFFFF"/>
                </a:highlight>
              </a:rPr>
              <a:t> </a:t>
            </a:r>
            <a:r>
              <a:rPr lang="es-UY" sz="800" dirty="0" err="1" smtClean="0">
                <a:solidFill>
                  <a:srgbClr val="222222"/>
                </a:solidFill>
                <a:highlight>
                  <a:srgbClr val="FFFFFF"/>
                </a:highlight>
              </a:rPr>
              <a:t>findings</a:t>
            </a:r>
            <a:r>
              <a:rPr lang="es-UY" sz="800" dirty="0" smtClean="0">
                <a:solidFill>
                  <a:srgbClr val="222222"/>
                </a:solidFill>
                <a:highlight>
                  <a:srgbClr val="FFFFFF"/>
                </a:highlight>
              </a:rPr>
              <a:t>. J</a:t>
            </a:r>
          </a:p>
          <a:p>
            <a:pPr lvl="0" rtl="0">
              <a:spcBef>
                <a:spcPts val="0"/>
              </a:spcBef>
              <a:buClr>
                <a:schemeClr val="dk1"/>
              </a:buClr>
              <a:buSzPct val="110000"/>
              <a:buFont typeface="Arial"/>
              <a:buNone/>
            </a:pPr>
            <a:r>
              <a:rPr lang="es-UY" sz="800" dirty="0" err="1" smtClean="0">
                <a:solidFill>
                  <a:srgbClr val="222222"/>
                </a:solidFill>
                <a:highlight>
                  <a:srgbClr val="FFFFFF"/>
                </a:highlight>
              </a:rPr>
              <a:t>Infect</a:t>
            </a:r>
            <a:r>
              <a:rPr lang="es-UY" sz="800" dirty="0" smtClean="0">
                <a:solidFill>
                  <a:srgbClr val="222222"/>
                </a:solidFill>
                <a:highlight>
                  <a:srgbClr val="FFFFFF"/>
                </a:highlight>
              </a:rPr>
              <a:t> </a:t>
            </a:r>
            <a:r>
              <a:rPr lang="es-UY" sz="800" dirty="0" err="1" smtClean="0">
                <a:solidFill>
                  <a:srgbClr val="222222"/>
                </a:solidFill>
                <a:highlight>
                  <a:srgbClr val="FFFFFF"/>
                </a:highlight>
              </a:rPr>
              <a:t>Dis</a:t>
            </a:r>
            <a:r>
              <a:rPr lang="es-UY" sz="800" dirty="0" smtClean="0">
                <a:solidFill>
                  <a:srgbClr val="222222"/>
                </a:solidFill>
                <a:highlight>
                  <a:srgbClr val="FFFFFF"/>
                </a:highlight>
              </a:rPr>
              <a:t>. 15 Dic 2010;202(12):1789-99. </a:t>
            </a:r>
            <a:r>
              <a:rPr lang="es-UY" sz="800" dirty="0" err="1" smtClean="0">
                <a:solidFill>
                  <a:srgbClr val="222222"/>
                </a:solidFill>
                <a:highlight>
                  <a:srgbClr val="FFFFFF"/>
                </a:highlight>
              </a:rPr>
              <a:t>doi</a:t>
            </a:r>
            <a:r>
              <a:rPr lang="es-UY" sz="800" dirty="0" smtClean="0">
                <a:solidFill>
                  <a:srgbClr val="222222"/>
                </a:solidFill>
                <a:highlight>
                  <a:srgbClr val="FFFFFF"/>
                </a:highlight>
              </a:rPr>
              <a:t>: 10.1086/657321. PMID:</a:t>
            </a:r>
          </a:p>
          <a:p>
            <a:pPr lvl="0" rtl="0">
              <a:spcBef>
                <a:spcPts val="0"/>
              </a:spcBef>
              <a:buClr>
                <a:schemeClr val="dk1"/>
              </a:buClr>
              <a:buSzPct val="110000"/>
              <a:buFont typeface="Arial"/>
              <a:buNone/>
            </a:pPr>
            <a:r>
              <a:rPr lang="es-UY" sz="800" dirty="0" smtClean="0">
                <a:solidFill>
                  <a:srgbClr val="1155CC"/>
                </a:solidFill>
                <a:highlight>
                  <a:srgbClr val="FFFFFF"/>
                </a:highlight>
              </a:rPr>
              <a:t>21067372</a:t>
            </a:r>
            <a:r>
              <a:rPr lang="es-UY" sz="800" dirty="0" smtClean="0">
                <a:solidFill>
                  <a:srgbClr val="222222"/>
                </a:solidFill>
                <a:highlight>
                  <a:srgbClr val="FFFFFF"/>
                </a:highlight>
              </a:rPr>
              <a:t>.</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16</a:t>
            </a:fld>
            <a:endParaRPr lang="es-UY"/>
          </a:p>
        </p:txBody>
      </p:sp>
    </p:spTree>
    <p:extLst>
      <p:ext uri="{BB962C8B-B14F-4D97-AF65-F5344CB8AC3E}">
        <p14:creationId xmlns:p14="http://schemas.microsoft.com/office/powerpoint/2010/main" val="239993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18</a:t>
            </a:fld>
            <a:endParaRPr lang="es-UY"/>
          </a:p>
        </p:txBody>
      </p:sp>
    </p:spTree>
    <p:extLst>
      <p:ext uri="{BB962C8B-B14F-4D97-AF65-F5344CB8AC3E}">
        <p14:creationId xmlns:p14="http://schemas.microsoft.com/office/powerpoint/2010/main" val="191169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1" smtClean="0">
                <a:solidFill>
                  <a:schemeClr val="dk1"/>
                </a:solidFill>
              </a:rPr>
              <a:t>Otro de los factores claves en los bajos niveles de vacunación antigripal es la </a:t>
            </a:r>
            <a:r>
              <a:rPr lang="x-none" sz="1200" b="1" smtClean="0">
                <a:solidFill>
                  <a:srgbClr val="FF0000"/>
                </a:solidFill>
              </a:rPr>
              <a:t>baja percepción de riesgo asociado a enfermarse de gripe</a:t>
            </a:r>
            <a:r>
              <a:rPr lang="x-none" sz="1200" smtClean="0">
                <a:solidFill>
                  <a:schemeClr val="dk1"/>
                </a:solidFill>
              </a:rPr>
              <a:t>: en los 3 grupos de riesgo analizados apenas 1 de cada 4 encuestados percibe que tener gripe es grave o muy grave, y es aún más bajo entre quienes no se vacunaron.</a:t>
            </a:r>
          </a:p>
          <a:p>
            <a:endParaRPr lang="es-UY" dirty="0"/>
          </a:p>
        </p:txBody>
      </p:sp>
      <p:sp>
        <p:nvSpPr>
          <p:cNvPr id="4" name="3 Marcador de número de diapositiva"/>
          <p:cNvSpPr>
            <a:spLocks noGrp="1"/>
          </p:cNvSpPr>
          <p:nvPr>
            <p:ph type="sldNum" sz="quarter" idx="10"/>
          </p:nvPr>
        </p:nvSpPr>
        <p:spPr/>
        <p:txBody>
          <a:bodyPr/>
          <a:lstStyle/>
          <a:p>
            <a:fld id="{862C62C7-5569-43BA-BEC1-DAD84E5F975C}" type="slidenum">
              <a:rPr lang="es-UY" smtClean="0"/>
              <a:t>19</a:t>
            </a:fld>
            <a:endParaRPr lang="es-UY"/>
          </a:p>
        </p:txBody>
      </p:sp>
    </p:spTree>
    <p:extLst>
      <p:ext uri="{BB962C8B-B14F-4D97-AF65-F5344CB8AC3E}">
        <p14:creationId xmlns:p14="http://schemas.microsoft.com/office/powerpoint/2010/main" val="196881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Shape 1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8" name="Shape 1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x-none" sz="700"/>
              <a:t>4</a:t>
            </a:r>
          </a:p>
          <a:p>
            <a:pPr lvl="0" rtl="0">
              <a:spcBef>
                <a:spcPts val="0"/>
              </a:spcBef>
              <a:buNone/>
            </a:pPr>
            <a:endParaRPr/>
          </a:p>
        </p:txBody>
      </p:sp>
    </p:spTree>
    <p:extLst>
      <p:ext uri="{BB962C8B-B14F-4D97-AF65-F5344CB8AC3E}">
        <p14:creationId xmlns:p14="http://schemas.microsoft.com/office/powerpoint/2010/main" val="214482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927"/>
          <p:cNvSpPr txBox="1">
            <a:spLocks noGrp="1"/>
          </p:cNvSpPr>
          <p:nvPr>
            <p:ph type="title" idx="4294967295"/>
          </p:nvPr>
        </p:nvSpPr>
        <p:spPr>
          <a:xfrm>
            <a:off x="-9369" y="531900"/>
            <a:ext cx="9144000" cy="5142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2500" b="1" i="0" u="none" strike="noStrike" cap="none">
                <a:solidFill>
                  <a:schemeClr val="dk1"/>
                </a:solidFill>
                <a:latin typeface="Calibri"/>
                <a:ea typeface="Calibri"/>
                <a:cs typeface="Calibri"/>
                <a:sym typeface="Calibri"/>
              </a:rPr>
              <a:t/>
            </a:r>
            <a:br>
              <a:rPr lang="x-none" sz="2500" b="1" i="0" u="none" strike="noStrike" cap="none">
                <a:solidFill>
                  <a:schemeClr val="dk1"/>
                </a:solidFill>
                <a:latin typeface="Calibri"/>
                <a:ea typeface="Calibri"/>
                <a:cs typeface="Calibri"/>
                <a:sym typeface="Calibri"/>
              </a:rPr>
            </a:br>
            <a:r>
              <a:rPr lang="x-none" sz="2500" b="1" i="0" u="none" strike="noStrike" cap="none">
                <a:solidFill>
                  <a:schemeClr val="dk1"/>
                </a:solidFill>
                <a:latin typeface="Calibri"/>
                <a:ea typeface="Calibri"/>
                <a:cs typeface="Calibri"/>
                <a:sym typeface="Calibri"/>
              </a:rPr>
              <a:t/>
            </a:r>
            <a:br>
              <a:rPr lang="x-none" sz="2500" b="1" i="0" u="none" strike="noStrike" cap="none">
                <a:solidFill>
                  <a:schemeClr val="dk1"/>
                </a:solidFill>
                <a:latin typeface="Calibri"/>
                <a:ea typeface="Calibri"/>
                <a:cs typeface="Calibri"/>
                <a:sym typeface="Calibri"/>
              </a:rPr>
            </a:br>
            <a:r>
              <a:rPr lang="x-none" sz="2800" b="1" i="0" u="none" strike="noStrike" cap="none">
                <a:solidFill>
                  <a:schemeClr val="dk1"/>
                </a:solidFill>
              </a:rPr>
              <a:t>Rubéola y Síndrome de Rubéola Congénita (SRC)</a:t>
            </a:r>
            <a:r>
              <a:rPr lang="x-none" sz="2500" b="1" i="0" u="none" strike="noStrike" cap="none">
                <a:solidFill>
                  <a:schemeClr val="dk1"/>
                </a:solidFill>
                <a:latin typeface="Calibri"/>
                <a:ea typeface="Calibri"/>
                <a:cs typeface="Calibri"/>
                <a:sym typeface="Calibri"/>
              </a:rPr>
              <a:t/>
            </a:r>
            <a:br>
              <a:rPr lang="x-none" sz="2500" b="1" i="0" u="none" strike="noStrike" cap="none">
                <a:solidFill>
                  <a:schemeClr val="dk1"/>
                </a:solidFill>
                <a:latin typeface="Calibri"/>
                <a:ea typeface="Calibri"/>
                <a:cs typeface="Calibri"/>
                <a:sym typeface="Calibri"/>
              </a:rPr>
            </a:br>
            <a:r>
              <a:rPr lang="x-none" sz="1800" b="0" i="0" u="none" strike="noStrike" cap="none">
                <a:solidFill>
                  <a:schemeClr val="dk1"/>
                </a:solidFill>
                <a:latin typeface="Arial"/>
                <a:ea typeface="Arial"/>
                <a:cs typeface="Arial"/>
                <a:sym typeface="Arial"/>
              </a:rPr>
              <a:t>Interrupción de la transmisión endémica del virus de la rubéola en todos los países y ningún caso de SRC asociado a la transmisión endémica.</a:t>
            </a:r>
            <a:r>
              <a:rPr lang="x-none" sz="1800" b="1" i="0" u="none" strike="noStrike" cap="none">
                <a:solidFill>
                  <a:schemeClr val="dk1"/>
                </a:solidFill>
                <a:latin typeface="Calibri"/>
                <a:ea typeface="Calibri"/>
                <a:cs typeface="Calibri"/>
                <a:sym typeface="Calibri"/>
              </a:rPr>
              <a:t/>
            </a:r>
            <a:br>
              <a:rPr lang="x-none" sz="1800" b="1" i="0" u="none" strike="noStrike" cap="none">
                <a:solidFill>
                  <a:schemeClr val="dk1"/>
                </a:solidFill>
                <a:latin typeface="Calibri"/>
                <a:ea typeface="Calibri"/>
                <a:cs typeface="Calibri"/>
                <a:sym typeface="Calibri"/>
              </a:rPr>
            </a:br>
            <a:endParaRPr lang="x-none" sz="1800" b="1" i="0" u="none" strike="noStrike" cap="none">
              <a:solidFill>
                <a:schemeClr val="dk1"/>
              </a:solidFill>
              <a:latin typeface="Calibri"/>
              <a:ea typeface="Calibri"/>
              <a:cs typeface="Calibri"/>
              <a:sym typeface="Calibri"/>
            </a:endParaRPr>
          </a:p>
        </p:txBody>
      </p:sp>
      <p:pic>
        <p:nvPicPr>
          <p:cNvPr id="3" name="Shape 928"/>
          <p:cNvPicPr preferRelativeResize="0"/>
          <p:nvPr/>
        </p:nvPicPr>
        <p:blipFill rotWithShape="1">
          <a:blip r:embed="rId3">
            <a:alphaModFix/>
          </a:blip>
          <a:srcRect/>
          <a:stretch/>
        </p:blipFill>
        <p:spPr>
          <a:xfrm>
            <a:off x="228600" y="1826124"/>
            <a:ext cx="8637726" cy="4041276"/>
          </a:xfrm>
          <a:prstGeom prst="rect">
            <a:avLst/>
          </a:prstGeom>
          <a:noFill/>
          <a:ln>
            <a:noFill/>
          </a:ln>
        </p:spPr>
      </p:pic>
      <p:sp>
        <p:nvSpPr>
          <p:cNvPr id="4" name="Shape 931"/>
          <p:cNvSpPr txBox="1"/>
          <p:nvPr/>
        </p:nvSpPr>
        <p:spPr>
          <a:xfrm>
            <a:off x="3921156" y="6172200"/>
            <a:ext cx="5213700" cy="303300"/>
          </a:xfrm>
          <a:prstGeom prst="rect">
            <a:avLst/>
          </a:prstGeom>
          <a:noFill/>
          <a:ln>
            <a:noFill/>
          </a:ln>
        </p:spPr>
        <p:txBody>
          <a:bodyPr wrap="square" lIns="91425" tIns="91425" rIns="91425" bIns="91425" anchor="t" anchorCtr="0">
            <a:noAutofit/>
          </a:bodyPr>
          <a:lstStyle/>
          <a:p>
            <a:pPr lvl="0" algn="r" rtl="0">
              <a:spcBef>
                <a:spcPts val="0"/>
              </a:spcBef>
              <a:buNone/>
            </a:pPr>
            <a:r>
              <a:rPr lang="x-none" sz="800"/>
              <a:t>Picon T et al. Eliminación del sarampión, la rubéola y del síndrome de rubéola congénita un desafío para Uruguay Arch Pediatr Urug 2013; 84(4):291-296</a:t>
            </a:r>
          </a:p>
        </p:txBody>
      </p:sp>
      <p:cxnSp>
        <p:nvCxnSpPr>
          <p:cNvPr id="5" name="Shape 929"/>
          <p:cNvCxnSpPr/>
          <p:nvPr/>
        </p:nvCxnSpPr>
        <p:spPr>
          <a:xfrm>
            <a:off x="5906214" y="2867100"/>
            <a:ext cx="0" cy="1943100"/>
          </a:xfrm>
          <a:prstGeom prst="straightConnector1">
            <a:avLst/>
          </a:prstGeom>
          <a:noFill/>
          <a:ln w="9525" cap="flat" cmpd="sng">
            <a:solidFill>
              <a:schemeClr val="dk1"/>
            </a:solidFill>
            <a:prstDash val="solid"/>
            <a:round/>
            <a:headEnd type="none" w="med" len="med"/>
            <a:tailEnd type="triangle" w="lg" len="lg"/>
          </a:ln>
        </p:spPr>
      </p:cxnSp>
      <p:sp>
        <p:nvSpPr>
          <p:cNvPr id="6" name="Shape 930"/>
          <p:cNvSpPr/>
          <p:nvPr/>
        </p:nvSpPr>
        <p:spPr>
          <a:xfrm>
            <a:off x="5906214" y="2829000"/>
            <a:ext cx="1066800" cy="514200"/>
          </a:xfrm>
          <a:prstGeom prst="rect">
            <a:avLst/>
          </a:prstGeom>
          <a:solidFill>
            <a:srgbClr val="CCFFFF"/>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200" b="0" i="0" u="none" strike="noStrike" cap="none">
                <a:solidFill>
                  <a:schemeClr val="dk1"/>
                </a:solidFill>
                <a:latin typeface="Calibri"/>
                <a:ea typeface="Calibri"/>
                <a:cs typeface="Calibri"/>
                <a:sym typeface="Calibri"/>
              </a:rPr>
              <a:t>Último caso </a:t>
            </a:r>
          </a:p>
          <a:p>
            <a:pPr marL="0" marR="0" lvl="0" indent="0" algn="ctr" rtl="0">
              <a:lnSpc>
                <a:spcPct val="100000"/>
              </a:lnSpc>
              <a:spcBef>
                <a:spcPts val="0"/>
              </a:spcBef>
              <a:spcAft>
                <a:spcPts val="0"/>
              </a:spcAft>
              <a:buClr>
                <a:schemeClr val="dk1"/>
              </a:buClr>
              <a:buSzPct val="25000"/>
              <a:buFont typeface="Calibri"/>
              <a:buNone/>
            </a:pPr>
            <a:r>
              <a:rPr lang="x-none" sz="1200" b="0" i="0" u="none" strike="noStrike" cap="none">
                <a:solidFill>
                  <a:schemeClr val="dk1"/>
                </a:solidFill>
                <a:latin typeface="Calibri"/>
                <a:ea typeface="Calibri"/>
                <a:cs typeface="Calibri"/>
                <a:sym typeface="Calibri"/>
              </a:rPr>
              <a:t>2000</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805325"/>
            <a:ext cx="2867025" cy="670175"/>
          </a:xfrm>
          <a:prstGeom prst="rect">
            <a:avLst/>
          </a:prstGeom>
        </p:spPr>
      </p:pic>
    </p:spTree>
    <p:extLst>
      <p:ext uri="{BB962C8B-B14F-4D97-AF65-F5344CB8AC3E}">
        <p14:creationId xmlns:p14="http://schemas.microsoft.com/office/powerpoint/2010/main" val="1889583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937"/>
          <p:cNvSpPr txBox="1">
            <a:spLocks noGrp="1"/>
          </p:cNvSpPr>
          <p:nvPr>
            <p:ph type="title"/>
          </p:nvPr>
        </p:nvSpPr>
        <p:spPr>
          <a:xfrm>
            <a:off x="0" y="205978"/>
            <a:ext cx="9144000" cy="857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2800" b="1" i="0" u="none" strike="noStrike" cap="none">
                <a:solidFill>
                  <a:schemeClr val="dk1"/>
                </a:solidFill>
              </a:rPr>
              <a:t>Tasa de hepatitis A cada 100.000 habitantes,</a:t>
            </a:r>
            <a:br>
              <a:rPr lang="x-none" sz="2800" b="1" i="0" u="none" strike="noStrike" cap="none">
                <a:solidFill>
                  <a:schemeClr val="dk1"/>
                </a:solidFill>
              </a:rPr>
            </a:br>
            <a:r>
              <a:rPr lang="x-none" sz="2800" b="1" i="0" u="none" strike="noStrike" cap="none">
                <a:solidFill>
                  <a:schemeClr val="dk1"/>
                </a:solidFill>
              </a:rPr>
              <a:t>Uruguay 2005-2010.</a:t>
            </a:r>
          </a:p>
        </p:txBody>
      </p:sp>
      <p:pic>
        <p:nvPicPr>
          <p:cNvPr id="3" name="Shape 938"/>
          <p:cNvPicPr preferRelativeResize="0"/>
          <p:nvPr/>
        </p:nvPicPr>
        <p:blipFill rotWithShape="1">
          <a:blip r:embed="rId3">
            <a:alphaModFix/>
          </a:blip>
          <a:srcRect/>
          <a:stretch/>
        </p:blipFill>
        <p:spPr>
          <a:xfrm>
            <a:off x="228600" y="1524000"/>
            <a:ext cx="8763000" cy="3733800"/>
          </a:xfrm>
          <a:prstGeom prst="rect">
            <a:avLst/>
          </a:prstGeom>
          <a:noFill/>
          <a:ln>
            <a:noFill/>
          </a:ln>
        </p:spPr>
      </p:pic>
      <p:sp>
        <p:nvSpPr>
          <p:cNvPr id="4" name="Shape 939"/>
          <p:cNvSpPr/>
          <p:nvPr/>
        </p:nvSpPr>
        <p:spPr>
          <a:xfrm>
            <a:off x="3254045" y="5971500"/>
            <a:ext cx="5889900" cy="2769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x-none" sz="1200">
                <a:solidFill>
                  <a:schemeClr val="dk1"/>
                </a:solidFill>
              </a:rPr>
              <a:t>Romero C et al. Prevención de hepatitis A mediante vacunación en Uruguay (2005-2010).</a:t>
            </a:r>
            <a:r>
              <a:rPr lang="x-none" sz="1200" i="0" u="none" strike="noStrike" cap="none">
                <a:solidFill>
                  <a:schemeClr val="dk1"/>
                </a:solidFill>
              </a:rPr>
              <a:t>Rev Méd Urug 2012; 28(2): 115-122</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715000"/>
            <a:ext cx="2867025" cy="670175"/>
          </a:xfrm>
          <a:prstGeom prst="rect">
            <a:avLst/>
          </a:prstGeom>
        </p:spPr>
      </p:pic>
    </p:spTree>
    <p:extLst>
      <p:ext uri="{BB962C8B-B14F-4D97-AF65-F5344CB8AC3E}">
        <p14:creationId xmlns:p14="http://schemas.microsoft.com/office/powerpoint/2010/main" val="304861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944"/>
          <p:cNvSpPr txBox="1">
            <a:spLocks noGrp="1"/>
          </p:cNvSpPr>
          <p:nvPr>
            <p:ph type="title"/>
          </p:nvPr>
        </p:nvSpPr>
        <p:spPr>
          <a:xfrm>
            <a:off x="457200" y="205978"/>
            <a:ext cx="8229600" cy="857400"/>
          </a:xfrm>
          <a:prstGeom prst="rect">
            <a:avLst/>
          </a:prstGeom>
        </p:spPr>
        <p:txBody>
          <a:bodyPr wrap="square" lIns="91425" tIns="91425" rIns="91425" bIns="91425" anchor="ctr" anchorCtr="0">
            <a:noAutofit/>
          </a:bodyPr>
          <a:lstStyle/>
          <a:p>
            <a:pPr lvl="0">
              <a:spcBef>
                <a:spcPts val="0"/>
              </a:spcBef>
              <a:buNone/>
            </a:pPr>
            <a:r>
              <a:rPr lang="x-none" sz="2800" b="1"/>
              <a:t>Enfermedad invasiva por Hib</a:t>
            </a:r>
          </a:p>
        </p:txBody>
      </p:sp>
      <p:pic>
        <p:nvPicPr>
          <p:cNvPr id="3" name="Shape 945"/>
          <p:cNvPicPr preferRelativeResize="0"/>
          <p:nvPr/>
        </p:nvPicPr>
        <p:blipFill rotWithShape="1">
          <a:blip r:embed="rId3">
            <a:alphaModFix/>
          </a:blip>
          <a:srcRect l="50359" t="45031" r="21849" b="23148"/>
          <a:stretch/>
        </p:blipFill>
        <p:spPr>
          <a:xfrm>
            <a:off x="128736" y="1981200"/>
            <a:ext cx="4214664" cy="2895600"/>
          </a:xfrm>
          <a:prstGeom prst="rect">
            <a:avLst/>
          </a:prstGeom>
          <a:noFill/>
          <a:ln>
            <a:noFill/>
          </a:ln>
        </p:spPr>
      </p:pic>
      <p:sp>
        <p:nvSpPr>
          <p:cNvPr id="4" name="Shape 946"/>
          <p:cNvSpPr txBox="1"/>
          <p:nvPr/>
        </p:nvSpPr>
        <p:spPr>
          <a:xfrm>
            <a:off x="2064300" y="5943600"/>
            <a:ext cx="7079700" cy="291600"/>
          </a:xfrm>
          <a:prstGeom prst="rect">
            <a:avLst/>
          </a:prstGeom>
          <a:noFill/>
          <a:ln>
            <a:noFill/>
          </a:ln>
        </p:spPr>
        <p:txBody>
          <a:bodyPr wrap="square" lIns="91425" tIns="91425" rIns="91425" bIns="91425" anchor="t" anchorCtr="0">
            <a:noAutofit/>
          </a:bodyPr>
          <a:lstStyle/>
          <a:p>
            <a:pPr lvl="0" algn="r" rtl="0">
              <a:lnSpc>
                <a:spcPct val="150000"/>
              </a:lnSpc>
              <a:spcBef>
                <a:spcPts val="0"/>
              </a:spcBef>
              <a:spcAft>
                <a:spcPts val="1600"/>
              </a:spcAft>
              <a:buClr>
                <a:schemeClr val="dk1"/>
              </a:buClr>
              <a:buSzPct val="137500"/>
              <a:buFont typeface="Arial"/>
              <a:buNone/>
            </a:pPr>
            <a:r>
              <a:rPr lang="x-none" sz="800">
                <a:solidFill>
                  <a:schemeClr val="dk1"/>
                </a:solidFill>
              </a:rPr>
              <a:t>Montano A et al. Enfermedades invasivas por Haemophilus influenzae tipo b. Impacto de la vacunación en los niños que ingresan al Centro Hospitalario Pereira Rossell. Rev Med Uruguay 2001; 17: 166-170. </a:t>
            </a:r>
          </a:p>
        </p:txBody>
      </p:sp>
      <p:pic>
        <p:nvPicPr>
          <p:cNvPr id="5" name="Shape 947"/>
          <p:cNvPicPr preferRelativeResize="0"/>
          <p:nvPr/>
        </p:nvPicPr>
        <p:blipFill>
          <a:blip r:embed="rId4">
            <a:alphaModFix/>
          </a:blip>
          <a:stretch>
            <a:fillRect/>
          </a:stretch>
        </p:blipFill>
        <p:spPr>
          <a:xfrm>
            <a:off x="4495800" y="2066426"/>
            <a:ext cx="4570527" cy="2810374"/>
          </a:xfrm>
          <a:prstGeom prst="rect">
            <a:avLst/>
          </a:prstGeom>
          <a:noFill/>
          <a:ln>
            <a:noFill/>
          </a:ln>
        </p:spPr>
      </p:pic>
      <p:sp>
        <p:nvSpPr>
          <p:cNvPr id="6" name="Shape 948"/>
          <p:cNvSpPr txBox="1"/>
          <p:nvPr/>
        </p:nvSpPr>
        <p:spPr>
          <a:xfrm>
            <a:off x="310275" y="3496650"/>
            <a:ext cx="3823500" cy="233100"/>
          </a:xfrm>
          <a:prstGeom prst="rect">
            <a:avLst/>
          </a:prstGeom>
          <a:noFill/>
          <a:ln>
            <a:noFill/>
          </a:ln>
        </p:spPr>
        <p:txBody>
          <a:bodyPr wrap="square" lIns="91425" tIns="91425" rIns="91425" bIns="91425" anchor="t" anchorCtr="0">
            <a:noAutofit/>
          </a:bodyPr>
          <a:lstStyle/>
          <a:p>
            <a:pPr lvl="0" algn="ctr">
              <a:spcBef>
                <a:spcPts val="0"/>
              </a:spcBef>
              <a:buNone/>
            </a:pPr>
            <a:r>
              <a:rPr lang="x-none" sz="1100"/>
              <a:t>Número de casos por año, HP CHPR</a:t>
            </a:r>
          </a:p>
        </p:txBody>
      </p:sp>
      <p:sp>
        <p:nvSpPr>
          <p:cNvPr id="7" name="Shape 949"/>
          <p:cNvSpPr txBox="1"/>
          <p:nvPr/>
        </p:nvSpPr>
        <p:spPr>
          <a:xfrm>
            <a:off x="4709898" y="4876800"/>
            <a:ext cx="4268700" cy="233100"/>
          </a:xfrm>
          <a:prstGeom prst="rect">
            <a:avLst/>
          </a:prstGeom>
          <a:noFill/>
          <a:ln>
            <a:noFill/>
          </a:ln>
        </p:spPr>
        <p:txBody>
          <a:bodyPr wrap="square" lIns="91425" tIns="91425" rIns="91425" bIns="91425" anchor="t" anchorCtr="0">
            <a:noAutofit/>
          </a:bodyPr>
          <a:lstStyle/>
          <a:p>
            <a:pPr lvl="0" algn="ctr" rtl="0">
              <a:spcBef>
                <a:spcPts val="0"/>
              </a:spcBef>
              <a:buNone/>
            </a:pPr>
            <a:r>
              <a:rPr lang="x-none" sz="1100">
                <a:solidFill>
                  <a:schemeClr val="dk1"/>
                </a:solidFill>
              </a:rPr>
              <a:t>Casos notificados de meningitis por  Hi y Hib según año. </a:t>
            </a:r>
          </a:p>
          <a:p>
            <a:pPr lvl="0" algn="ctr" rtl="0">
              <a:spcBef>
                <a:spcPts val="0"/>
              </a:spcBef>
              <a:buClr>
                <a:schemeClr val="dk1"/>
              </a:buClr>
              <a:buSzPct val="100000"/>
              <a:buFont typeface="Arial"/>
              <a:buNone/>
            </a:pPr>
            <a:r>
              <a:rPr lang="x-none" sz="1100">
                <a:solidFill>
                  <a:schemeClr val="dk1"/>
                </a:solidFill>
              </a:rPr>
              <a:t>Período 1980-2015. Fuente: DEVISA</a:t>
            </a:r>
          </a:p>
          <a:p>
            <a:pPr lvl="0">
              <a:spcBef>
                <a:spcPts val="0"/>
              </a:spcBef>
              <a:buNone/>
            </a:pPr>
            <a:endParaRPr dirty="0"/>
          </a:p>
        </p:txBody>
      </p:sp>
      <p:sp>
        <p:nvSpPr>
          <p:cNvPr id="8" name="Shape 948"/>
          <p:cNvSpPr txBox="1"/>
          <p:nvPr/>
        </p:nvSpPr>
        <p:spPr>
          <a:xfrm>
            <a:off x="324318" y="4914552"/>
            <a:ext cx="3823500" cy="233100"/>
          </a:xfrm>
          <a:prstGeom prst="rect">
            <a:avLst/>
          </a:prstGeom>
          <a:noFill/>
          <a:ln>
            <a:noFill/>
          </a:ln>
        </p:spPr>
        <p:txBody>
          <a:bodyPr wrap="square" lIns="91425" tIns="91425" rIns="91425" bIns="91425" anchor="t" anchorCtr="0">
            <a:noAutofit/>
          </a:bodyPr>
          <a:lstStyle/>
          <a:p>
            <a:pPr lvl="0" algn="ctr">
              <a:spcBef>
                <a:spcPts val="0"/>
              </a:spcBef>
              <a:buNone/>
            </a:pPr>
            <a:r>
              <a:rPr lang="x-none" sz="1100"/>
              <a:t>Número de casos por año, HP CHPR</a:t>
            </a:r>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033" y="5459534"/>
            <a:ext cx="2867025" cy="670175"/>
          </a:xfrm>
          <a:prstGeom prst="rect">
            <a:avLst/>
          </a:prstGeom>
        </p:spPr>
      </p:pic>
    </p:spTree>
    <p:extLst>
      <p:ext uri="{BB962C8B-B14F-4D97-AF65-F5344CB8AC3E}">
        <p14:creationId xmlns:p14="http://schemas.microsoft.com/office/powerpoint/2010/main" val="2831378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954"/>
          <p:cNvPicPr preferRelativeResize="0"/>
          <p:nvPr/>
        </p:nvPicPr>
        <p:blipFill rotWithShape="1">
          <a:blip r:embed="rId3">
            <a:alphaModFix/>
          </a:blip>
          <a:srcRect/>
          <a:stretch/>
        </p:blipFill>
        <p:spPr>
          <a:xfrm>
            <a:off x="227537" y="871479"/>
            <a:ext cx="5793325" cy="2472177"/>
          </a:xfrm>
          <a:prstGeom prst="rect">
            <a:avLst/>
          </a:prstGeom>
          <a:noFill/>
          <a:ln>
            <a:noFill/>
          </a:ln>
        </p:spPr>
      </p:pic>
      <p:pic>
        <p:nvPicPr>
          <p:cNvPr id="3" name="Shape 955"/>
          <p:cNvPicPr preferRelativeResize="0"/>
          <p:nvPr/>
        </p:nvPicPr>
        <p:blipFill rotWithShape="1">
          <a:blip r:embed="rId4">
            <a:alphaModFix/>
          </a:blip>
          <a:srcRect/>
          <a:stretch/>
        </p:blipFill>
        <p:spPr>
          <a:xfrm>
            <a:off x="2819400" y="3352800"/>
            <a:ext cx="5626900" cy="2202600"/>
          </a:xfrm>
          <a:prstGeom prst="rect">
            <a:avLst/>
          </a:prstGeom>
          <a:noFill/>
          <a:ln>
            <a:noFill/>
          </a:ln>
        </p:spPr>
      </p:pic>
      <p:sp>
        <p:nvSpPr>
          <p:cNvPr id="4" name="Shape 956"/>
          <p:cNvSpPr txBox="1"/>
          <p:nvPr/>
        </p:nvSpPr>
        <p:spPr>
          <a:xfrm rot="-757">
            <a:off x="2092927" y="5823178"/>
            <a:ext cx="6638369" cy="325747"/>
          </a:xfrm>
          <a:prstGeom prst="rect">
            <a:avLst/>
          </a:prstGeom>
          <a:noFill/>
          <a:ln>
            <a:noFill/>
          </a:ln>
        </p:spPr>
        <p:txBody>
          <a:bodyPr wrap="square" lIns="91425" tIns="91425" rIns="91425" bIns="91425" anchor="ctr" anchorCtr="0">
            <a:noAutofit/>
          </a:bodyPr>
          <a:lstStyle/>
          <a:p>
            <a:pPr lvl="0" algn="r" rtl="0">
              <a:spcBef>
                <a:spcPts val="0"/>
              </a:spcBef>
              <a:buNone/>
            </a:pPr>
            <a:r>
              <a:rPr lang="x-none" sz="1200">
                <a:solidFill>
                  <a:schemeClr val="dk1"/>
                </a:solidFill>
              </a:rPr>
              <a:t>Pirez MC et al. Changes in hospitalizations for pneumonia after universal vaccination with pneumococcal conjugate vaccines 7/13 valent and haemophilus influenzae type b conjugate vaccine in a Pediatric Referral Hospital in Uruguay. Pediatr Infect Dis J 2014l;33(7):753-9</a:t>
            </a:r>
          </a:p>
        </p:txBody>
      </p:sp>
      <p:sp>
        <p:nvSpPr>
          <p:cNvPr id="5" name="Shape 957"/>
          <p:cNvSpPr txBox="1"/>
          <p:nvPr/>
        </p:nvSpPr>
        <p:spPr>
          <a:xfrm>
            <a:off x="-152400" y="30230"/>
            <a:ext cx="9096000" cy="871479"/>
          </a:xfrm>
          <a:prstGeom prst="rect">
            <a:avLst/>
          </a:prstGeom>
          <a:noFill/>
          <a:ln>
            <a:noFill/>
          </a:ln>
        </p:spPr>
        <p:txBody>
          <a:bodyPr wrap="square" lIns="91425" tIns="91425" rIns="91425" bIns="91425" anchor="ctr" anchorCtr="0">
            <a:noAutofit/>
          </a:bodyPr>
          <a:lstStyle/>
          <a:p>
            <a:pPr lvl="0" algn="ctr" rtl="0">
              <a:lnSpc>
                <a:spcPct val="90000"/>
              </a:lnSpc>
              <a:spcBef>
                <a:spcPts val="0"/>
              </a:spcBef>
              <a:buNone/>
            </a:pPr>
            <a:r>
              <a:rPr lang="x-none" sz="2200" b="1">
                <a:solidFill>
                  <a:schemeClr val="dk1"/>
                </a:solidFill>
              </a:rPr>
              <a:t>Neumonía (NAC) y Neumonía Neumocócica  en  0 a 14 años. Egresos pre y post Vacunación PCV7/13, HP-CHPR </a:t>
            </a:r>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5779568"/>
            <a:ext cx="2590800" cy="605607"/>
          </a:xfrm>
          <a:prstGeom prst="rect">
            <a:avLst/>
          </a:prstGeom>
        </p:spPr>
      </p:pic>
    </p:spTree>
    <p:extLst>
      <p:ext uri="{BB962C8B-B14F-4D97-AF65-F5344CB8AC3E}">
        <p14:creationId xmlns:p14="http://schemas.microsoft.com/office/powerpoint/2010/main" val="50200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Shape 962"/>
          <p:cNvPicPr preferRelativeResize="0"/>
          <p:nvPr/>
        </p:nvPicPr>
        <p:blipFill rotWithShape="1">
          <a:blip r:embed="rId4">
            <a:alphaModFix/>
          </a:blip>
          <a:srcRect l="10425" t="41924" r="50409" b="20954"/>
          <a:stretch/>
        </p:blipFill>
        <p:spPr>
          <a:xfrm>
            <a:off x="618949" y="990600"/>
            <a:ext cx="7987801" cy="4685524"/>
          </a:xfrm>
          <a:prstGeom prst="rect">
            <a:avLst/>
          </a:prstGeom>
          <a:noFill/>
          <a:ln>
            <a:noFill/>
          </a:ln>
        </p:spPr>
      </p:pic>
      <p:sp>
        <p:nvSpPr>
          <p:cNvPr id="3" name="Shape 963"/>
          <p:cNvSpPr txBox="1"/>
          <p:nvPr/>
        </p:nvSpPr>
        <p:spPr>
          <a:xfrm>
            <a:off x="314900" y="174950"/>
            <a:ext cx="8595900" cy="548100"/>
          </a:xfrm>
          <a:prstGeom prst="rect">
            <a:avLst/>
          </a:prstGeom>
          <a:noFill/>
          <a:ln>
            <a:noFill/>
          </a:ln>
        </p:spPr>
        <p:txBody>
          <a:bodyPr wrap="square" lIns="91425" tIns="91425" rIns="91425" bIns="91425" anchor="t" anchorCtr="0">
            <a:noAutofit/>
          </a:bodyPr>
          <a:lstStyle/>
          <a:p>
            <a:pPr lvl="0" algn="ctr">
              <a:spcBef>
                <a:spcPts val="0"/>
              </a:spcBef>
              <a:buNone/>
            </a:pPr>
            <a:r>
              <a:rPr lang="x-none" sz="2800" b="1"/>
              <a:t>Situación epidemiológica varicela, Uruguay</a:t>
            </a:r>
          </a:p>
        </p:txBody>
      </p:sp>
      <p:sp>
        <p:nvSpPr>
          <p:cNvPr id="4" name="Shape 964"/>
          <p:cNvSpPr txBox="1"/>
          <p:nvPr/>
        </p:nvSpPr>
        <p:spPr>
          <a:xfrm>
            <a:off x="1127760" y="6152256"/>
            <a:ext cx="7967650" cy="163200"/>
          </a:xfrm>
          <a:prstGeom prst="rect">
            <a:avLst/>
          </a:prstGeom>
          <a:noFill/>
          <a:ln>
            <a:noFill/>
          </a:ln>
        </p:spPr>
        <p:txBody>
          <a:bodyPr wrap="square" lIns="91425" tIns="91425" rIns="91425" bIns="91425" anchor="t" anchorCtr="0">
            <a:noAutofit/>
          </a:bodyPr>
          <a:lstStyle/>
          <a:p>
            <a:pPr lvl="0" algn="r">
              <a:spcBef>
                <a:spcPts val="0"/>
              </a:spcBef>
              <a:buNone/>
            </a:pPr>
            <a:r>
              <a:rPr lang="x-none" sz="1200"/>
              <a:t>Quian J et al.  </a:t>
            </a:r>
            <a:r>
              <a:rPr lang="x-none" sz="1200">
                <a:solidFill>
                  <a:schemeClr val="dk1"/>
                </a:solidFill>
              </a:rPr>
              <a:t>Impact of universal varicella vaccination on 1-year olds in Uruguay: 1997–2005 Arch Dis Child. 2008;93:845–850</a:t>
            </a:r>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715000"/>
            <a:ext cx="2867025" cy="670175"/>
          </a:xfrm>
          <a:prstGeom prst="rect">
            <a:avLst/>
          </a:prstGeom>
        </p:spPr>
      </p:pic>
    </p:spTree>
    <p:extLst>
      <p:ext uri="{BB962C8B-B14F-4D97-AF65-F5344CB8AC3E}">
        <p14:creationId xmlns:p14="http://schemas.microsoft.com/office/powerpoint/2010/main" val="39854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975"/>
          <p:cNvSpPr txBox="1">
            <a:spLocks noGrp="1"/>
          </p:cNvSpPr>
          <p:nvPr>
            <p:ph type="title"/>
          </p:nvPr>
        </p:nvSpPr>
        <p:spPr>
          <a:xfrm>
            <a:off x="311700" y="175175"/>
            <a:ext cx="8520600" cy="842400"/>
          </a:xfrm>
          <a:prstGeom prst="rect">
            <a:avLst/>
          </a:prstGeom>
        </p:spPr>
        <p:txBody>
          <a:bodyPr wrap="square" lIns="91425" tIns="91425" rIns="91425" bIns="91425" anchor="t" anchorCtr="0">
            <a:noAutofit/>
          </a:bodyPr>
          <a:lstStyle/>
          <a:p>
            <a:pPr lvl="0" algn="ctr" rtl="0">
              <a:spcBef>
                <a:spcPts val="0"/>
              </a:spcBef>
              <a:buClr>
                <a:schemeClr val="dk1"/>
              </a:buClr>
              <a:buSzPct val="78571"/>
              <a:buFont typeface="Arial"/>
              <a:buNone/>
            </a:pPr>
            <a:r>
              <a:rPr lang="x-none" sz="2000" b="1"/>
              <a:t>EVALUACIÓN DE LA CONFIANZA Y SATISFACCIÓN DEL PROGRAMA NACIONAL DE VACUNACIONES EN MONTEVIDEO, URUGUAY. </a:t>
            </a:r>
          </a:p>
          <a:p>
            <a:pPr lvl="0" algn="ctr" rtl="0">
              <a:spcBef>
                <a:spcPts val="0"/>
              </a:spcBef>
              <a:buClr>
                <a:schemeClr val="dk1"/>
              </a:buClr>
              <a:buSzPct val="91666"/>
              <a:buFont typeface="Arial"/>
              <a:buNone/>
            </a:pPr>
            <a:endParaRPr sz="2000" b="1" dirty="0"/>
          </a:p>
          <a:p>
            <a:pPr lvl="0" algn="ctr" rtl="0">
              <a:spcBef>
                <a:spcPts val="0"/>
              </a:spcBef>
              <a:buClr>
                <a:schemeClr val="dk1"/>
              </a:buClr>
              <a:buSzPct val="91666"/>
              <a:buFont typeface="Arial"/>
              <a:buNone/>
            </a:pPr>
            <a:r>
              <a:rPr lang="x-none" sz="2000"/>
              <a:t>Programa Nacional de Vacunaciones, Unidad de Inmunizaciones, División Epidemiología, Ministerio de Salud.</a:t>
            </a:r>
          </a:p>
          <a:p>
            <a:pPr lvl="0" algn="ctr" rtl="0">
              <a:spcBef>
                <a:spcPts val="0"/>
              </a:spcBef>
              <a:buClr>
                <a:schemeClr val="dk1"/>
              </a:buClr>
              <a:buSzPct val="91666"/>
              <a:buFont typeface="Arial"/>
              <a:buNone/>
            </a:pPr>
            <a:r>
              <a:rPr lang="x-none" sz="2000"/>
              <a:t>Clínica Pediátrica, Facultad de Medicina, Universidad de la República.</a:t>
            </a:r>
          </a:p>
          <a:p>
            <a:pPr lvl="0" algn="ctr" rtl="0">
              <a:spcBef>
                <a:spcPts val="0"/>
              </a:spcBef>
              <a:buNone/>
            </a:pPr>
            <a:endParaRPr sz="2000" dirty="0"/>
          </a:p>
        </p:txBody>
      </p:sp>
      <p:sp>
        <p:nvSpPr>
          <p:cNvPr id="3" name="Shape 976"/>
          <p:cNvSpPr txBox="1">
            <a:spLocks/>
          </p:cNvSpPr>
          <p:nvPr/>
        </p:nvSpPr>
        <p:spPr>
          <a:xfrm>
            <a:off x="304800" y="2514600"/>
            <a:ext cx="8520600" cy="2549400"/>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Arial" pitchFamily="34" charset="0"/>
              <a:buNone/>
            </a:pPr>
            <a:r>
              <a:rPr lang="es-UY" sz="2000" dirty="0" smtClean="0">
                <a:solidFill>
                  <a:schemeClr val="dk1"/>
                </a:solidFill>
              </a:rPr>
              <a:t>Encuesta:</a:t>
            </a:r>
          </a:p>
          <a:p>
            <a:pPr marL="457200" indent="-330200" algn="just">
              <a:spcBef>
                <a:spcPts val="0"/>
              </a:spcBef>
              <a:buClr>
                <a:schemeClr val="dk1"/>
              </a:buClr>
              <a:buSzPct val="100000"/>
            </a:pPr>
            <a:r>
              <a:rPr lang="es-UY" sz="2000" dirty="0" smtClean="0">
                <a:solidFill>
                  <a:schemeClr val="dk1"/>
                </a:solidFill>
              </a:rPr>
              <a:t>384 personas &gt; de 18 años que tuvieran un niño ≤ de 5 años a cargo,</a:t>
            </a:r>
          </a:p>
          <a:p>
            <a:pPr marL="457200" indent="-330200" algn="just">
              <a:spcBef>
                <a:spcPts val="0"/>
              </a:spcBef>
              <a:buClr>
                <a:schemeClr val="dk1"/>
              </a:buClr>
              <a:buSzPct val="100000"/>
            </a:pPr>
            <a:r>
              <a:rPr lang="es-UY" sz="2000" dirty="0" smtClean="0">
                <a:solidFill>
                  <a:schemeClr val="dk1"/>
                </a:solidFill>
              </a:rPr>
              <a:t>mayo a octubre 2016 , estratificada según los 8 municipios de Montevideo. </a:t>
            </a:r>
          </a:p>
          <a:p>
            <a:pPr algn="just">
              <a:spcBef>
                <a:spcPts val="0"/>
              </a:spcBef>
              <a:buFont typeface="Arial" pitchFamily="34" charset="0"/>
              <a:buNone/>
            </a:pPr>
            <a:endParaRPr lang="es-UY" sz="2000" dirty="0" smtClean="0">
              <a:solidFill>
                <a:schemeClr val="dk1"/>
              </a:solidFill>
            </a:endParaRPr>
          </a:p>
          <a:p>
            <a:pPr algn="just">
              <a:spcBef>
                <a:spcPts val="0"/>
              </a:spcBef>
              <a:buFont typeface="Arial" pitchFamily="34" charset="0"/>
              <a:buNone/>
            </a:pPr>
            <a:r>
              <a:rPr lang="es-UY" sz="2000" b="1" dirty="0" smtClean="0">
                <a:solidFill>
                  <a:schemeClr val="dk1"/>
                </a:solidFill>
              </a:rPr>
              <a:t>Confianza </a:t>
            </a:r>
            <a:r>
              <a:rPr lang="es-UY" sz="2000" dirty="0" smtClean="0">
                <a:solidFill>
                  <a:schemeClr val="dk1"/>
                </a:solidFill>
              </a:rPr>
              <a:t>: seguridad e importancia  de cada vacuna. </a:t>
            </a:r>
          </a:p>
          <a:p>
            <a:pPr algn="just">
              <a:spcBef>
                <a:spcPts val="0"/>
              </a:spcBef>
              <a:buFont typeface="Arial" pitchFamily="34" charset="0"/>
              <a:buNone/>
            </a:pPr>
            <a:r>
              <a:rPr lang="es-UY" sz="2000" b="1" dirty="0" smtClean="0">
                <a:solidFill>
                  <a:schemeClr val="dk1"/>
                </a:solidFill>
              </a:rPr>
              <a:t>Satisfacción</a:t>
            </a:r>
            <a:r>
              <a:rPr lang="es-UY" sz="2000" dirty="0" smtClean="0">
                <a:solidFill>
                  <a:schemeClr val="dk1"/>
                </a:solidFill>
              </a:rPr>
              <a:t> </a:t>
            </a:r>
          </a:p>
          <a:p>
            <a:pPr algn="just">
              <a:spcBef>
                <a:spcPts val="0"/>
              </a:spcBef>
              <a:buFont typeface="Arial" pitchFamily="34" charset="0"/>
              <a:buNone/>
            </a:pPr>
            <a:r>
              <a:rPr lang="es-UY" sz="2000" b="1" dirty="0" smtClean="0">
                <a:solidFill>
                  <a:schemeClr val="dk1"/>
                </a:solidFill>
              </a:rPr>
              <a:t>Estrategias de comunicación social</a:t>
            </a:r>
          </a:p>
          <a:p>
            <a:pPr algn="just">
              <a:spcBef>
                <a:spcPts val="0"/>
              </a:spcBef>
              <a:buFont typeface="Arial" pitchFamily="34" charset="0"/>
              <a:buNone/>
            </a:pPr>
            <a:endParaRPr lang="es-UY" sz="2000" dirty="0" smtClean="0">
              <a:solidFill>
                <a:schemeClr val="dk1"/>
              </a:solidFill>
            </a:endParaRPr>
          </a:p>
          <a:p>
            <a:pPr algn="just">
              <a:spcBef>
                <a:spcPts val="0"/>
              </a:spcBef>
              <a:buFont typeface="Arial" pitchFamily="34" charset="0"/>
              <a:buNone/>
            </a:pPr>
            <a:endParaRPr lang="es-UY" sz="2000" dirty="0" smtClean="0">
              <a:solidFill>
                <a:schemeClr val="dk1"/>
              </a:solidFill>
            </a:endParaRPr>
          </a:p>
          <a:p>
            <a:pPr>
              <a:spcBef>
                <a:spcPts val="0"/>
              </a:spcBef>
              <a:buFont typeface="Arial" pitchFamily="34" charset="0"/>
              <a:buNone/>
            </a:pPr>
            <a:endParaRPr lang="es-UY" sz="20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93017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981"/>
          <p:cNvSpPr txBox="1">
            <a:spLocks noGrp="1"/>
          </p:cNvSpPr>
          <p:nvPr>
            <p:ph type="title"/>
          </p:nvPr>
        </p:nvSpPr>
        <p:spPr>
          <a:xfrm>
            <a:off x="311700" y="175175"/>
            <a:ext cx="8520600" cy="842400"/>
          </a:xfrm>
          <a:prstGeom prst="rect">
            <a:avLst/>
          </a:prstGeom>
        </p:spPr>
        <p:txBody>
          <a:bodyPr wrap="square" lIns="91425" tIns="91425" rIns="91425" bIns="91425" anchor="t" anchorCtr="0">
            <a:noAutofit/>
          </a:bodyPr>
          <a:lstStyle/>
          <a:p>
            <a:pPr lvl="0" algn="ctr" rtl="0">
              <a:spcBef>
                <a:spcPts val="0"/>
              </a:spcBef>
              <a:buClr>
                <a:schemeClr val="dk1"/>
              </a:buClr>
              <a:buSzPct val="78571"/>
              <a:buFont typeface="Arial"/>
              <a:buNone/>
            </a:pPr>
            <a:r>
              <a:rPr lang="x-none" sz="3000" b="1"/>
              <a:t>EVALUACIÓN DE LA CONFIANZA Y SATISFACCIÓN DEL PROGRAMA NACIONAL DE VACUNACIONES EN MONTEVIDEO, URUGUAY 2016</a:t>
            </a:r>
          </a:p>
          <a:p>
            <a:pPr lvl="0" algn="ctr" rtl="0">
              <a:spcBef>
                <a:spcPts val="0"/>
              </a:spcBef>
              <a:buClr>
                <a:schemeClr val="dk1"/>
              </a:buClr>
              <a:buSzPct val="110000"/>
              <a:buFont typeface="Arial"/>
              <a:buNone/>
            </a:pPr>
            <a:r>
              <a:rPr lang="x-none" sz="1000"/>
              <a:t>Programa Nacional de Vacunaciones, Unidad de Inmunizaciones, División Epidemiología, Ministerio de Salud.</a:t>
            </a:r>
          </a:p>
          <a:p>
            <a:pPr lvl="0" algn="ctr" rtl="0">
              <a:spcBef>
                <a:spcPts val="0"/>
              </a:spcBef>
              <a:buClr>
                <a:schemeClr val="dk1"/>
              </a:buClr>
              <a:buSzPct val="110000"/>
              <a:buFont typeface="Arial"/>
              <a:buNone/>
            </a:pPr>
            <a:r>
              <a:rPr lang="x-none" sz="1000"/>
              <a:t>Clínica Pediátrica, Facultad de Medicina, Universidad de la República.</a:t>
            </a:r>
          </a:p>
          <a:p>
            <a:pPr lvl="0" algn="ctr" rtl="0">
              <a:spcBef>
                <a:spcPts val="0"/>
              </a:spcBef>
              <a:buNone/>
            </a:pPr>
            <a:endParaRPr sz="1400" dirty="0"/>
          </a:p>
        </p:txBody>
      </p:sp>
      <p:sp>
        <p:nvSpPr>
          <p:cNvPr id="3" name="Shape 982"/>
          <p:cNvSpPr txBox="1"/>
          <p:nvPr/>
        </p:nvSpPr>
        <p:spPr>
          <a:xfrm>
            <a:off x="708431" y="2286000"/>
            <a:ext cx="7884900" cy="1059300"/>
          </a:xfrm>
          <a:prstGeom prst="rect">
            <a:avLst/>
          </a:prstGeom>
          <a:solidFill>
            <a:srgbClr val="C89F5D"/>
          </a:solidFill>
          <a:ln>
            <a:noFill/>
          </a:ln>
        </p:spPr>
        <p:txBody>
          <a:bodyPr wrap="square" lIns="91425" tIns="91425" rIns="91425" bIns="91425" anchor="t" anchorCtr="0">
            <a:noAutofit/>
          </a:bodyPr>
          <a:lstStyle/>
          <a:p>
            <a:pPr lvl="0" algn="just" rtl="0">
              <a:spcBef>
                <a:spcPts val="0"/>
              </a:spcBef>
              <a:buNone/>
            </a:pPr>
            <a:r>
              <a:rPr lang="x-none" sz="1600" b="1">
                <a:solidFill>
                  <a:schemeClr val="dk1"/>
                </a:solidFill>
              </a:rPr>
              <a:t>Importancia/confianza </a:t>
            </a:r>
            <a:r>
              <a:rPr lang="x-none" sz="1600">
                <a:solidFill>
                  <a:schemeClr val="dk1"/>
                </a:solidFill>
              </a:rPr>
              <a:t>de la vacunación:</a:t>
            </a:r>
          </a:p>
          <a:p>
            <a:pPr marL="457200" lvl="0" indent="-330200" algn="just" rtl="0">
              <a:spcBef>
                <a:spcPts val="0"/>
              </a:spcBef>
              <a:buClr>
                <a:schemeClr val="dk1"/>
              </a:buClr>
              <a:buSzPct val="100000"/>
              <a:buChar char="●"/>
            </a:pPr>
            <a:r>
              <a:rPr lang="x-none" sz="1600">
                <a:solidFill>
                  <a:schemeClr val="dk1"/>
                </a:solidFill>
              </a:rPr>
              <a:t>  niños: 93%</a:t>
            </a:r>
          </a:p>
          <a:p>
            <a:pPr marL="457200" lvl="0" indent="-330200" algn="just" rtl="0">
              <a:spcBef>
                <a:spcPts val="0"/>
              </a:spcBef>
              <a:buClr>
                <a:schemeClr val="dk1"/>
              </a:buClr>
              <a:buSzPct val="100000"/>
              <a:buChar char="●"/>
            </a:pPr>
            <a:r>
              <a:rPr lang="x-none" sz="1600">
                <a:solidFill>
                  <a:schemeClr val="dk1"/>
                </a:solidFill>
              </a:rPr>
              <a:t>  adultos: 81%</a:t>
            </a:r>
          </a:p>
          <a:p>
            <a:pPr marL="457200" lvl="0" indent="-330200" algn="just" rtl="0">
              <a:spcBef>
                <a:spcPts val="0"/>
              </a:spcBef>
              <a:buClr>
                <a:schemeClr val="dk1"/>
              </a:buClr>
              <a:buSzPct val="100000"/>
              <a:buChar char="●"/>
            </a:pPr>
            <a:r>
              <a:rPr lang="x-none" sz="1600">
                <a:solidFill>
                  <a:schemeClr val="dk1"/>
                </a:solidFill>
              </a:rPr>
              <a:t>  vacuna antigripal: 39% </a:t>
            </a:r>
          </a:p>
        </p:txBody>
      </p:sp>
      <p:sp>
        <p:nvSpPr>
          <p:cNvPr id="4" name="Shape 983"/>
          <p:cNvSpPr txBox="1"/>
          <p:nvPr/>
        </p:nvSpPr>
        <p:spPr>
          <a:xfrm>
            <a:off x="724793" y="3351817"/>
            <a:ext cx="7884900" cy="1644000"/>
          </a:xfrm>
          <a:prstGeom prst="rect">
            <a:avLst/>
          </a:prstGeom>
          <a:solidFill>
            <a:srgbClr val="D2CB6C"/>
          </a:solidFill>
          <a:ln>
            <a:noFill/>
          </a:ln>
        </p:spPr>
        <p:txBody>
          <a:bodyPr wrap="square" lIns="91425" tIns="91425" rIns="91425" bIns="91425" anchor="t" anchorCtr="0">
            <a:noAutofit/>
          </a:bodyPr>
          <a:lstStyle/>
          <a:p>
            <a:pPr lvl="0" algn="just" rtl="0">
              <a:spcBef>
                <a:spcPts val="0"/>
              </a:spcBef>
              <a:buClr>
                <a:schemeClr val="dk1"/>
              </a:buClr>
              <a:buSzPct val="68750"/>
              <a:buFont typeface="Arial"/>
              <a:buNone/>
            </a:pPr>
            <a:r>
              <a:rPr lang="x-none" sz="1600" b="1">
                <a:solidFill>
                  <a:schemeClr val="dk1"/>
                </a:solidFill>
              </a:rPr>
              <a:t>Satisfacción: </a:t>
            </a:r>
          </a:p>
          <a:p>
            <a:pPr marL="457200" lvl="0" indent="-330200" algn="just" rtl="0">
              <a:spcBef>
                <a:spcPts val="0"/>
              </a:spcBef>
              <a:buClr>
                <a:schemeClr val="dk1"/>
              </a:buClr>
              <a:buSzPct val="100000"/>
              <a:buChar char="●"/>
            </a:pPr>
            <a:r>
              <a:rPr lang="x-none" sz="1600">
                <a:solidFill>
                  <a:schemeClr val="dk1"/>
                </a:solidFill>
              </a:rPr>
              <a:t> vacunas del CEV 90%</a:t>
            </a:r>
          </a:p>
          <a:p>
            <a:pPr marL="457200" lvl="0" indent="-330200" algn="just" rtl="0">
              <a:spcBef>
                <a:spcPts val="0"/>
              </a:spcBef>
              <a:buClr>
                <a:schemeClr val="dk1"/>
              </a:buClr>
              <a:buSzPct val="100000"/>
              <a:buChar char="●"/>
            </a:pPr>
            <a:r>
              <a:rPr lang="x-none" sz="1600">
                <a:solidFill>
                  <a:schemeClr val="dk1"/>
                </a:solidFill>
              </a:rPr>
              <a:t> información  MS 56% </a:t>
            </a:r>
          </a:p>
          <a:p>
            <a:pPr marL="457200" lvl="0" indent="-330200" algn="just" rtl="0">
              <a:spcBef>
                <a:spcPts val="0"/>
              </a:spcBef>
              <a:buClr>
                <a:schemeClr val="dk1"/>
              </a:buClr>
              <a:buSzPct val="100000"/>
              <a:buChar char="●"/>
            </a:pPr>
            <a:r>
              <a:rPr lang="x-none" sz="1600">
                <a:solidFill>
                  <a:schemeClr val="dk1"/>
                </a:solidFill>
              </a:rPr>
              <a:t> información médico 83%. </a:t>
            </a:r>
          </a:p>
          <a:p>
            <a:pPr marL="457200" lvl="0" indent="-330200" algn="just" rtl="0">
              <a:spcBef>
                <a:spcPts val="0"/>
              </a:spcBef>
              <a:buClr>
                <a:schemeClr val="dk1"/>
              </a:buClr>
              <a:buSzPct val="100000"/>
              <a:buChar char="●"/>
            </a:pPr>
            <a:r>
              <a:rPr lang="x-none" sz="1600">
                <a:solidFill>
                  <a:schemeClr val="dk1"/>
                </a:solidFill>
              </a:rPr>
              <a:t>69% algunas vacunas más importantes que otras</a:t>
            </a:r>
          </a:p>
          <a:p>
            <a:pPr marL="457200" lvl="0" indent="-330200" algn="just" rtl="0">
              <a:spcBef>
                <a:spcPts val="0"/>
              </a:spcBef>
              <a:buClr>
                <a:schemeClr val="dk1"/>
              </a:buClr>
              <a:buSzPct val="100000"/>
              <a:buChar char="●"/>
            </a:pPr>
            <a:r>
              <a:rPr lang="x-none" sz="1600">
                <a:solidFill>
                  <a:schemeClr val="dk1"/>
                </a:solidFill>
              </a:rPr>
              <a:t>62% se podría evitar al menos una vacuna(antigripal y antiVPH) </a:t>
            </a:r>
          </a:p>
          <a:p>
            <a:pPr lvl="0" algn="just" rtl="0">
              <a:spcBef>
                <a:spcPts val="0"/>
              </a:spcBef>
              <a:buClr>
                <a:schemeClr val="dk1"/>
              </a:buClr>
              <a:buFont typeface="Arial"/>
              <a:buNone/>
            </a:pPr>
            <a:endParaRPr sz="1600" dirty="0">
              <a:solidFill>
                <a:schemeClr val="dk2"/>
              </a:solidFill>
            </a:endParaRPr>
          </a:p>
          <a:p>
            <a:pPr lvl="0" algn="just" rtl="0">
              <a:spcBef>
                <a:spcPts val="0"/>
              </a:spcBef>
              <a:buClr>
                <a:schemeClr val="dk1"/>
              </a:buClr>
              <a:buSzPct val="68750"/>
              <a:buFont typeface="Arial"/>
              <a:buNone/>
            </a:pPr>
            <a:r>
              <a:rPr lang="x-none" sz="1600">
                <a:solidFill>
                  <a:schemeClr val="dk1"/>
                </a:solidFill>
              </a:rPr>
              <a:t>.</a:t>
            </a:r>
          </a:p>
          <a:p>
            <a:pPr lvl="0" rtl="0">
              <a:lnSpc>
                <a:spcPct val="115000"/>
              </a:lnSpc>
              <a:spcBef>
                <a:spcPts val="0"/>
              </a:spcBef>
              <a:spcAft>
                <a:spcPts val="1600"/>
              </a:spcAft>
              <a:buClr>
                <a:schemeClr val="dk1"/>
              </a:buClr>
              <a:buFont typeface="Arial"/>
              <a:buNone/>
            </a:pPr>
            <a:endParaRPr sz="1600" dirty="0">
              <a:solidFill>
                <a:schemeClr val="dk2"/>
              </a:solidFill>
            </a:endParaRPr>
          </a:p>
          <a:p>
            <a:pPr marL="457200" lvl="0" indent="0" rtl="0">
              <a:lnSpc>
                <a:spcPct val="115000"/>
              </a:lnSpc>
              <a:spcBef>
                <a:spcPts val="0"/>
              </a:spcBef>
              <a:spcAft>
                <a:spcPts val="1600"/>
              </a:spcAft>
              <a:buNone/>
            </a:pPr>
            <a:endParaRPr dirty="0"/>
          </a:p>
        </p:txBody>
      </p:sp>
      <p:sp>
        <p:nvSpPr>
          <p:cNvPr id="5" name="Shape 984"/>
          <p:cNvSpPr txBox="1"/>
          <p:nvPr/>
        </p:nvSpPr>
        <p:spPr>
          <a:xfrm>
            <a:off x="727841" y="5000414"/>
            <a:ext cx="7865490" cy="1220100"/>
          </a:xfrm>
          <a:prstGeom prst="rect">
            <a:avLst/>
          </a:prstGeom>
          <a:solidFill>
            <a:srgbClr val="70BE44"/>
          </a:solidFill>
          <a:ln>
            <a:noFill/>
          </a:ln>
        </p:spPr>
        <p:txBody>
          <a:bodyPr wrap="square" lIns="91425" tIns="91425" rIns="91425" bIns="91425" anchor="t" anchorCtr="0">
            <a:noAutofit/>
          </a:bodyPr>
          <a:lstStyle/>
          <a:p>
            <a:pPr lvl="0" algn="just" rtl="0">
              <a:spcBef>
                <a:spcPts val="0"/>
              </a:spcBef>
              <a:buClr>
                <a:schemeClr val="dk1"/>
              </a:buClr>
              <a:buSzPct val="68750"/>
              <a:buFont typeface="Arial"/>
              <a:buNone/>
            </a:pPr>
            <a:r>
              <a:rPr lang="x-none" sz="1600" b="1">
                <a:solidFill>
                  <a:schemeClr val="dk1"/>
                </a:solidFill>
              </a:rPr>
              <a:t>Información</a:t>
            </a:r>
            <a:r>
              <a:rPr lang="x-none" sz="1600">
                <a:solidFill>
                  <a:schemeClr val="dk1"/>
                </a:solidFill>
              </a:rPr>
              <a:t>: </a:t>
            </a:r>
          </a:p>
          <a:p>
            <a:pPr marL="457200" lvl="0" indent="-330200" algn="just" rtl="0">
              <a:spcBef>
                <a:spcPts val="0"/>
              </a:spcBef>
              <a:buClr>
                <a:schemeClr val="dk1"/>
              </a:buClr>
              <a:buSzPct val="100000"/>
              <a:buChar char="●"/>
            </a:pPr>
            <a:r>
              <a:rPr lang="x-none" sz="1600">
                <a:solidFill>
                  <a:schemeClr val="dk1"/>
                </a:solidFill>
              </a:rPr>
              <a:t>43% alguna actividad sobre vacunas recientemente, 65% redes sociales </a:t>
            </a:r>
          </a:p>
          <a:p>
            <a:pPr marL="457200" lvl="0" indent="-330200" algn="just" rtl="0">
              <a:spcBef>
                <a:spcPts val="0"/>
              </a:spcBef>
              <a:buClr>
                <a:schemeClr val="dk1"/>
              </a:buClr>
              <a:buSzPct val="100000"/>
              <a:buChar char="●"/>
            </a:pPr>
            <a:r>
              <a:rPr lang="x-none" sz="1600">
                <a:solidFill>
                  <a:schemeClr val="dk1"/>
                </a:solidFill>
              </a:rPr>
              <a:t>55% que se informaron en campañas adoptaron alguna conducta, entre las que se destacó haberse vacunado</a:t>
            </a:r>
          </a:p>
        </p:txBody>
      </p:sp>
    </p:spTree>
    <p:extLst>
      <p:ext uri="{BB962C8B-B14F-4D97-AF65-F5344CB8AC3E}">
        <p14:creationId xmlns:p14="http://schemas.microsoft.com/office/powerpoint/2010/main" val="35518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990"/>
          <p:cNvSpPr txBox="1"/>
          <p:nvPr/>
        </p:nvSpPr>
        <p:spPr>
          <a:xfrm>
            <a:off x="636300" y="1676400"/>
            <a:ext cx="7673100" cy="391170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Arial"/>
              <a:buNone/>
            </a:pPr>
            <a:r>
              <a:rPr lang="x-none" b="1"/>
              <a:t>Objetivos</a:t>
            </a:r>
          </a:p>
          <a:p>
            <a:pPr marL="0" marR="0" lvl="0" indent="0" algn="just" rtl="0">
              <a:lnSpc>
                <a:spcPct val="150000"/>
              </a:lnSpc>
              <a:spcBef>
                <a:spcPts val="0"/>
              </a:spcBef>
              <a:spcAft>
                <a:spcPts val="0"/>
              </a:spcAft>
              <a:buClr>
                <a:schemeClr val="dk1"/>
              </a:buClr>
              <a:buSzPct val="25000"/>
              <a:buFont typeface="Arial"/>
              <a:buNone/>
            </a:pPr>
            <a:r>
              <a:rPr lang="x-none" b="1"/>
              <a:t>C</a:t>
            </a:r>
            <a:r>
              <a:rPr lang="x-none" b="1" i="0" u="none" strike="noStrike" cap="none"/>
              <a:t>onocer los comportamiento, actitudes y percepciones sobre la vacuna antigripal de algunos grupos de riesgo</a:t>
            </a:r>
          </a:p>
          <a:p>
            <a:pPr marL="0" marR="0" lvl="0" indent="0" algn="ctr" rtl="0">
              <a:lnSpc>
                <a:spcPct val="150000"/>
              </a:lnSpc>
              <a:spcBef>
                <a:spcPts val="100"/>
              </a:spcBef>
              <a:spcAft>
                <a:spcPts val="0"/>
              </a:spcAft>
              <a:buClr>
                <a:schemeClr val="dk1"/>
              </a:buClr>
              <a:buFont typeface="Arial"/>
              <a:buNone/>
            </a:pPr>
            <a:endParaRPr b="1" i="0" u="none" strike="noStrike" cap="none" dirty="0"/>
          </a:p>
          <a:p>
            <a:pPr marL="0" marR="0" lvl="0" indent="0" algn="ctr" rtl="0">
              <a:lnSpc>
                <a:spcPct val="150000"/>
              </a:lnSpc>
              <a:spcBef>
                <a:spcPts val="400"/>
              </a:spcBef>
              <a:spcAft>
                <a:spcPts val="0"/>
              </a:spcAft>
              <a:buClr>
                <a:schemeClr val="dk1"/>
              </a:buClr>
              <a:buSzPct val="25000"/>
              <a:buFont typeface="Arial"/>
              <a:buNone/>
            </a:pPr>
            <a:r>
              <a:rPr lang="x-none"/>
              <a:t>O</a:t>
            </a:r>
            <a:r>
              <a:rPr lang="x-none" i="0" u="none" strike="noStrike" cap="none"/>
              <a:t>bjetivos específicos:</a:t>
            </a:r>
          </a:p>
          <a:p>
            <a:pPr marL="12700" marR="0" lvl="0" algn="just" rtl="0">
              <a:lnSpc>
                <a:spcPct val="150000"/>
              </a:lnSpc>
              <a:spcBef>
                <a:spcPts val="360"/>
              </a:spcBef>
              <a:spcAft>
                <a:spcPts val="0"/>
              </a:spcAft>
              <a:buClr>
                <a:schemeClr val="dk1"/>
              </a:buClr>
              <a:buSzPct val="100000"/>
            </a:pPr>
            <a:r>
              <a:rPr lang="x-none" i="1"/>
              <a:t>I</a:t>
            </a:r>
            <a:r>
              <a:rPr lang="x-none" i="1" u="none" strike="noStrike" cap="none"/>
              <a:t>ncidencia de la vacuna antigripal en los segmentos poblacionales de interés</a:t>
            </a:r>
          </a:p>
          <a:p>
            <a:pPr marL="12700" marR="0" lvl="0" algn="just" rtl="0">
              <a:lnSpc>
                <a:spcPct val="150000"/>
              </a:lnSpc>
              <a:spcBef>
                <a:spcPts val="360"/>
              </a:spcBef>
              <a:spcAft>
                <a:spcPts val="0"/>
              </a:spcAft>
              <a:buClr>
                <a:schemeClr val="dk1"/>
              </a:buClr>
              <a:buSzPct val="100000"/>
            </a:pPr>
            <a:r>
              <a:rPr lang="x-none" i="1" u="none" strike="noStrike" cap="none"/>
              <a:t>Relevar las razones declaradas de no vacunación e indagar en las posibles barreras</a:t>
            </a:r>
          </a:p>
          <a:p>
            <a:pPr marL="12700" marR="0" lvl="0" algn="just" rtl="0">
              <a:lnSpc>
                <a:spcPct val="150000"/>
              </a:lnSpc>
              <a:spcBef>
                <a:spcPts val="360"/>
              </a:spcBef>
              <a:spcAft>
                <a:spcPts val="0"/>
              </a:spcAft>
              <a:buClr>
                <a:schemeClr val="dk1"/>
              </a:buClr>
              <a:buSzPct val="100000"/>
            </a:pPr>
            <a:r>
              <a:rPr lang="x-none" i="1" u="none" strike="noStrike" cap="none"/>
              <a:t>Medir el nivel de recomendación de la vacuna antigripal en servicios de salud</a:t>
            </a:r>
          </a:p>
          <a:p>
            <a:pPr marL="12700" marR="0" lvl="0" algn="just" rtl="0">
              <a:lnSpc>
                <a:spcPct val="150000"/>
              </a:lnSpc>
              <a:spcBef>
                <a:spcPts val="360"/>
              </a:spcBef>
              <a:spcAft>
                <a:spcPts val="0"/>
              </a:spcAft>
              <a:buClr>
                <a:schemeClr val="dk1"/>
              </a:buClr>
              <a:buSzPct val="100000"/>
            </a:pPr>
            <a:r>
              <a:rPr lang="x-none" i="1" u="none" strike="noStrike" cap="none"/>
              <a:t>Analizar la percepción de gravedad de la gripe que tienen los grupos de riesgo</a:t>
            </a:r>
          </a:p>
        </p:txBody>
      </p:sp>
      <p:sp>
        <p:nvSpPr>
          <p:cNvPr id="3" name="Shape 991"/>
          <p:cNvSpPr txBox="1"/>
          <p:nvPr/>
        </p:nvSpPr>
        <p:spPr>
          <a:xfrm>
            <a:off x="956400" y="218550"/>
            <a:ext cx="7032900" cy="396600"/>
          </a:xfrm>
          <a:prstGeom prst="rect">
            <a:avLst/>
          </a:prstGeom>
          <a:noFill/>
          <a:ln>
            <a:noFill/>
          </a:ln>
        </p:spPr>
        <p:txBody>
          <a:bodyPr wrap="square" lIns="91425" tIns="91425" rIns="91425" bIns="91425" anchor="t" anchorCtr="0">
            <a:noAutofit/>
          </a:bodyPr>
          <a:lstStyle/>
          <a:p>
            <a:pPr lvl="0" algn="ctr" rtl="0">
              <a:spcBef>
                <a:spcPts val="0"/>
              </a:spcBef>
              <a:buClr>
                <a:schemeClr val="dk1"/>
              </a:buClr>
              <a:buFont typeface="Arial"/>
              <a:buNone/>
            </a:pPr>
            <a:r>
              <a:rPr lang="x-none" sz="2600" b="1"/>
              <a:t>Estudio sobre actitudes y comportamiento de algunos segmentos de la población sobre la vacuna de la gripe, 2017</a:t>
            </a:r>
          </a:p>
        </p:txBody>
      </p:sp>
    </p:spTree>
    <p:extLst>
      <p:ext uri="{BB962C8B-B14F-4D97-AF65-F5344CB8AC3E}">
        <p14:creationId xmlns:p14="http://schemas.microsoft.com/office/powerpoint/2010/main" val="3215400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Shape 996"/>
          <p:cNvGraphicFramePr/>
          <p:nvPr/>
        </p:nvGraphicFramePr>
        <p:xfrm>
          <a:off x="493516" y="980363"/>
          <a:ext cx="7776875" cy="3723770"/>
        </p:xfrm>
        <a:graphic>
          <a:graphicData uri="http://schemas.openxmlformats.org/drawingml/2006/table">
            <a:tbl>
              <a:tblPr>
                <a:noFill/>
              </a:tblPr>
              <a:tblGrid>
                <a:gridCol w="4608500"/>
                <a:gridCol w="1056125"/>
                <a:gridCol w="1056125"/>
                <a:gridCol w="1056125"/>
              </a:tblGrid>
              <a:tr h="350050">
                <a:tc>
                  <a:txBody>
                    <a:bodyPr/>
                    <a:lstStyle/>
                    <a:p>
                      <a:pPr marL="0" marR="0" lvl="0" indent="0" algn="ctr" rtl="0">
                        <a:spcBef>
                          <a:spcPts val="0"/>
                        </a:spcBef>
                        <a:buSzPct val="25000"/>
                        <a:buNone/>
                      </a:pPr>
                      <a:endParaRPr sz="600" b="1" i="0" u="none" strike="noStrike" cap="none" dirty="0">
                        <a:solidFill>
                          <a:srgbClr val="000000"/>
                        </a:solidFill>
                        <a:latin typeface="Calibri"/>
                        <a:ea typeface="Calibri"/>
                        <a:cs typeface="Calibri"/>
                        <a:sym typeface="Calibri"/>
                      </a:endParaRPr>
                    </a:p>
                  </a:txBody>
                  <a:tcPr marL="0" marR="0" marT="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28575" cap="flat" cmpd="sng">
                      <a:solidFill>
                        <a:srgbClr val="7F7F7F"/>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Madres</a:t>
                      </a:r>
                    </a:p>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Niños 0-5</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28575" cap="flat" cmpd="sng">
                      <a:solidFill>
                        <a:srgbClr val="7F7F7F"/>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Embarazadas</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28575" cap="flat" cmpd="sng">
                      <a:solidFill>
                        <a:srgbClr val="7F7F7F"/>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Adultos mayores</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28575" cap="flat" cmpd="sng">
                      <a:solidFill>
                        <a:srgbClr val="7F7F7F"/>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94375">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confío o creo en la vacuna / posibles efectos adversos</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21%</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19%</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18%</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29155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Malas experiencias anteriores / muchos vacunados han tenido gripe igual / te enfermas más cuando te vacunás</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14%</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23%</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14%</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17860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creo que sirva / es poco efectiva</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7%</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10%</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7%</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28147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confío en las vacunas en general / No quiero introducir virus a su organismo</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 </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4%</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29155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cubre todas las cepas o tipos de virus / no cubre a las que hay acá o a las de este año</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4%</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28147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es recomendable para embarazadas / La vacuna te produce fiebre o gripe</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 </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12%</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 </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29155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No la necesito / nunca me engripo / es muy sano / Prefiero cuidarme de otras formas</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20%</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21%</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33%</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194375">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Falta de tiempo para ir a vacunarme / se me pasó / por pereza</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5%</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12%</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7%</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28147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Es muy chico todavía / tiene menos de 6 meses / No me puedo vacunar por otros problemas de salud </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14%</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8%</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17860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Mi médico no la recomienda / No hay consenso médico</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9%</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5%</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27004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Problemas con vacunatorios</a:t>
                      </a:r>
                      <a:r>
                        <a:rPr lang="x-none" sz="800" b="0" i="0" u="none" strike="noStrike" cap="none">
                          <a:solidFill>
                            <a:srgbClr val="000000"/>
                          </a:solidFill>
                          <a:latin typeface="Calibri"/>
                          <a:ea typeface="Calibri"/>
                          <a:cs typeface="Calibri"/>
                          <a:sym typeface="Calibri"/>
                        </a:rPr>
                        <a:t> (ya no habían, estaba lleno, no conseguí lugar, malos horarios)</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6%</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4%</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28147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Ya tuve gripe este año / estaba engripado o enfermo cuando debía ir a vacunarme</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4%</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2%</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3%</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tcPr>
                </a:tc>
              </a:tr>
              <a:tr h="17860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Otras</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11%</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9%</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8%</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12700" cap="flat" cmpd="sng">
                      <a:solidFill>
                        <a:srgbClr val="7F7F7F"/>
                      </a:solidFill>
                      <a:prstDash val="dot"/>
                      <a:round/>
                      <a:headEnd type="none" w="med" len="med"/>
                      <a:tailEnd type="none" w="med" len="med"/>
                    </a:lnB>
                    <a:solidFill>
                      <a:srgbClr val="F2DADA"/>
                    </a:solidFill>
                  </a:tcPr>
                </a:tc>
              </a:tr>
              <a:tr h="178600">
                <a:tc>
                  <a:txBody>
                    <a:bodyPr/>
                    <a:lstStyle/>
                    <a:p>
                      <a:pPr marL="0" marR="0" lvl="0" indent="0" algn="l" rtl="0">
                        <a:spcBef>
                          <a:spcPts val="0"/>
                        </a:spcBef>
                        <a:buSzPct val="25000"/>
                        <a:buNone/>
                      </a:pPr>
                      <a:r>
                        <a:rPr lang="x-none" sz="900" b="1" i="0" u="none" strike="noStrike" cap="none">
                          <a:solidFill>
                            <a:srgbClr val="000000"/>
                          </a:solidFill>
                          <a:latin typeface="Calibri"/>
                          <a:ea typeface="Calibri"/>
                          <a:cs typeface="Calibri"/>
                          <a:sym typeface="Calibri"/>
                        </a:rPr>
                        <a:t>Ninguna en particular / No sabe</a:t>
                      </a:r>
                    </a:p>
                  </a:txBody>
                  <a:tcPr marL="85725" marR="9525" marT="7150" marB="0" anchor="ctr">
                    <a:lnL w="28575" cap="flat" cmpd="sng">
                      <a:solidFill>
                        <a:srgbClr val="7F7F7F"/>
                      </a:solidFill>
                      <a:prstDash val="solid"/>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28575" cap="flat" cmpd="sng">
                      <a:solidFill>
                        <a:srgbClr val="7F7F7F"/>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6%</a:t>
                      </a:r>
                    </a:p>
                  </a:txBody>
                  <a:tcPr marL="9525" marR="9525" marT="7150" marB="0" anchor="ctr">
                    <a:lnL w="28575" cap="flat" cmpd="sng">
                      <a:solidFill>
                        <a:srgbClr val="7F7F7F"/>
                      </a:solidFill>
                      <a:prstDash val="solid"/>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28575" cap="flat" cmpd="sng">
                      <a:solidFill>
                        <a:srgbClr val="7F7F7F"/>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7%</a:t>
                      </a:r>
                    </a:p>
                  </a:txBody>
                  <a:tcPr marL="9525" marR="9525" marT="7150" marB="0" anchor="ctr">
                    <a:lnL w="28575" cap="flat" cmpd="sng">
                      <a:solidFill>
                        <a:schemeClr val="dk1"/>
                      </a:solidFill>
                      <a:prstDash val="dot"/>
                      <a:round/>
                      <a:headEnd type="none" w="med" len="med"/>
                      <a:tailEnd type="none" w="med" len="med"/>
                    </a:lnL>
                    <a:lnR w="28575" cap="flat" cmpd="sng">
                      <a:solidFill>
                        <a:schemeClr val="dk1"/>
                      </a:solidFill>
                      <a:prstDash val="dot"/>
                      <a:round/>
                      <a:headEnd type="none" w="med" len="med"/>
                      <a:tailEnd type="none" w="med" len="med"/>
                    </a:lnR>
                    <a:lnT w="12700" cap="flat" cmpd="sng">
                      <a:solidFill>
                        <a:srgbClr val="7F7F7F"/>
                      </a:solidFill>
                      <a:prstDash val="dot"/>
                      <a:round/>
                      <a:headEnd type="none" w="med" len="med"/>
                      <a:tailEnd type="none" w="med" len="med"/>
                    </a:lnT>
                    <a:lnB w="28575" cap="flat" cmpd="sng">
                      <a:solidFill>
                        <a:srgbClr val="7F7F7F"/>
                      </a:solidFill>
                      <a:prstDash val="solid"/>
                      <a:round/>
                      <a:headEnd type="none" w="med" len="med"/>
                      <a:tailEnd type="none" w="med" len="med"/>
                    </a:lnB>
                  </a:tcPr>
                </a:tc>
                <a:tc>
                  <a:txBody>
                    <a:bodyPr/>
                    <a:lstStyle/>
                    <a:p>
                      <a:pPr marL="0" marR="0" lvl="0" indent="0" algn="ctr" rtl="0">
                        <a:spcBef>
                          <a:spcPts val="0"/>
                        </a:spcBef>
                        <a:buSzPct val="25000"/>
                        <a:buNone/>
                      </a:pPr>
                      <a:r>
                        <a:rPr lang="x-none" sz="1100" b="1" i="0" u="none" strike="noStrike" cap="none">
                          <a:solidFill>
                            <a:srgbClr val="000000"/>
                          </a:solidFill>
                          <a:latin typeface="Calibri"/>
                          <a:ea typeface="Calibri"/>
                          <a:cs typeface="Calibri"/>
                          <a:sym typeface="Calibri"/>
                        </a:rPr>
                        <a:t>7%</a:t>
                      </a:r>
                    </a:p>
                  </a:txBody>
                  <a:tcPr marL="9525" marR="9525" marT="7150" marB="0" anchor="ctr">
                    <a:lnL w="28575" cap="flat" cmpd="sng">
                      <a:solidFill>
                        <a:schemeClr val="dk1"/>
                      </a:solidFill>
                      <a:prstDash val="dot"/>
                      <a:round/>
                      <a:headEnd type="none" w="med" len="med"/>
                      <a:tailEnd type="none" w="med" len="med"/>
                    </a:lnL>
                    <a:lnR w="28575" cap="flat" cmpd="sng">
                      <a:solidFill>
                        <a:srgbClr val="7F7F7F"/>
                      </a:solidFill>
                      <a:prstDash val="solid"/>
                      <a:round/>
                      <a:headEnd type="none" w="med" len="med"/>
                      <a:tailEnd type="none" w="med" len="med"/>
                    </a:lnR>
                    <a:lnT w="12700" cap="flat" cmpd="sng">
                      <a:solidFill>
                        <a:srgbClr val="7F7F7F"/>
                      </a:solidFill>
                      <a:prstDash val="dot"/>
                      <a:round/>
                      <a:headEnd type="none" w="med" len="med"/>
                      <a:tailEnd type="none" w="med" len="med"/>
                    </a:lnT>
                    <a:lnB w="28575" cap="flat" cmpd="sng">
                      <a:solidFill>
                        <a:srgbClr val="7F7F7F"/>
                      </a:solidFill>
                      <a:prstDash val="solid"/>
                      <a:round/>
                      <a:headEnd type="none" w="med" len="med"/>
                      <a:tailEnd type="none" w="med" len="med"/>
                    </a:lnB>
                  </a:tcPr>
                </a:tc>
              </a:tr>
            </a:tbl>
          </a:graphicData>
        </a:graphic>
      </p:graphicFrame>
      <p:sp>
        <p:nvSpPr>
          <p:cNvPr id="3" name="Shape 997"/>
          <p:cNvSpPr txBox="1">
            <a:spLocks noGrp="1"/>
          </p:cNvSpPr>
          <p:nvPr>
            <p:ph type="title"/>
          </p:nvPr>
        </p:nvSpPr>
        <p:spPr>
          <a:xfrm>
            <a:off x="714350" y="88974"/>
            <a:ext cx="7644000" cy="5541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E36C09"/>
              </a:buClr>
              <a:buSzPct val="25000"/>
              <a:buFont typeface="Calibri"/>
              <a:buNone/>
            </a:pPr>
            <a:r>
              <a:rPr lang="x-none" sz="2200" i="0" u="none" strike="noStrike" cap="none">
                <a:latin typeface="Arial"/>
                <a:ea typeface="Arial"/>
                <a:cs typeface="Arial"/>
                <a:sym typeface="Arial"/>
              </a:rPr>
              <a:t>RAZONES DE </a:t>
            </a:r>
            <a:r>
              <a:rPr lang="x-none" sz="2200" i="0" u="sng" strike="noStrike" cap="none">
                <a:latin typeface="Arial"/>
                <a:ea typeface="Arial"/>
                <a:cs typeface="Arial"/>
                <a:sym typeface="Arial"/>
              </a:rPr>
              <a:t>NO</a:t>
            </a:r>
            <a:r>
              <a:rPr lang="x-none" sz="2200" i="0" u="none" strike="noStrike" cap="none">
                <a:latin typeface="Arial"/>
                <a:ea typeface="Arial"/>
                <a:cs typeface="Arial"/>
                <a:sym typeface="Arial"/>
              </a:rPr>
              <a:t> VACUNACIÓN</a:t>
            </a:r>
          </a:p>
          <a:p>
            <a:pPr lvl="0" algn="ctr" rtl="0">
              <a:lnSpc>
                <a:spcPct val="105000"/>
              </a:lnSpc>
              <a:spcBef>
                <a:spcPts val="0"/>
              </a:spcBef>
              <a:buClr>
                <a:schemeClr val="dk1"/>
              </a:buClr>
              <a:buSzPct val="25000"/>
              <a:buFont typeface="Arial"/>
              <a:buNone/>
            </a:pPr>
            <a:r>
              <a:rPr lang="x-none" sz="1600">
                <a:latin typeface="Arial"/>
                <a:ea typeface="Arial"/>
                <a:cs typeface="Arial"/>
                <a:sym typeface="Arial"/>
              </a:rPr>
              <a:t>percepción de problemas asociados a la vacuna</a:t>
            </a:r>
          </a:p>
        </p:txBody>
      </p:sp>
      <p:sp>
        <p:nvSpPr>
          <p:cNvPr id="4" name="Shape 998"/>
          <p:cNvSpPr/>
          <p:nvPr/>
        </p:nvSpPr>
        <p:spPr>
          <a:xfrm>
            <a:off x="536949" y="905024"/>
            <a:ext cx="4536600" cy="389400"/>
          </a:xfrm>
          <a:prstGeom prst="roundRect">
            <a:avLst>
              <a:gd name="adj" fmla="val 16667"/>
            </a:avLst>
          </a:prstGeom>
          <a:gradFill>
            <a:gsLst>
              <a:gs pos="0">
                <a:srgbClr val="C86C1F"/>
              </a:gs>
              <a:gs pos="80000">
                <a:srgbClr val="FF8E29"/>
              </a:gs>
              <a:gs pos="100000">
                <a:srgbClr val="FF8D25"/>
              </a:gs>
            </a:gsLst>
            <a:lin ang="16200038" scaled="0"/>
          </a:gradFill>
          <a:ln>
            <a:noFill/>
          </a:ln>
          <a:effectLst>
            <a:outerShdw blurRad="40000" dist="23000" dir="5400000" rotWithShape="0">
              <a:srgbClr val="000000">
                <a:alpha val="34900"/>
              </a:srgbClr>
            </a:outerShdw>
          </a:effectLst>
        </p:spPr>
        <p:txBody>
          <a:bodyPr wrap="square" lIns="91425" tIns="45700" rIns="91425" bIns="45700" anchor="ctr" anchorCtr="0">
            <a:noAutofit/>
          </a:bodyPr>
          <a:lstStyle/>
          <a:p>
            <a:pPr marL="0" marR="0" lvl="0" indent="0" algn="ctr" rtl="0">
              <a:spcBef>
                <a:spcPts val="0"/>
              </a:spcBef>
              <a:buSzPct val="25000"/>
              <a:buNone/>
            </a:pPr>
            <a:r>
              <a:rPr lang="x-none" sz="1400" b="1" i="1">
                <a:solidFill>
                  <a:schemeClr val="lt1"/>
                </a:solidFill>
                <a:latin typeface="Calibri"/>
                <a:ea typeface="Calibri"/>
                <a:cs typeface="Calibri"/>
                <a:sym typeface="Calibri"/>
              </a:rPr>
              <a:t>¿Por qué motivos no se vacunó contra la gripe este año? </a:t>
            </a:r>
            <a:r>
              <a:rPr lang="x-none" sz="1000" i="1">
                <a:solidFill>
                  <a:schemeClr val="lt1"/>
                </a:solidFill>
                <a:latin typeface="Calibri"/>
                <a:ea typeface="Calibri"/>
                <a:cs typeface="Calibri"/>
                <a:sym typeface="Calibri"/>
              </a:rPr>
              <a:t>(Respuesta múltiple y espontánea)</a:t>
            </a:r>
          </a:p>
        </p:txBody>
      </p:sp>
      <p:sp>
        <p:nvSpPr>
          <p:cNvPr id="5" name="Shape 999"/>
          <p:cNvSpPr/>
          <p:nvPr/>
        </p:nvSpPr>
        <p:spPr>
          <a:xfrm>
            <a:off x="277491" y="1297353"/>
            <a:ext cx="8074500" cy="1505100"/>
          </a:xfrm>
          <a:prstGeom prst="rect">
            <a:avLst/>
          </a:prstGeom>
          <a:noFill/>
          <a:ln w="25400" cap="flat" cmpd="sng">
            <a:solidFill>
              <a:srgbClr val="FF0000"/>
            </a:solidFill>
            <a:prstDash val="dot"/>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 name="Shape 1000"/>
          <p:cNvSpPr txBox="1"/>
          <p:nvPr/>
        </p:nvSpPr>
        <p:spPr>
          <a:xfrm>
            <a:off x="8318004" y="1747722"/>
            <a:ext cx="900600" cy="5541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x-none" sz="1050" b="1">
                <a:solidFill>
                  <a:srgbClr val="FF0000"/>
                </a:solidFill>
                <a:latin typeface="Calibri"/>
                <a:ea typeface="Calibri"/>
                <a:cs typeface="Calibri"/>
                <a:sym typeface="Calibri"/>
              </a:rPr>
              <a:t>PROBLEMAS</a:t>
            </a:r>
          </a:p>
          <a:p>
            <a:pPr marL="0" marR="0" lvl="0" indent="0" algn="ctr" rtl="0">
              <a:spcBef>
                <a:spcPts val="0"/>
              </a:spcBef>
              <a:buSzPct val="25000"/>
              <a:buNone/>
            </a:pPr>
            <a:r>
              <a:rPr lang="x-none" sz="1050" b="1">
                <a:solidFill>
                  <a:srgbClr val="FF0000"/>
                </a:solidFill>
                <a:latin typeface="Calibri"/>
                <a:ea typeface="Calibri"/>
                <a:cs typeface="Calibri"/>
                <a:sym typeface="Calibri"/>
              </a:rPr>
              <a:t>DE </a:t>
            </a:r>
          </a:p>
          <a:p>
            <a:pPr marL="0" marR="0" lvl="0" indent="0" algn="ctr" rtl="0">
              <a:spcBef>
                <a:spcPts val="0"/>
              </a:spcBef>
              <a:buSzPct val="25000"/>
              <a:buNone/>
            </a:pPr>
            <a:r>
              <a:rPr lang="x-none" sz="1050" b="1">
                <a:solidFill>
                  <a:srgbClr val="FF0000"/>
                </a:solidFill>
                <a:latin typeface="Calibri"/>
                <a:ea typeface="Calibri"/>
                <a:cs typeface="Calibri"/>
                <a:sym typeface="Calibri"/>
              </a:rPr>
              <a:t>LA</a:t>
            </a:r>
          </a:p>
          <a:p>
            <a:pPr marL="0" marR="0" lvl="0" indent="0" algn="ctr" rtl="0">
              <a:spcBef>
                <a:spcPts val="0"/>
              </a:spcBef>
              <a:buSzPct val="25000"/>
              <a:buNone/>
            </a:pPr>
            <a:r>
              <a:rPr lang="x-none" sz="1050" b="1">
                <a:solidFill>
                  <a:srgbClr val="FF0000"/>
                </a:solidFill>
                <a:latin typeface="Calibri"/>
                <a:ea typeface="Calibri"/>
                <a:cs typeface="Calibri"/>
                <a:sym typeface="Calibri"/>
              </a:rPr>
              <a:t>VACUNA</a:t>
            </a:r>
          </a:p>
        </p:txBody>
      </p:sp>
      <p:sp>
        <p:nvSpPr>
          <p:cNvPr id="7" name="Shape 1001"/>
          <p:cNvSpPr/>
          <p:nvPr/>
        </p:nvSpPr>
        <p:spPr>
          <a:xfrm>
            <a:off x="6391250" y="1516089"/>
            <a:ext cx="504000" cy="252600"/>
          </a:xfrm>
          <a:prstGeom prst="ellipse">
            <a:avLst/>
          </a:prstGeom>
          <a:noFill/>
          <a:ln w="25400" cap="flat" cmpd="sng">
            <a:solidFill>
              <a:srgbClr val="FF0000"/>
            </a:solidFill>
            <a:prstDash val="dot"/>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02"/>
          <p:cNvSpPr/>
          <p:nvPr/>
        </p:nvSpPr>
        <p:spPr>
          <a:xfrm>
            <a:off x="6419825" y="2532032"/>
            <a:ext cx="504000" cy="252600"/>
          </a:xfrm>
          <a:prstGeom prst="ellipse">
            <a:avLst/>
          </a:prstGeom>
          <a:noFill/>
          <a:ln w="25400" cap="flat" cmpd="sng">
            <a:solidFill>
              <a:srgbClr val="FF0000"/>
            </a:solidFill>
            <a:prstDash val="dot"/>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 name="Shape 1003"/>
          <p:cNvSpPr/>
          <p:nvPr/>
        </p:nvSpPr>
        <p:spPr>
          <a:xfrm>
            <a:off x="7452320" y="2834636"/>
            <a:ext cx="504000" cy="252600"/>
          </a:xfrm>
          <a:prstGeom prst="ellipse">
            <a:avLst/>
          </a:prstGeom>
          <a:noFill/>
          <a:ln w="25400" cap="flat" cmpd="sng">
            <a:solidFill>
              <a:srgbClr val="FF0000"/>
            </a:solidFill>
            <a:prstDash val="dot"/>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 name="Shape 1005"/>
          <p:cNvSpPr/>
          <p:nvPr/>
        </p:nvSpPr>
        <p:spPr>
          <a:xfrm>
            <a:off x="5366546" y="3338328"/>
            <a:ext cx="504000" cy="198600"/>
          </a:xfrm>
          <a:prstGeom prst="ellipse">
            <a:avLst/>
          </a:prstGeom>
          <a:noFill/>
          <a:ln w="25400" cap="flat" cmpd="sng">
            <a:solidFill>
              <a:srgbClr val="FF0000"/>
            </a:solidFill>
            <a:prstDash val="dot"/>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15267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1012"/>
          <p:cNvSpPr txBox="1">
            <a:spLocks noGrp="1"/>
          </p:cNvSpPr>
          <p:nvPr>
            <p:ph type="title"/>
          </p:nvPr>
        </p:nvSpPr>
        <p:spPr>
          <a:xfrm>
            <a:off x="714348" y="205978"/>
            <a:ext cx="7644000" cy="4371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E36C09"/>
              </a:buClr>
              <a:buSzPct val="25000"/>
              <a:buFont typeface="Calibri"/>
              <a:buNone/>
            </a:pPr>
            <a:r>
              <a:rPr lang="x-none" sz="2200" b="1" i="0" u="none" strike="noStrike" cap="none">
                <a:latin typeface="Arial"/>
                <a:ea typeface="Arial"/>
                <a:cs typeface="Arial"/>
                <a:sym typeface="Arial"/>
              </a:rPr>
              <a:t>PERCEPCIÓN DE LA GRAVEDAD DE LA GRIPE</a:t>
            </a:r>
          </a:p>
        </p:txBody>
      </p:sp>
      <p:pic>
        <p:nvPicPr>
          <p:cNvPr id="3" name="Shape 1013"/>
          <p:cNvPicPr preferRelativeResize="0"/>
          <p:nvPr/>
        </p:nvPicPr>
        <p:blipFill rotWithShape="1">
          <a:blip r:embed="rId4">
            <a:alphaModFix/>
          </a:blip>
          <a:srcRect/>
          <a:stretch/>
        </p:blipFill>
        <p:spPr>
          <a:xfrm>
            <a:off x="762000" y="1905000"/>
            <a:ext cx="7482516" cy="3525900"/>
          </a:xfrm>
          <a:prstGeom prst="rect">
            <a:avLst/>
          </a:prstGeom>
          <a:noFill/>
          <a:ln>
            <a:noFill/>
          </a:ln>
        </p:spPr>
      </p:pic>
      <p:sp>
        <p:nvSpPr>
          <p:cNvPr id="4" name="Shape 1014"/>
          <p:cNvSpPr/>
          <p:nvPr/>
        </p:nvSpPr>
        <p:spPr>
          <a:xfrm>
            <a:off x="971600" y="1371600"/>
            <a:ext cx="7200900" cy="242700"/>
          </a:xfrm>
          <a:prstGeom prst="roundRect">
            <a:avLst>
              <a:gd name="adj" fmla="val 16667"/>
            </a:avLst>
          </a:prstGeom>
          <a:gradFill>
            <a:gsLst>
              <a:gs pos="0">
                <a:srgbClr val="C86C1F"/>
              </a:gs>
              <a:gs pos="80000">
                <a:srgbClr val="FF8E29"/>
              </a:gs>
              <a:gs pos="100000">
                <a:srgbClr val="FF8D25"/>
              </a:gs>
            </a:gsLst>
            <a:lin ang="16200038" scaled="0"/>
          </a:gradFill>
          <a:ln>
            <a:noFill/>
          </a:ln>
          <a:effectLst>
            <a:outerShdw blurRad="40000" dist="23000" dir="5400000" rotWithShape="0">
              <a:srgbClr val="000000">
                <a:alpha val="34900"/>
              </a:srgbClr>
            </a:outerShdw>
          </a:effectLst>
        </p:spPr>
        <p:txBody>
          <a:bodyPr wrap="square" lIns="91425" tIns="45700" rIns="91425" bIns="45700" anchor="ctr" anchorCtr="0">
            <a:noAutofit/>
          </a:bodyPr>
          <a:lstStyle/>
          <a:p>
            <a:pPr marL="0" marR="0" lvl="0" indent="0" algn="ctr" rtl="0">
              <a:spcBef>
                <a:spcPts val="0"/>
              </a:spcBef>
              <a:buSzPct val="25000"/>
              <a:buNone/>
            </a:pPr>
            <a:r>
              <a:rPr lang="x-none" sz="1300" b="1" i="1">
                <a:solidFill>
                  <a:schemeClr val="lt1"/>
                </a:solidFill>
                <a:latin typeface="Calibri"/>
                <a:ea typeface="Calibri"/>
                <a:cs typeface="Calibri"/>
                <a:sym typeface="Calibri"/>
              </a:rPr>
              <a:t>¿Cree que es grave enfermarse por el virus influenza o tener gripe?</a:t>
            </a:r>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209834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4800" y="533400"/>
            <a:ext cx="4419040" cy="646331"/>
          </a:xfrm>
          <a:prstGeom prst="rect">
            <a:avLst/>
          </a:prstGeom>
        </p:spPr>
        <p:txBody>
          <a:bodyPr wrap="square">
            <a:spAutoFit/>
          </a:bodyPr>
          <a:lstStyle/>
          <a:p>
            <a:r>
              <a:rPr lang="x-none" sz="3600" b="1"/>
              <a:t>Objetivo general:</a:t>
            </a:r>
            <a:endParaRPr lang="es-UY" sz="3600" dirty="0"/>
          </a:p>
        </p:txBody>
      </p:sp>
      <p:sp>
        <p:nvSpPr>
          <p:cNvPr id="3" name="2 Rectángulo"/>
          <p:cNvSpPr/>
          <p:nvPr/>
        </p:nvSpPr>
        <p:spPr>
          <a:xfrm>
            <a:off x="381000" y="1524000"/>
            <a:ext cx="8153400" cy="4370427"/>
          </a:xfrm>
          <a:prstGeom prst="rect">
            <a:avLst/>
          </a:prstGeom>
        </p:spPr>
        <p:txBody>
          <a:bodyPr wrap="square">
            <a:spAutoFit/>
          </a:bodyPr>
          <a:lstStyle/>
          <a:p>
            <a:pPr lvl="0" algn="ctr"/>
            <a:r>
              <a:rPr lang="x-none" sz="3000"/>
              <a:t>Fortalecer la confianza y lograr mayor eficiencia del Programa Nacional de Vacunaciones.</a:t>
            </a:r>
          </a:p>
          <a:p>
            <a:pPr lvl="0"/>
            <a:endParaRPr lang="es-UY" sz="2800" b="1" dirty="0" smtClean="0">
              <a:solidFill>
                <a:schemeClr val="dk1"/>
              </a:solidFill>
            </a:endParaRPr>
          </a:p>
          <a:p>
            <a:pPr lvl="0"/>
            <a:r>
              <a:rPr lang="x-none" sz="2800" b="1" smtClean="0">
                <a:solidFill>
                  <a:schemeClr val="dk1"/>
                </a:solidFill>
              </a:rPr>
              <a:t>Objetivos </a:t>
            </a:r>
            <a:r>
              <a:rPr lang="x-none" sz="2800" b="1">
                <a:solidFill>
                  <a:schemeClr val="dk1"/>
                </a:solidFill>
              </a:rPr>
              <a:t>específicos:</a:t>
            </a:r>
          </a:p>
          <a:p>
            <a:pPr marL="457200" lvl="0" indent="-228600" algn="just">
              <a:lnSpc>
                <a:spcPct val="150000"/>
              </a:lnSpc>
              <a:buChar char="-"/>
            </a:pPr>
            <a:r>
              <a:rPr lang="x-none"/>
              <a:t>Compartir actuales coberturas vacunales del Certificado Esquema de Vacunación (CEV)  a nivel nacional.</a:t>
            </a:r>
          </a:p>
          <a:p>
            <a:pPr marL="457200" lvl="0" indent="-228600" algn="just">
              <a:lnSpc>
                <a:spcPct val="150000"/>
              </a:lnSpc>
              <a:buChar char="-"/>
            </a:pPr>
            <a:r>
              <a:rPr lang="x-none"/>
              <a:t>Describir problemas identificados con  bajas coberturas y sus variantes.</a:t>
            </a:r>
          </a:p>
          <a:p>
            <a:pPr marL="457200" lvl="0" indent="-228600" algn="just">
              <a:lnSpc>
                <a:spcPct val="150000"/>
              </a:lnSpc>
              <a:buChar char="-"/>
            </a:pPr>
            <a:r>
              <a:rPr lang="x-none"/>
              <a:t>Discutir los diferentes escenarios frente a la negativa o vacilación frente a la vacunación. </a:t>
            </a:r>
          </a:p>
          <a:p>
            <a:pPr marL="457200" lvl="0" indent="-228600" algn="just">
              <a:lnSpc>
                <a:spcPct val="150000"/>
              </a:lnSpc>
              <a:buChar char="-"/>
            </a:pPr>
            <a:r>
              <a:rPr lang="x-none"/>
              <a:t>Plantear posibles estrategias de abordaje.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021"/>
          <p:cNvSpPr/>
          <p:nvPr/>
        </p:nvSpPr>
        <p:spPr>
          <a:xfrm>
            <a:off x="770239" y="1905000"/>
            <a:ext cx="7560900" cy="3551700"/>
          </a:xfrm>
          <a:prstGeom prst="roundRect">
            <a:avLst>
              <a:gd name="adj" fmla="val 16667"/>
            </a:avLst>
          </a:prstGeom>
          <a:solidFill>
            <a:srgbClr val="D8D8D8"/>
          </a:solidFill>
          <a:ln>
            <a:noFill/>
          </a:ln>
          <a:effectLst>
            <a:outerShdw blurRad="40000" dist="23000" dir="5400000" rotWithShape="0">
              <a:srgbClr val="000000">
                <a:alpha val="34900"/>
              </a:srgbClr>
            </a:outerShdw>
          </a:effectLst>
        </p:spPr>
        <p:txBody>
          <a:bodyPr wrap="square" lIns="90000" tIns="46800" rIns="90000" bIns="46800" anchor="t" anchorCtr="0">
            <a:noAutofit/>
          </a:bodyPr>
          <a:lstStyle/>
          <a:p>
            <a:pPr lvl="0" algn="just" rtl="0">
              <a:lnSpc>
                <a:spcPct val="150000"/>
              </a:lnSpc>
              <a:spcBef>
                <a:spcPts val="0"/>
              </a:spcBef>
              <a:spcAft>
                <a:spcPts val="1600"/>
              </a:spcAft>
              <a:buSzPct val="68750"/>
              <a:buNone/>
            </a:pPr>
            <a:r>
              <a:rPr lang="x-none">
                <a:solidFill>
                  <a:schemeClr val="dk1"/>
                </a:solidFill>
              </a:rPr>
              <a:t>La </a:t>
            </a:r>
            <a:r>
              <a:rPr lang="x-none" b="1">
                <a:solidFill>
                  <a:schemeClr val="dk1"/>
                </a:solidFill>
              </a:rPr>
              <a:t>fuente de información </a:t>
            </a:r>
            <a:r>
              <a:rPr lang="x-none">
                <a:solidFill>
                  <a:schemeClr val="dk1"/>
                </a:solidFill>
              </a:rPr>
              <a:t>más utilizada:</a:t>
            </a:r>
          </a:p>
          <a:p>
            <a:pPr marL="457200" lvl="0" indent="-330200" algn="just" rtl="0">
              <a:lnSpc>
                <a:spcPct val="150000"/>
              </a:lnSpc>
              <a:spcBef>
                <a:spcPts val="0"/>
              </a:spcBef>
              <a:spcAft>
                <a:spcPts val="1600"/>
              </a:spcAft>
              <a:buClr>
                <a:schemeClr val="dk1"/>
              </a:buClr>
              <a:buSzPct val="100000"/>
              <a:buChar char="●"/>
            </a:pPr>
            <a:r>
              <a:rPr lang="x-none">
                <a:solidFill>
                  <a:schemeClr val="dk1"/>
                </a:solidFill>
              </a:rPr>
              <a:t>profesionales de la salud de su prestador: a mayor nivel educativo la fuente de información más frecuente fue el prestador de salud. </a:t>
            </a:r>
          </a:p>
          <a:p>
            <a:pPr marL="457200" lvl="0" indent="-330200" algn="just" rtl="0">
              <a:lnSpc>
                <a:spcPct val="150000"/>
              </a:lnSpc>
              <a:spcBef>
                <a:spcPts val="0"/>
              </a:spcBef>
              <a:spcAft>
                <a:spcPts val="1600"/>
              </a:spcAft>
              <a:buClr>
                <a:schemeClr val="dk1"/>
              </a:buClr>
              <a:buSzPct val="100000"/>
              <a:buChar char="●"/>
            </a:pPr>
            <a:r>
              <a:rPr lang="x-none">
                <a:solidFill>
                  <a:schemeClr val="dk1"/>
                </a:solidFill>
              </a:rPr>
              <a:t>radio</a:t>
            </a:r>
          </a:p>
          <a:p>
            <a:pPr marL="457200" lvl="0" indent="-330200" algn="just" rtl="0">
              <a:lnSpc>
                <a:spcPct val="150000"/>
              </a:lnSpc>
              <a:spcBef>
                <a:spcPts val="0"/>
              </a:spcBef>
              <a:spcAft>
                <a:spcPts val="1600"/>
              </a:spcAft>
              <a:buClr>
                <a:schemeClr val="dk1"/>
              </a:buClr>
              <a:buSzPct val="100000"/>
              <a:buChar char="●"/>
            </a:pPr>
            <a:r>
              <a:rPr lang="x-none">
                <a:solidFill>
                  <a:schemeClr val="dk1"/>
                </a:solidFill>
              </a:rPr>
              <a:t>Internet y redes sociales como Facebook, Twitter, etc.,  porcentajes más bajos.</a:t>
            </a:r>
          </a:p>
          <a:p>
            <a:pPr lvl="0" algn="just" rtl="0">
              <a:lnSpc>
                <a:spcPct val="150000"/>
              </a:lnSpc>
              <a:spcBef>
                <a:spcPts val="0"/>
              </a:spcBef>
              <a:spcAft>
                <a:spcPts val="1600"/>
              </a:spcAft>
              <a:buNone/>
            </a:pPr>
            <a:r>
              <a:rPr lang="x-none">
                <a:solidFill>
                  <a:schemeClr val="dk1"/>
                </a:solidFill>
              </a:rPr>
              <a:t>No se observaron diferencias entre vacunados y no vacunados</a:t>
            </a:r>
          </a:p>
          <a:p>
            <a:pPr marL="0" marR="0" lvl="0" indent="0" algn="ctr" rtl="0">
              <a:lnSpc>
                <a:spcPct val="105000"/>
              </a:lnSpc>
              <a:spcBef>
                <a:spcPts val="0"/>
              </a:spcBef>
              <a:spcAft>
                <a:spcPts val="0"/>
              </a:spcAft>
              <a:buClr>
                <a:srgbClr val="000000"/>
              </a:buClr>
              <a:buFont typeface="Arial"/>
              <a:buNone/>
            </a:pPr>
            <a:endParaRPr b="1" dirty="0">
              <a:solidFill>
                <a:schemeClr val="dk1"/>
              </a:solidFill>
              <a:latin typeface="Calibri"/>
              <a:ea typeface="Calibri"/>
              <a:cs typeface="Calibri"/>
              <a:sym typeface="Calibri"/>
            </a:endParaRPr>
          </a:p>
        </p:txBody>
      </p:sp>
      <p:sp>
        <p:nvSpPr>
          <p:cNvPr id="3" name="Shape 1022"/>
          <p:cNvSpPr txBox="1">
            <a:spLocks noGrp="1"/>
          </p:cNvSpPr>
          <p:nvPr>
            <p:ph type="title"/>
          </p:nvPr>
        </p:nvSpPr>
        <p:spPr>
          <a:xfrm>
            <a:off x="152400" y="304800"/>
            <a:ext cx="8358348" cy="643078"/>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E36C09"/>
              </a:buClr>
              <a:buSzPct val="25000"/>
              <a:buFont typeface="Calibri"/>
              <a:buNone/>
            </a:pPr>
            <a:r>
              <a:rPr lang="x-none">
                <a:latin typeface="Arial"/>
                <a:ea typeface="Arial"/>
                <a:cs typeface="Arial"/>
                <a:sym typeface="Arial"/>
              </a:rPr>
              <a:t>FUENTES DE INFORMACIÓN</a:t>
            </a:r>
          </a:p>
        </p:txBody>
      </p:sp>
    </p:spTree>
    <p:extLst>
      <p:ext uri="{BB962C8B-B14F-4D97-AF65-F5344CB8AC3E}">
        <p14:creationId xmlns:p14="http://schemas.microsoft.com/office/powerpoint/2010/main" val="280564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036"/>
          <p:cNvPicPr preferRelativeResize="0"/>
          <p:nvPr/>
        </p:nvPicPr>
        <p:blipFill rotWithShape="1">
          <a:blip r:embed="rId3">
            <a:alphaModFix/>
          </a:blip>
          <a:srcRect/>
          <a:stretch/>
        </p:blipFill>
        <p:spPr>
          <a:xfrm>
            <a:off x="381000" y="1371600"/>
            <a:ext cx="8284369" cy="4341699"/>
          </a:xfrm>
          <a:prstGeom prst="rect">
            <a:avLst/>
          </a:prstGeom>
          <a:noFill/>
          <a:ln>
            <a:noFill/>
          </a:ln>
        </p:spPr>
      </p:pic>
      <p:sp>
        <p:nvSpPr>
          <p:cNvPr id="3" name="Shape 1039"/>
          <p:cNvSpPr/>
          <p:nvPr/>
        </p:nvSpPr>
        <p:spPr>
          <a:xfrm>
            <a:off x="8082073" y="823401"/>
            <a:ext cx="353400" cy="348600"/>
          </a:xfrm>
          <a:prstGeom prst="downArrow">
            <a:avLst>
              <a:gd name="adj1" fmla="val 50000"/>
              <a:gd name="adj2" fmla="val 50000"/>
            </a:avLst>
          </a:prstGeom>
          <a:solidFill>
            <a:srgbClr val="D91827"/>
          </a:solidFill>
          <a:ln>
            <a:noFill/>
          </a:ln>
          <a:effectLst>
            <a:outerShdw blurRad="40000" dist="23000" dir="5400000" rotWithShape="0">
              <a:srgbClr val="000000">
                <a:alpha val="34900"/>
              </a:srgbClr>
            </a:outerShdw>
          </a:effectLst>
        </p:spPr>
        <p:txBody>
          <a:bodyPr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 name="Shape 1040"/>
          <p:cNvSpPr/>
          <p:nvPr/>
        </p:nvSpPr>
        <p:spPr>
          <a:xfrm>
            <a:off x="457284" y="317881"/>
            <a:ext cx="8131800" cy="531000"/>
          </a:xfrm>
          <a:prstGeom prst="rect">
            <a:avLst/>
          </a:prstGeom>
          <a:noFill/>
          <a:ln>
            <a:noFill/>
          </a:ln>
        </p:spPr>
        <p:txBody>
          <a:bodyPr wrap="square" lIns="68575" tIns="34275" rIns="68575" bIns="34275" anchor="t" anchorCtr="0">
            <a:noAutofit/>
          </a:bodyPr>
          <a:lstStyle/>
          <a:p>
            <a:pPr marL="0" marR="0" lvl="0" indent="0" algn="l" rtl="0">
              <a:spcBef>
                <a:spcPts val="0"/>
              </a:spcBef>
              <a:spcAft>
                <a:spcPts val="0"/>
              </a:spcAft>
              <a:buSzPct val="25000"/>
              <a:buNone/>
            </a:pPr>
            <a:r>
              <a:rPr lang="x-none" sz="3000" b="1">
                <a:latin typeface="Calibri"/>
                <a:ea typeface="Calibri"/>
                <a:cs typeface="Calibri"/>
                <a:sym typeface="Calibri"/>
              </a:rPr>
              <a:t>Cobertura con DPT3 Global y Regional, 1980-2015 </a:t>
            </a:r>
          </a:p>
        </p:txBody>
      </p:sp>
      <p:sp>
        <p:nvSpPr>
          <p:cNvPr id="5" name="Shape 1037"/>
          <p:cNvSpPr txBox="1"/>
          <p:nvPr/>
        </p:nvSpPr>
        <p:spPr>
          <a:xfrm>
            <a:off x="457284" y="5796525"/>
            <a:ext cx="5379198" cy="461305"/>
          </a:xfrm>
          <a:prstGeom prst="rect">
            <a:avLst/>
          </a:prstGeom>
          <a:noFill/>
          <a:ln>
            <a:noFill/>
          </a:ln>
        </p:spPr>
        <p:txBody>
          <a:bodyPr wrap="square" lIns="68550" tIns="34275" rIns="68550" bIns="34275" anchor="t" anchorCtr="0">
            <a:noAutofit/>
          </a:bodyPr>
          <a:lstStyle/>
          <a:p>
            <a:pPr marL="0" marR="0" lvl="0" indent="0" algn="l" rtl="1">
              <a:spcBef>
                <a:spcPts val="0"/>
              </a:spcBef>
              <a:spcAft>
                <a:spcPts val="0"/>
              </a:spcAft>
              <a:buSzPct val="25000"/>
              <a:buNone/>
            </a:pPr>
            <a:r>
              <a:rPr lang="x-none" sz="1200">
                <a:solidFill>
                  <a:srgbClr val="000066"/>
                </a:solidFill>
                <a:latin typeface="Arial"/>
                <a:ea typeface="Arial"/>
                <a:cs typeface="Arial"/>
                <a:sym typeface="Arial"/>
              </a:rPr>
              <a:t>Source: WHO/UNICEF coverage estimates 2015 revision. July 2016</a:t>
            </a:r>
          </a:p>
          <a:p>
            <a:pPr marL="0" marR="0" lvl="0" indent="0" algn="l" rtl="1">
              <a:spcBef>
                <a:spcPts val="0"/>
              </a:spcBef>
              <a:spcAft>
                <a:spcPts val="0"/>
              </a:spcAft>
              <a:buSzPct val="25000"/>
              <a:buNone/>
            </a:pPr>
            <a:r>
              <a:rPr lang="x-none" sz="1200">
                <a:solidFill>
                  <a:srgbClr val="000066"/>
                </a:solidFill>
                <a:latin typeface="Arial"/>
                <a:ea typeface="Arial"/>
                <a:cs typeface="Arial"/>
                <a:sym typeface="Arial"/>
              </a:rPr>
              <a:t>Immunization Vaccines and Biologicals, (IVB), World Health Organization.</a:t>
            </a:r>
          </a:p>
          <a:p>
            <a:pPr marL="0" marR="0" lvl="0" indent="0" algn="l" rtl="1">
              <a:spcBef>
                <a:spcPts val="0"/>
              </a:spcBef>
              <a:spcAft>
                <a:spcPts val="0"/>
              </a:spcAft>
              <a:buSzPct val="25000"/>
              <a:buNone/>
            </a:pPr>
            <a:r>
              <a:rPr lang="x-none" sz="1200">
                <a:solidFill>
                  <a:srgbClr val="000066"/>
                </a:solidFill>
                <a:latin typeface="Arial"/>
                <a:ea typeface="Arial"/>
                <a:cs typeface="Arial"/>
                <a:sym typeface="Arial"/>
              </a:rPr>
              <a:t>194 WHO Member States. Date of slide: 16 July 2016.</a:t>
            </a:r>
          </a:p>
        </p:txBody>
      </p:sp>
      <p:sp>
        <p:nvSpPr>
          <p:cNvPr id="6" name="Shape 1038"/>
          <p:cNvSpPr/>
          <p:nvPr/>
        </p:nvSpPr>
        <p:spPr>
          <a:xfrm>
            <a:off x="5693870" y="5904995"/>
            <a:ext cx="2971499" cy="300000"/>
          </a:xfrm>
          <a:prstGeom prst="rect">
            <a:avLst/>
          </a:prstGeom>
          <a:noFill/>
          <a:ln>
            <a:noFill/>
          </a:ln>
        </p:spPr>
        <p:txBody>
          <a:bodyPr wrap="square" lIns="68575" tIns="34275" rIns="68575" bIns="34275" anchor="t" anchorCtr="0">
            <a:noAutofit/>
          </a:bodyPr>
          <a:lstStyle/>
          <a:p>
            <a:pPr marL="0" marR="0" lvl="0" indent="0" algn="ctr" rtl="1">
              <a:spcBef>
                <a:spcPts val="0"/>
              </a:spcBef>
              <a:spcAft>
                <a:spcPts val="0"/>
              </a:spcAft>
              <a:buSzPct val="25000"/>
              <a:buNone/>
            </a:pPr>
            <a:r>
              <a:rPr lang="x-none" sz="1200" b="1">
                <a:solidFill>
                  <a:srgbClr val="C00000"/>
                </a:solidFill>
                <a:latin typeface="Calibri"/>
                <a:ea typeface="Calibri"/>
                <a:cs typeface="Calibri"/>
                <a:sym typeface="Calibri"/>
              </a:rPr>
              <a:t>Global coverage at 86% in 2015</a:t>
            </a:r>
          </a:p>
        </p:txBody>
      </p:sp>
    </p:spTree>
    <p:extLst>
      <p:ext uri="{BB962C8B-B14F-4D97-AF65-F5344CB8AC3E}">
        <p14:creationId xmlns:p14="http://schemas.microsoft.com/office/powerpoint/2010/main" val="3067387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046"/>
          <p:cNvSpPr txBox="1">
            <a:spLocks noGrp="1"/>
          </p:cNvSpPr>
          <p:nvPr>
            <p:ph type="title"/>
          </p:nvPr>
        </p:nvSpPr>
        <p:spPr>
          <a:xfrm>
            <a:off x="57575" y="228600"/>
            <a:ext cx="8520600" cy="572700"/>
          </a:xfrm>
          <a:prstGeom prst="rect">
            <a:avLst/>
          </a:prstGeom>
        </p:spPr>
        <p:txBody>
          <a:bodyPr wrap="square" lIns="91425" tIns="91425" rIns="91425" bIns="91425" anchor="t" anchorCtr="0">
            <a:noAutofit/>
          </a:bodyPr>
          <a:lstStyle/>
          <a:p>
            <a:pPr lvl="0">
              <a:spcBef>
                <a:spcPts val="0"/>
              </a:spcBef>
              <a:buNone/>
            </a:pPr>
            <a:r>
              <a:rPr lang="x-none"/>
              <a:t>Coberturas Uruguay 2016</a:t>
            </a:r>
          </a:p>
        </p:txBody>
      </p:sp>
      <p:graphicFrame>
        <p:nvGraphicFramePr>
          <p:cNvPr id="3" name="Shape 1047"/>
          <p:cNvGraphicFramePr/>
          <p:nvPr>
            <p:extLst>
              <p:ext uri="{D42A27DB-BD31-4B8C-83A1-F6EECF244321}">
                <p14:modId xmlns:p14="http://schemas.microsoft.com/office/powerpoint/2010/main" val="2351807134"/>
              </p:ext>
            </p:extLst>
          </p:nvPr>
        </p:nvGraphicFramePr>
        <p:xfrm>
          <a:off x="6858000" y="2490224"/>
          <a:ext cx="2125300" cy="2242852"/>
        </p:xfrm>
        <a:graphic>
          <a:graphicData uri="http://schemas.openxmlformats.org/drawingml/2006/table">
            <a:tbl>
              <a:tblPr>
                <a:noFill/>
              </a:tblPr>
              <a:tblGrid>
                <a:gridCol w="1047773"/>
                <a:gridCol w="1077527"/>
              </a:tblGrid>
              <a:tr h="560713">
                <a:tc>
                  <a:txBody>
                    <a:bodyPr/>
                    <a:lstStyle/>
                    <a:p>
                      <a:pPr lvl="0" algn="ctr">
                        <a:spcBef>
                          <a:spcPts val="0"/>
                        </a:spcBef>
                        <a:buNone/>
                      </a:pPr>
                      <a:r>
                        <a:rPr lang="x-none" sz="2400" b="1"/>
                        <a:t>DPT 3</a:t>
                      </a:r>
                    </a:p>
                  </a:txBody>
                  <a:tcPr marL="91425" marR="91425" marT="91425" marB="91425"/>
                </a:tc>
                <a:tc>
                  <a:txBody>
                    <a:bodyPr/>
                    <a:lstStyle/>
                    <a:p>
                      <a:pPr lvl="0" algn="ctr">
                        <a:spcBef>
                          <a:spcPts val="0"/>
                        </a:spcBef>
                        <a:buNone/>
                      </a:pPr>
                      <a:r>
                        <a:rPr lang="x-none" sz="2400" b="1"/>
                        <a:t>95%</a:t>
                      </a:r>
                    </a:p>
                  </a:txBody>
                  <a:tcPr marL="91425" marR="91425" marT="91425" marB="91425"/>
                </a:tc>
              </a:tr>
              <a:tr h="560713">
                <a:tc>
                  <a:txBody>
                    <a:bodyPr/>
                    <a:lstStyle/>
                    <a:p>
                      <a:pPr lvl="0" algn="ctr">
                        <a:spcBef>
                          <a:spcPts val="0"/>
                        </a:spcBef>
                        <a:buNone/>
                      </a:pPr>
                      <a:r>
                        <a:rPr lang="x-none" sz="2400" b="1"/>
                        <a:t>DPT 4</a:t>
                      </a:r>
                    </a:p>
                  </a:txBody>
                  <a:tcPr marL="91425" marR="91425" marT="91425" marB="91425"/>
                </a:tc>
                <a:tc>
                  <a:txBody>
                    <a:bodyPr/>
                    <a:lstStyle/>
                    <a:p>
                      <a:pPr lvl="0" algn="ctr">
                        <a:spcBef>
                          <a:spcPts val="0"/>
                        </a:spcBef>
                        <a:buNone/>
                      </a:pPr>
                      <a:r>
                        <a:rPr lang="x-none" sz="2400" b="1"/>
                        <a:t>92,5%</a:t>
                      </a:r>
                    </a:p>
                  </a:txBody>
                  <a:tcPr marL="91425" marR="91425" marT="91425" marB="91425"/>
                </a:tc>
              </a:tr>
              <a:tr h="560713">
                <a:tc>
                  <a:txBody>
                    <a:bodyPr/>
                    <a:lstStyle/>
                    <a:p>
                      <a:pPr lvl="0" algn="ctr">
                        <a:spcBef>
                          <a:spcPts val="0"/>
                        </a:spcBef>
                        <a:buNone/>
                      </a:pPr>
                      <a:r>
                        <a:rPr lang="x-none" sz="2400" b="1"/>
                        <a:t>SRP 1</a:t>
                      </a:r>
                    </a:p>
                  </a:txBody>
                  <a:tcPr marL="91425" marR="91425" marT="91425" marB="91425"/>
                </a:tc>
                <a:tc>
                  <a:txBody>
                    <a:bodyPr/>
                    <a:lstStyle/>
                    <a:p>
                      <a:pPr lvl="0" algn="ctr">
                        <a:spcBef>
                          <a:spcPts val="0"/>
                        </a:spcBef>
                        <a:buNone/>
                      </a:pPr>
                      <a:r>
                        <a:rPr lang="x-none" sz="2400" b="1"/>
                        <a:t>95%</a:t>
                      </a:r>
                    </a:p>
                  </a:txBody>
                  <a:tcPr marL="91425" marR="91425" marT="91425" marB="91425"/>
                </a:tc>
              </a:tr>
              <a:tr h="560713">
                <a:tc>
                  <a:txBody>
                    <a:bodyPr/>
                    <a:lstStyle/>
                    <a:p>
                      <a:pPr lvl="0" algn="ctr">
                        <a:spcBef>
                          <a:spcPts val="0"/>
                        </a:spcBef>
                        <a:buNone/>
                      </a:pPr>
                      <a:r>
                        <a:rPr lang="x-none" sz="2400" b="1"/>
                        <a:t>SRP 2</a:t>
                      </a:r>
                    </a:p>
                  </a:txBody>
                  <a:tcPr marL="91425" marR="91425" marT="91425" marB="91425"/>
                </a:tc>
                <a:tc>
                  <a:txBody>
                    <a:bodyPr/>
                    <a:lstStyle/>
                    <a:p>
                      <a:pPr lvl="0" algn="ctr">
                        <a:spcBef>
                          <a:spcPts val="0"/>
                        </a:spcBef>
                        <a:buNone/>
                      </a:pPr>
                      <a:r>
                        <a:rPr lang="x-none" sz="2400" b="1"/>
                        <a:t>93%</a:t>
                      </a:r>
                    </a:p>
                  </a:txBody>
                  <a:tcPr marL="91425" marR="91425" marT="91425" marB="91425"/>
                </a:tc>
              </a:tr>
            </a:tbl>
          </a:graphicData>
        </a:graphic>
      </p:graphicFrame>
      <p:sp>
        <p:nvSpPr>
          <p:cNvPr id="4" name="Shape 1048"/>
          <p:cNvSpPr txBox="1"/>
          <p:nvPr/>
        </p:nvSpPr>
        <p:spPr>
          <a:xfrm>
            <a:off x="7121300" y="5644751"/>
            <a:ext cx="7344300" cy="856800"/>
          </a:xfrm>
          <a:prstGeom prst="rect">
            <a:avLst/>
          </a:prstGeom>
          <a:noFill/>
          <a:ln>
            <a:noFill/>
          </a:ln>
        </p:spPr>
        <p:txBody>
          <a:bodyPr wrap="square" lIns="91425" tIns="91425" rIns="91425" bIns="91425" anchor="t" anchorCtr="0">
            <a:noAutofit/>
          </a:bodyPr>
          <a:lstStyle/>
          <a:p>
            <a:pPr lvl="0">
              <a:spcBef>
                <a:spcPts val="0"/>
              </a:spcBef>
              <a:buNone/>
            </a:pPr>
            <a:r>
              <a:rPr lang="x-none"/>
              <a:t>Fuente: CHLA-EP</a:t>
            </a:r>
          </a:p>
        </p:txBody>
      </p:sp>
      <p:pic>
        <p:nvPicPr>
          <p:cNvPr id="5" name="Shape 1049"/>
          <p:cNvPicPr preferRelativeResize="0"/>
          <p:nvPr/>
        </p:nvPicPr>
        <p:blipFill rotWithShape="1">
          <a:blip r:embed="rId3">
            <a:alphaModFix/>
          </a:blip>
          <a:srcRect l="1819" r="19736" b="57889"/>
          <a:stretch/>
        </p:blipFill>
        <p:spPr>
          <a:xfrm>
            <a:off x="335396" y="2025449"/>
            <a:ext cx="6060526" cy="2782552"/>
          </a:xfrm>
          <a:prstGeom prst="rect">
            <a:avLst/>
          </a:prstGeom>
          <a:noFill/>
          <a:ln>
            <a:noFill/>
          </a:ln>
        </p:spPr>
      </p:pic>
      <p:sp>
        <p:nvSpPr>
          <p:cNvPr id="6" name="Shape 1050"/>
          <p:cNvSpPr/>
          <p:nvPr/>
        </p:nvSpPr>
        <p:spPr>
          <a:xfrm>
            <a:off x="3929655" y="3916905"/>
            <a:ext cx="495016" cy="478145"/>
          </a:xfrm>
          <a:prstGeom prst="ellipse">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1051"/>
          <p:cNvSpPr/>
          <p:nvPr/>
        </p:nvSpPr>
        <p:spPr>
          <a:xfrm>
            <a:off x="4827755" y="3793090"/>
            <a:ext cx="495016" cy="478145"/>
          </a:xfrm>
          <a:prstGeom prst="ellipse">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1052"/>
          <p:cNvSpPr/>
          <p:nvPr/>
        </p:nvSpPr>
        <p:spPr>
          <a:xfrm>
            <a:off x="4280660" y="4275270"/>
            <a:ext cx="495016" cy="478145"/>
          </a:xfrm>
          <a:prstGeom prst="ellipse">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053"/>
          <p:cNvSpPr/>
          <p:nvPr/>
        </p:nvSpPr>
        <p:spPr>
          <a:xfrm>
            <a:off x="5900905" y="4242030"/>
            <a:ext cx="495016" cy="478145"/>
          </a:xfrm>
          <a:prstGeom prst="ellipse">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715000"/>
            <a:ext cx="2867025" cy="670175"/>
          </a:xfrm>
          <a:prstGeom prst="rect">
            <a:avLst/>
          </a:prstGeom>
        </p:spPr>
      </p:pic>
    </p:spTree>
    <p:extLst>
      <p:ext uri="{BB962C8B-B14F-4D97-AF65-F5344CB8AC3E}">
        <p14:creationId xmlns:p14="http://schemas.microsoft.com/office/powerpoint/2010/main" val="1876936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552" y="-42464"/>
            <a:ext cx="5553621" cy="6249675"/>
          </a:xfrm>
          <a:prstGeom prst="rect">
            <a:avLst/>
          </a:prstGeom>
        </p:spPr>
      </p:pic>
      <p:sp>
        <p:nvSpPr>
          <p:cNvPr id="4" name="Shape 1060"/>
          <p:cNvSpPr/>
          <p:nvPr/>
        </p:nvSpPr>
        <p:spPr>
          <a:xfrm>
            <a:off x="2209800" y="589678"/>
            <a:ext cx="360658" cy="274232"/>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 name="Shape 1061"/>
          <p:cNvSpPr/>
          <p:nvPr/>
        </p:nvSpPr>
        <p:spPr>
          <a:xfrm>
            <a:off x="3098258" y="1699406"/>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 name="Shape 1062"/>
          <p:cNvSpPr/>
          <p:nvPr/>
        </p:nvSpPr>
        <p:spPr>
          <a:xfrm>
            <a:off x="4696547" y="1955491"/>
            <a:ext cx="360658" cy="27423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1063"/>
          <p:cNvSpPr/>
          <p:nvPr/>
        </p:nvSpPr>
        <p:spPr>
          <a:xfrm>
            <a:off x="5285390" y="2553022"/>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1064"/>
          <p:cNvSpPr/>
          <p:nvPr/>
        </p:nvSpPr>
        <p:spPr>
          <a:xfrm>
            <a:off x="4275945" y="2553022"/>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065"/>
          <p:cNvSpPr/>
          <p:nvPr/>
        </p:nvSpPr>
        <p:spPr>
          <a:xfrm>
            <a:off x="1920571" y="2638383"/>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1066"/>
          <p:cNvSpPr/>
          <p:nvPr/>
        </p:nvSpPr>
        <p:spPr>
          <a:xfrm>
            <a:off x="2677655" y="2979829"/>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1067"/>
          <p:cNvSpPr/>
          <p:nvPr/>
        </p:nvSpPr>
        <p:spPr>
          <a:xfrm>
            <a:off x="5705993" y="3406637"/>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2" name="Shape 1068"/>
          <p:cNvSpPr/>
          <p:nvPr/>
        </p:nvSpPr>
        <p:spPr>
          <a:xfrm>
            <a:off x="4023583" y="3321276"/>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3" name="Shape 1069"/>
          <p:cNvSpPr/>
          <p:nvPr/>
        </p:nvSpPr>
        <p:spPr>
          <a:xfrm>
            <a:off x="2257053" y="4089530"/>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4" name="Shape 1070"/>
          <p:cNvSpPr/>
          <p:nvPr/>
        </p:nvSpPr>
        <p:spPr>
          <a:xfrm>
            <a:off x="2761776" y="4174891"/>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5" name="Shape 1071"/>
          <p:cNvSpPr/>
          <p:nvPr/>
        </p:nvSpPr>
        <p:spPr>
          <a:xfrm>
            <a:off x="5537752" y="4174891"/>
            <a:ext cx="360658" cy="27423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6" name="Shape 1072"/>
          <p:cNvSpPr/>
          <p:nvPr/>
        </p:nvSpPr>
        <p:spPr>
          <a:xfrm>
            <a:off x="3939463" y="4089530"/>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7" name="Shape 1073"/>
          <p:cNvSpPr/>
          <p:nvPr/>
        </p:nvSpPr>
        <p:spPr>
          <a:xfrm>
            <a:off x="2257053" y="4687061"/>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8" name="Shape 1074"/>
          <p:cNvSpPr/>
          <p:nvPr/>
        </p:nvSpPr>
        <p:spPr>
          <a:xfrm>
            <a:off x="2845896" y="4772422"/>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9" name="Shape 1075"/>
          <p:cNvSpPr/>
          <p:nvPr/>
        </p:nvSpPr>
        <p:spPr>
          <a:xfrm>
            <a:off x="4780667" y="5061606"/>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0" name="Shape 1076"/>
          <p:cNvSpPr/>
          <p:nvPr/>
        </p:nvSpPr>
        <p:spPr>
          <a:xfrm>
            <a:off x="4444186" y="4601699"/>
            <a:ext cx="360658" cy="27423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1" name="Shape 1077"/>
          <p:cNvSpPr/>
          <p:nvPr/>
        </p:nvSpPr>
        <p:spPr>
          <a:xfrm>
            <a:off x="3855342" y="5199230"/>
            <a:ext cx="360658" cy="27423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2" name="Shape 1078"/>
          <p:cNvSpPr/>
          <p:nvPr/>
        </p:nvSpPr>
        <p:spPr>
          <a:xfrm>
            <a:off x="3421864" y="5442249"/>
            <a:ext cx="291110" cy="17072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grpSp>
        <p:nvGrpSpPr>
          <p:cNvPr id="23" name="Shape 1079"/>
          <p:cNvGrpSpPr/>
          <p:nvPr/>
        </p:nvGrpSpPr>
        <p:grpSpPr>
          <a:xfrm>
            <a:off x="5601919" y="240362"/>
            <a:ext cx="2785580" cy="1459212"/>
            <a:chOff x="6236550" y="130575"/>
            <a:chExt cx="2523300" cy="1302600"/>
          </a:xfrm>
        </p:grpSpPr>
        <p:sp>
          <p:nvSpPr>
            <p:cNvPr id="24" name="Shape 1080"/>
            <p:cNvSpPr txBox="1"/>
            <p:nvPr/>
          </p:nvSpPr>
          <p:spPr>
            <a:xfrm>
              <a:off x="6236550" y="130575"/>
              <a:ext cx="2523300" cy="13026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x-none" b="1"/>
                <a:t>Cobertura 2016 DPT3 95%</a:t>
              </a:r>
            </a:p>
            <a:p>
              <a:pPr lvl="0" rtl="0">
                <a:spcBef>
                  <a:spcPts val="0"/>
                </a:spcBef>
                <a:buNone/>
              </a:pPr>
              <a:endParaRPr b="1"/>
            </a:p>
          </p:txBody>
        </p:sp>
        <p:sp>
          <p:nvSpPr>
            <p:cNvPr id="25" name="Shape 1081"/>
            <p:cNvSpPr/>
            <p:nvPr/>
          </p:nvSpPr>
          <p:spPr>
            <a:xfrm>
              <a:off x="6302050" y="687225"/>
              <a:ext cx="719100" cy="6795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x-none" sz="1200" b="1" u="sng">
                  <a:solidFill>
                    <a:schemeClr val="dk1"/>
                  </a:solidFill>
                </a:rPr>
                <a:t>&lt;</a:t>
              </a:r>
              <a:r>
                <a:rPr lang="x-none" sz="1200" b="1">
                  <a:solidFill>
                    <a:schemeClr val="dk1"/>
                  </a:solidFill>
                </a:rPr>
                <a:t>90</a:t>
              </a:r>
            </a:p>
          </p:txBody>
        </p:sp>
        <p:sp>
          <p:nvSpPr>
            <p:cNvPr id="26" name="Shape 1082"/>
            <p:cNvSpPr/>
            <p:nvPr/>
          </p:nvSpPr>
          <p:spPr>
            <a:xfrm>
              <a:off x="7180050" y="687200"/>
              <a:ext cx="795300" cy="6795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100" b="1"/>
                <a:t>91-94</a:t>
              </a:r>
            </a:p>
          </p:txBody>
        </p:sp>
        <p:sp>
          <p:nvSpPr>
            <p:cNvPr id="27" name="Shape 1083"/>
            <p:cNvSpPr/>
            <p:nvPr/>
          </p:nvSpPr>
          <p:spPr>
            <a:xfrm>
              <a:off x="7975250" y="687200"/>
              <a:ext cx="719100" cy="6795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200" b="1" u="sng">
                  <a:solidFill>
                    <a:schemeClr val="dk1"/>
                  </a:solidFill>
                </a:rPr>
                <a:t>&gt;</a:t>
              </a:r>
              <a:r>
                <a:rPr lang="x-none" sz="1200" b="1">
                  <a:solidFill>
                    <a:schemeClr val="dk1"/>
                  </a:solidFill>
                </a:rPr>
                <a:t>95</a:t>
              </a:r>
            </a:p>
          </p:txBody>
        </p:sp>
      </p:grpSp>
      <p:sp>
        <p:nvSpPr>
          <p:cNvPr id="28" name="Shape 1084"/>
          <p:cNvSpPr txBox="1"/>
          <p:nvPr/>
        </p:nvSpPr>
        <p:spPr>
          <a:xfrm>
            <a:off x="6504649" y="5527610"/>
            <a:ext cx="3284400" cy="11361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5715000"/>
            <a:ext cx="2867025" cy="670175"/>
          </a:xfrm>
          <a:prstGeom prst="rect">
            <a:avLst/>
          </a:prstGeom>
        </p:spPr>
      </p:pic>
    </p:spTree>
    <p:extLst>
      <p:ext uri="{BB962C8B-B14F-4D97-AF65-F5344CB8AC3E}">
        <p14:creationId xmlns:p14="http://schemas.microsoft.com/office/powerpoint/2010/main" val="289004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035" y="-6178"/>
            <a:ext cx="5521376" cy="6213389"/>
          </a:xfrm>
          <a:prstGeom prst="rect">
            <a:avLst/>
          </a:prstGeom>
        </p:spPr>
      </p:pic>
      <p:sp>
        <p:nvSpPr>
          <p:cNvPr id="10" name="Shape 1090"/>
          <p:cNvSpPr/>
          <p:nvPr/>
        </p:nvSpPr>
        <p:spPr>
          <a:xfrm>
            <a:off x="2393819" y="730094"/>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1091"/>
          <p:cNvSpPr/>
          <p:nvPr/>
        </p:nvSpPr>
        <p:spPr>
          <a:xfrm>
            <a:off x="3264206" y="1808290"/>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1092"/>
          <p:cNvSpPr/>
          <p:nvPr/>
        </p:nvSpPr>
        <p:spPr>
          <a:xfrm>
            <a:off x="4712006" y="2037777"/>
            <a:ext cx="336987" cy="269112"/>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1093"/>
          <p:cNvSpPr/>
          <p:nvPr/>
        </p:nvSpPr>
        <p:spPr>
          <a:xfrm>
            <a:off x="5197126" y="2616897"/>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1095"/>
          <p:cNvSpPr/>
          <p:nvPr/>
        </p:nvSpPr>
        <p:spPr>
          <a:xfrm>
            <a:off x="2123686" y="2693730"/>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1096"/>
          <p:cNvSpPr/>
          <p:nvPr/>
        </p:nvSpPr>
        <p:spPr>
          <a:xfrm>
            <a:off x="2770513" y="3044249"/>
            <a:ext cx="336987" cy="269112"/>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7" name="Shape 1097"/>
          <p:cNvSpPr/>
          <p:nvPr/>
        </p:nvSpPr>
        <p:spPr>
          <a:xfrm>
            <a:off x="5666682" y="3425061"/>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8" name="Shape 1098"/>
          <p:cNvSpPr/>
          <p:nvPr/>
        </p:nvSpPr>
        <p:spPr>
          <a:xfrm>
            <a:off x="4162513" y="3369754"/>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9" name="Shape 1099"/>
          <p:cNvSpPr/>
          <p:nvPr/>
        </p:nvSpPr>
        <p:spPr>
          <a:xfrm>
            <a:off x="2393818" y="4168771"/>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0" name="Shape 1100"/>
          <p:cNvSpPr/>
          <p:nvPr/>
        </p:nvSpPr>
        <p:spPr>
          <a:xfrm>
            <a:off x="2972737" y="4263705"/>
            <a:ext cx="336987" cy="269112"/>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1" name="Shape 1101"/>
          <p:cNvSpPr/>
          <p:nvPr/>
        </p:nvSpPr>
        <p:spPr>
          <a:xfrm>
            <a:off x="5612918" y="4221034"/>
            <a:ext cx="336987" cy="269112"/>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2" name="Shape 1102"/>
          <p:cNvSpPr/>
          <p:nvPr/>
        </p:nvSpPr>
        <p:spPr>
          <a:xfrm>
            <a:off x="4020030" y="4096064"/>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3" name="Shape 1103"/>
          <p:cNvSpPr/>
          <p:nvPr/>
        </p:nvSpPr>
        <p:spPr>
          <a:xfrm>
            <a:off x="2562313" y="4787963"/>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4" name="Shape 1104"/>
          <p:cNvSpPr/>
          <p:nvPr/>
        </p:nvSpPr>
        <p:spPr>
          <a:xfrm>
            <a:off x="3052838" y="4778818"/>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5" name="Shape 1105"/>
          <p:cNvSpPr/>
          <p:nvPr/>
        </p:nvSpPr>
        <p:spPr>
          <a:xfrm>
            <a:off x="4784590" y="5057075"/>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6" name="Shape 1106"/>
          <p:cNvSpPr/>
          <p:nvPr/>
        </p:nvSpPr>
        <p:spPr>
          <a:xfrm>
            <a:off x="4543513" y="4711763"/>
            <a:ext cx="336987" cy="269112"/>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7" name="Shape 1107"/>
          <p:cNvSpPr/>
          <p:nvPr/>
        </p:nvSpPr>
        <p:spPr>
          <a:xfrm>
            <a:off x="4086313" y="5245163"/>
            <a:ext cx="336987" cy="269112"/>
          </a:xfrm>
          <a:prstGeom prst="ellipse">
            <a:avLst/>
          </a:prstGeom>
          <a:solidFill>
            <a:srgbClr val="C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8" name="Shape 1108"/>
          <p:cNvSpPr/>
          <p:nvPr/>
        </p:nvSpPr>
        <p:spPr>
          <a:xfrm>
            <a:off x="3631096" y="5482940"/>
            <a:ext cx="272004" cy="167535"/>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grpSp>
        <p:nvGrpSpPr>
          <p:cNvPr id="29" name="Shape 1109"/>
          <p:cNvGrpSpPr/>
          <p:nvPr/>
        </p:nvGrpSpPr>
        <p:grpSpPr>
          <a:xfrm>
            <a:off x="5949905" y="0"/>
            <a:ext cx="2875553" cy="1303500"/>
            <a:chOff x="6302050" y="0"/>
            <a:chExt cx="2523300" cy="1303500"/>
          </a:xfrm>
        </p:grpSpPr>
        <p:sp>
          <p:nvSpPr>
            <p:cNvPr id="30" name="Shape 1110"/>
            <p:cNvSpPr txBox="1"/>
            <p:nvPr/>
          </p:nvSpPr>
          <p:spPr>
            <a:xfrm>
              <a:off x="6302050" y="0"/>
              <a:ext cx="2523300" cy="13035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DPT4 92,5%</a:t>
              </a:r>
            </a:p>
          </p:txBody>
        </p:sp>
        <p:sp>
          <p:nvSpPr>
            <p:cNvPr id="31" name="Shape 1111"/>
            <p:cNvSpPr/>
            <p:nvPr/>
          </p:nvSpPr>
          <p:spPr>
            <a:xfrm>
              <a:off x="6378250" y="524900"/>
              <a:ext cx="719100" cy="6795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x-none" sz="1200" b="1" u="sng">
                  <a:solidFill>
                    <a:schemeClr val="dk1"/>
                  </a:solidFill>
                </a:rPr>
                <a:t>&lt;</a:t>
              </a:r>
              <a:r>
                <a:rPr lang="x-none" sz="1200" b="1">
                  <a:solidFill>
                    <a:schemeClr val="dk1"/>
                  </a:solidFill>
                </a:rPr>
                <a:t>90</a:t>
              </a:r>
            </a:p>
          </p:txBody>
        </p:sp>
        <p:sp>
          <p:nvSpPr>
            <p:cNvPr id="32" name="Shape 1112"/>
            <p:cNvSpPr/>
            <p:nvPr/>
          </p:nvSpPr>
          <p:spPr>
            <a:xfrm>
              <a:off x="7173450" y="524850"/>
              <a:ext cx="801900" cy="6795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100" b="1"/>
                <a:t>91-94</a:t>
              </a:r>
            </a:p>
          </p:txBody>
        </p:sp>
        <p:sp>
          <p:nvSpPr>
            <p:cNvPr id="33" name="Shape 1113"/>
            <p:cNvSpPr/>
            <p:nvPr/>
          </p:nvSpPr>
          <p:spPr>
            <a:xfrm>
              <a:off x="8042600" y="524900"/>
              <a:ext cx="719100" cy="6795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200" b="1" u="sng">
                  <a:solidFill>
                    <a:schemeClr val="dk1"/>
                  </a:solidFill>
                </a:rPr>
                <a:t>&gt;</a:t>
              </a:r>
              <a:r>
                <a:rPr lang="x-none" sz="1200" b="1">
                  <a:solidFill>
                    <a:schemeClr val="dk1"/>
                  </a:solidFill>
                </a:rPr>
                <a:t>95</a:t>
              </a:r>
            </a:p>
          </p:txBody>
        </p:sp>
      </p:grpSp>
      <p:sp>
        <p:nvSpPr>
          <p:cNvPr id="34" name="Shape 1114"/>
          <p:cNvSpPr txBox="1"/>
          <p:nvPr/>
        </p:nvSpPr>
        <p:spPr>
          <a:xfrm>
            <a:off x="6856229" y="5293124"/>
            <a:ext cx="1879500" cy="10434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38" name="Imagen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5715000"/>
            <a:ext cx="2867025" cy="670175"/>
          </a:xfrm>
          <a:prstGeom prst="rect">
            <a:avLst/>
          </a:prstGeom>
        </p:spPr>
      </p:pic>
      <p:sp>
        <p:nvSpPr>
          <p:cNvPr id="35" name="Shape 1093"/>
          <p:cNvSpPr/>
          <p:nvPr/>
        </p:nvSpPr>
        <p:spPr>
          <a:xfrm>
            <a:off x="4151036" y="2489767"/>
            <a:ext cx="336987" cy="26911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890785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552" y="-42464"/>
            <a:ext cx="6047939" cy="6805948"/>
          </a:xfrm>
          <a:prstGeom prst="rect">
            <a:avLst/>
          </a:prstGeom>
        </p:spPr>
      </p:pic>
      <p:sp>
        <p:nvSpPr>
          <p:cNvPr id="3" name="Shape 1120"/>
          <p:cNvSpPr/>
          <p:nvPr/>
        </p:nvSpPr>
        <p:spPr>
          <a:xfrm>
            <a:off x="2436402" y="548394"/>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 name="Shape 1121"/>
          <p:cNvSpPr/>
          <p:nvPr/>
        </p:nvSpPr>
        <p:spPr>
          <a:xfrm>
            <a:off x="3383783" y="1828007"/>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 name="Shape 1122"/>
          <p:cNvSpPr/>
          <p:nvPr/>
        </p:nvSpPr>
        <p:spPr>
          <a:xfrm>
            <a:off x="4998402" y="2062416"/>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 name="Shape 1123"/>
          <p:cNvSpPr/>
          <p:nvPr/>
        </p:nvSpPr>
        <p:spPr>
          <a:xfrm>
            <a:off x="5692941" y="2713383"/>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1124"/>
          <p:cNvSpPr/>
          <p:nvPr/>
        </p:nvSpPr>
        <p:spPr>
          <a:xfrm>
            <a:off x="4700407" y="2729576"/>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1125"/>
          <p:cNvSpPr/>
          <p:nvPr/>
        </p:nvSpPr>
        <p:spPr>
          <a:xfrm>
            <a:off x="2076224" y="2729576"/>
            <a:ext cx="344438" cy="30343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126"/>
          <p:cNvSpPr/>
          <p:nvPr/>
        </p:nvSpPr>
        <p:spPr>
          <a:xfrm>
            <a:off x="2941820" y="3247112"/>
            <a:ext cx="344438" cy="30343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0" name="Shape 1127"/>
          <p:cNvSpPr/>
          <p:nvPr/>
        </p:nvSpPr>
        <p:spPr>
          <a:xfrm>
            <a:off x="6071718" y="3639267"/>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1" name="Shape 1128"/>
          <p:cNvSpPr/>
          <p:nvPr/>
        </p:nvSpPr>
        <p:spPr>
          <a:xfrm>
            <a:off x="4435780" y="3550545"/>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2" name="Shape 1129"/>
          <p:cNvSpPr/>
          <p:nvPr/>
        </p:nvSpPr>
        <p:spPr>
          <a:xfrm>
            <a:off x="2527264" y="4497327"/>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3" name="Shape 1130"/>
          <p:cNvSpPr/>
          <p:nvPr/>
        </p:nvSpPr>
        <p:spPr>
          <a:xfrm>
            <a:off x="3039345" y="4616595"/>
            <a:ext cx="344438" cy="303433"/>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4" name="Shape 1131"/>
          <p:cNvSpPr/>
          <p:nvPr/>
        </p:nvSpPr>
        <p:spPr>
          <a:xfrm>
            <a:off x="5899499" y="4497327"/>
            <a:ext cx="344438" cy="30343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5" name="Shape 1132"/>
          <p:cNvSpPr/>
          <p:nvPr/>
        </p:nvSpPr>
        <p:spPr>
          <a:xfrm>
            <a:off x="4183892" y="4491850"/>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6" name="Shape 1133"/>
          <p:cNvSpPr/>
          <p:nvPr/>
        </p:nvSpPr>
        <p:spPr>
          <a:xfrm>
            <a:off x="2487107" y="5108783"/>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7" name="Shape 1134"/>
          <p:cNvSpPr/>
          <p:nvPr/>
        </p:nvSpPr>
        <p:spPr>
          <a:xfrm>
            <a:off x="3191756" y="5151519"/>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8" name="Shape 1135"/>
          <p:cNvSpPr/>
          <p:nvPr/>
        </p:nvSpPr>
        <p:spPr>
          <a:xfrm>
            <a:off x="5093843" y="5541611"/>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9" name="Shape 1136"/>
          <p:cNvSpPr/>
          <p:nvPr/>
        </p:nvSpPr>
        <p:spPr>
          <a:xfrm>
            <a:off x="4780218" y="5008816"/>
            <a:ext cx="344438" cy="303433"/>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0" name="Shape 1137"/>
          <p:cNvSpPr/>
          <p:nvPr/>
        </p:nvSpPr>
        <p:spPr>
          <a:xfrm>
            <a:off x="4294153" y="5772867"/>
            <a:ext cx="344438" cy="30343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1" name="Shape 1138"/>
          <p:cNvSpPr/>
          <p:nvPr/>
        </p:nvSpPr>
        <p:spPr>
          <a:xfrm>
            <a:off x="3653483" y="5887398"/>
            <a:ext cx="278017" cy="188902"/>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grpSp>
        <p:nvGrpSpPr>
          <p:cNvPr id="22" name="Shape 1139"/>
          <p:cNvGrpSpPr/>
          <p:nvPr/>
        </p:nvGrpSpPr>
        <p:grpSpPr>
          <a:xfrm>
            <a:off x="6088851" y="182400"/>
            <a:ext cx="2660299" cy="1446139"/>
            <a:chOff x="6225850" y="136800"/>
            <a:chExt cx="2523300" cy="1166700"/>
          </a:xfrm>
        </p:grpSpPr>
        <p:sp>
          <p:nvSpPr>
            <p:cNvPr id="23" name="Shape 1140"/>
            <p:cNvSpPr txBox="1"/>
            <p:nvPr/>
          </p:nvSpPr>
          <p:spPr>
            <a:xfrm>
              <a:off x="6225850" y="136800"/>
              <a:ext cx="2523300" cy="11667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SRP1 95%</a:t>
              </a:r>
            </a:p>
          </p:txBody>
        </p:sp>
        <p:sp>
          <p:nvSpPr>
            <p:cNvPr id="24" name="Shape 1141"/>
            <p:cNvSpPr/>
            <p:nvPr/>
          </p:nvSpPr>
          <p:spPr>
            <a:xfrm>
              <a:off x="6302050" y="524900"/>
              <a:ext cx="719100" cy="6795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x-none" sz="1200" b="1" u="sng">
                  <a:solidFill>
                    <a:schemeClr val="dk1"/>
                  </a:solidFill>
                </a:rPr>
                <a:t>&lt;</a:t>
              </a:r>
              <a:r>
                <a:rPr lang="x-none" sz="1200" b="1">
                  <a:solidFill>
                    <a:schemeClr val="dk1"/>
                  </a:solidFill>
                </a:rPr>
                <a:t>90</a:t>
              </a:r>
            </a:p>
          </p:txBody>
        </p:sp>
        <p:sp>
          <p:nvSpPr>
            <p:cNvPr id="25" name="Shape 1142"/>
            <p:cNvSpPr/>
            <p:nvPr/>
          </p:nvSpPr>
          <p:spPr>
            <a:xfrm>
              <a:off x="7097250" y="524850"/>
              <a:ext cx="801900" cy="6795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100" b="1"/>
                <a:t>91-94</a:t>
              </a:r>
            </a:p>
          </p:txBody>
        </p:sp>
        <p:sp>
          <p:nvSpPr>
            <p:cNvPr id="26" name="Shape 1143"/>
            <p:cNvSpPr/>
            <p:nvPr/>
          </p:nvSpPr>
          <p:spPr>
            <a:xfrm>
              <a:off x="7966400" y="524900"/>
              <a:ext cx="719100" cy="6795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200" b="1" u="sng">
                  <a:solidFill>
                    <a:schemeClr val="dk1"/>
                  </a:solidFill>
                </a:rPr>
                <a:t>&gt;</a:t>
              </a:r>
              <a:r>
                <a:rPr lang="x-none" sz="1200" b="1">
                  <a:solidFill>
                    <a:schemeClr val="dk1"/>
                  </a:solidFill>
                </a:rPr>
                <a:t>95</a:t>
              </a:r>
            </a:p>
          </p:txBody>
        </p:sp>
      </p:grpSp>
      <p:sp>
        <p:nvSpPr>
          <p:cNvPr id="27" name="Shape 1144"/>
          <p:cNvSpPr txBox="1"/>
          <p:nvPr/>
        </p:nvSpPr>
        <p:spPr>
          <a:xfrm>
            <a:off x="7457050" y="5183500"/>
            <a:ext cx="2148300" cy="16744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5715000"/>
            <a:ext cx="2867025" cy="670175"/>
          </a:xfrm>
          <a:prstGeom prst="rect">
            <a:avLst/>
          </a:prstGeom>
        </p:spPr>
      </p:pic>
    </p:spTree>
    <p:extLst>
      <p:ext uri="{BB962C8B-B14F-4D97-AF65-F5344CB8AC3E}">
        <p14:creationId xmlns:p14="http://schemas.microsoft.com/office/powerpoint/2010/main" val="2469360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57200"/>
            <a:ext cx="5306698" cy="5971805"/>
          </a:xfrm>
          <a:prstGeom prst="rect">
            <a:avLst/>
          </a:prstGeom>
        </p:spPr>
      </p:pic>
      <p:grpSp>
        <p:nvGrpSpPr>
          <p:cNvPr id="2" name="Shape 1149"/>
          <p:cNvGrpSpPr/>
          <p:nvPr/>
        </p:nvGrpSpPr>
        <p:grpSpPr>
          <a:xfrm>
            <a:off x="1603848" y="457201"/>
            <a:ext cx="6348747" cy="5311234"/>
            <a:chOff x="2901825" y="-140926"/>
            <a:chExt cx="5983964" cy="5079151"/>
          </a:xfrm>
        </p:grpSpPr>
        <p:sp>
          <p:nvSpPr>
            <p:cNvPr id="4" name="Shape 1151"/>
            <p:cNvSpPr/>
            <p:nvPr/>
          </p:nvSpPr>
          <p:spPr>
            <a:xfrm>
              <a:off x="3206625" y="4424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 name="Shape 1152"/>
            <p:cNvSpPr/>
            <p:nvPr/>
          </p:nvSpPr>
          <p:spPr>
            <a:xfrm>
              <a:off x="3968625" y="14330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 name="Shape 1153"/>
            <p:cNvSpPr/>
            <p:nvPr/>
          </p:nvSpPr>
          <p:spPr>
            <a:xfrm>
              <a:off x="5416425" y="16616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1154"/>
            <p:cNvSpPr/>
            <p:nvPr/>
          </p:nvSpPr>
          <p:spPr>
            <a:xfrm>
              <a:off x="5949825" y="21950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1155"/>
            <p:cNvSpPr/>
            <p:nvPr/>
          </p:nvSpPr>
          <p:spPr>
            <a:xfrm>
              <a:off x="5111625" y="21950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156"/>
            <p:cNvSpPr/>
            <p:nvPr/>
          </p:nvSpPr>
          <p:spPr>
            <a:xfrm>
              <a:off x="2901825" y="22712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1157"/>
            <p:cNvSpPr/>
            <p:nvPr/>
          </p:nvSpPr>
          <p:spPr>
            <a:xfrm>
              <a:off x="3587625" y="25760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1" name="Shape 1158"/>
            <p:cNvSpPr/>
            <p:nvPr/>
          </p:nvSpPr>
          <p:spPr>
            <a:xfrm>
              <a:off x="6330825" y="29570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2" name="Shape 1159"/>
            <p:cNvSpPr/>
            <p:nvPr/>
          </p:nvSpPr>
          <p:spPr>
            <a:xfrm>
              <a:off x="4806825" y="28808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3" name="Shape 1160"/>
            <p:cNvSpPr/>
            <p:nvPr/>
          </p:nvSpPr>
          <p:spPr>
            <a:xfrm>
              <a:off x="3206625" y="3566625"/>
              <a:ext cx="326700" cy="24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4" name="Shape 1161"/>
            <p:cNvSpPr/>
            <p:nvPr/>
          </p:nvSpPr>
          <p:spPr>
            <a:xfrm>
              <a:off x="3740025" y="3719025"/>
              <a:ext cx="326700" cy="24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5" name="Shape 1162"/>
            <p:cNvSpPr/>
            <p:nvPr/>
          </p:nvSpPr>
          <p:spPr>
            <a:xfrm>
              <a:off x="6254625" y="36428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6" name="Shape 1163"/>
            <p:cNvSpPr/>
            <p:nvPr/>
          </p:nvSpPr>
          <p:spPr>
            <a:xfrm>
              <a:off x="4730625" y="3566625"/>
              <a:ext cx="326700" cy="24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7" name="Shape 1164"/>
            <p:cNvSpPr/>
            <p:nvPr/>
          </p:nvSpPr>
          <p:spPr>
            <a:xfrm>
              <a:off x="3206625" y="41000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8" name="Shape 1165"/>
            <p:cNvSpPr/>
            <p:nvPr/>
          </p:nvSpPr>
          <p:spPr>
            <a:xfrm>
              <a:off x="3816225" y="41762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9" name="Shape 1166"/>
            <p:cNvSpPr/>
            <p:nvPr/>
          </p:nvSpPr>
          <p:spPr>
            <a:xfrm>
              <a:off x="5568825" y="4481025"/>
              <a:ext cx="326700" cy="24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0" name="Shape 1167"/>
            <p:cNvSpPr/>
            <p:nvPr/>
          </p:nvSpPr>
          <p:spPr>
            <a:xfrm>
              <a:off x="5187825" y="4023825"/>
              <a:ext cx="326700" cy="24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1" name="Shape 1168"/>
            <p:cNvSpPr/>
            <p:nvPr/>
          </p:nvSpPr>
          <p:spPr>
            <a:xfrm>
              <a:off x="4730625" y="4557225"/>
              <a:ext cx="326700" cy="244800"/>
            </a:xfrm>
            <a:prstGeom prst="ellipse">
              <a:avLst/>
            </a:prstGeom>
            <a:solidFill>
              <a:srgbClr val="C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2" name="Shape 1169"/>
            <p:cNvSpPr/>
            <p:nvPr/>
          </p:nvSpPr>
          <p:spPr>
            <a:xfrm>
              <a:off x="4273425" y="4785825"/>
              <a:ext cx="263700" cy="1524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grpSp>
          <p:nvGrpSpPr>
            <p:cNvPr id="23" name="Shape 1170"/>
            <p:cNvGrpSpPr/>
            <p:nvPr/>
          </p:nvGrpSpPr>
          <p:grpSpPr>
            <a:xfrm>
              <a:off x="6113175" y="-140926"/>
              <a:ext cx="2772614" cy="1345326"/>
              <a:chOff x="6113175" y="-140926"/>
              <a:chExt cx="2772614" cy="1345326"/>
            </a:xfrm>
          </p:grpSpPr>
          <p:sp>
            <p:nvSpPr>
              <p:cNvPr id="24" name="Shape 1171"/>
              <p:cNvSpPr txBox="1"/>
              <p:nvPr/>
            </p:nvSpPr>
            <p:spPr>
              <a:xfrm>
                <a:off x="6113175" y="-140926"/>
                <a:ext cx="2772614" cy="1345325"/>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SRP2 93%</a:t>
                </a:r>
              </a:p>
            </p:txBody>
          </p:sp>
          <p:sp>
            <p:nvSpPr>
              <p:cNvPr id="25" name="Shape 1172"/>
              <p:cNvSpPr/>
              <p:nvPr/>
            </p:nvSpPr>
            <p:spPr>
              <a:xfrm>
                <a:off x="6302050" y="524900"/>
                <a:ext cx="719100" cy="6795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x-none" sz="1200" b="1" u="sng">
                    <a:solidFill>
                      <a:schemeClr val="dk1"/>
                    </a:solidFill>
                  </a:rPr>
                  <a:t>&lt;</a:t>
                </a:r>
                <a:r>
                  <a:rPr lang="x-none" sz="1200" b="1">
                    <a:solidFill>
                      <a:schemeClr val="dk1"/>
                    </a:solidFill>
                  </a:rPr>
                  <a:t>90</a:t>
                </a:r>
              </a:p>
            </p:txBody>
          </p:sp>
          <p:sp>
            <p:nvSpPr>
              <p:cNvPr id="26" name="Shape 1173"/>
              <p:cNvSpPr/>
              <p:nvPr/>
            </p:nvSpPr>
            <p:spPr>
              <a:xfrm>
                <a:off x="7097250" y="524850"/>
                <a:ext cx="801900" cy="6795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100" b="1"/>
                  <a:t>91-94</a:t>
                </a:r>
              </a:p>
            </p:txBody>
          </p:sp>
          <p:sp>
            <p:nvSpPr>
              <p:cNvPr id="27" name="Shape 1174"/>
              <p:cNvSpPr/>
              <p:nvPr/>
            </p:nvSpPr>
            <p:spPr>
              <a:xfrm>
                <a:off x="7966400" y="524900"/>
                <a:ext cx="719100" cy="6795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200" b="1" u="sng">
                    <a:solidFill>
                      <a:schemeClr val="dk1"/>
                    </a:solidFill>
                  </a:rPr>
                  <a:t>&gt;</a:t>
                </a:r>
                <a:r>
                  <a:rPr lang="x-none" sz="1200" b="1">
                    <a:solidFill>
                      <a:schemeClr val="dk1"/>
                    </a:solidFill>
                  </a:rPr>
                  <a:t>95</a:t>
                </a:r>
              </a:p>
            </p:txBody>
          </p:sp>
        </p:grpSp>
      </p:grpSp>
      <p:sp>
        <p:nvSpPr>
          <p:cNvPr id="28" name="Shape 1144"/>
          <p:cNvSpPr txBox="1"/>
          <p:nvPr/>
        </p:nvSpPr>
        <p:spPr>
          <a:xfrm>
            <a:off x="7008850" y="5371947"/>
            <a:ext cx="2148300" cy="16744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5715000"/>
            <a:ext cx="2867025" cy="670175"/>
          </a:xfrm>
          <a:prstGeom prst="rect">
            <a:avLst/>
          </a:prstGeom>
        </p:spPr>
      </p:pic>
    </p:spTree>
    <p:extLst>
      <p:ext uri="{BB962C8B-B14F-4D97-AF65-F5344CB8AC3E}">
        <p14:creationId xmlns:p14="http://schemas.microsoft.com/office/powerpoint/2010/main" val="4206349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Shape 1180"/>
          <p:cNvSpPr/>
          <p:nvPr/>
        </p:nvSpPr>
        <p:spPr>
          <a:xfrm>
            <a:off x="4335975" y="131700"/>
            <a:ext cx="627900" cy="704800"/>
          </a:xfrm>
          <a:prstGeom prst="ellipse">
            <a:avLst/>
          </a:prstGeom>
          <a:solidFill>
            <a:srgbClr val="FFD9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81" name="Shape 1181"/>
          <p:cNvSpPr/>
          <p:nvPr/>
        </p:nvSpPr>
        <p:spPr>
          <a:xfrm>
            <a:off x="7203725" y="5578600"/>
            <a:ext cx="1862700" cy="1358400"/>
          </a:xfrm>
          <a:prstGeom prst="rect">
            <a:avLst/>
          </a:prstGeom>
          <a:solidFill>
            <a:srgbClr val="99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2" name="Shape 1182"/>
          <p:cNvSpPr/>
          <p:nvPr/>
        </p:nvSpPr>
        <p:spPr>
          <a:xfrm>
            <a:off x="3193475" y="5726433"/>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183" name="Shape 1183"/>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184" name="Shape 1184"/>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185" name="Shape 1185"/>
          <p:cNvSpPr/>
          <p:nvPr/>
        </p:nvSpPr>
        <p:spPr>
          <a:xfrm>
            <a:off x="3235575" y="5731033"/>
            <a:ext cx="769200" cy="639600"/>
          </a:xfrm>
          <a:prstGeom prst="rightArrow">
            <a:avLst>
              <a:gd name="adj1" fmla="val 50000"/>
              <a:gd name="adj2" fmla="val 50000"/>
            </a:avLst>
          </a:prstGeom>
          <a:solidFill>
            <a:srgbClr val="E06666"/>
          </a:solidFill>
          <a:ln>
            <a:noFill/>
          </a:ln>
        </p:spPr>
        <p:txBody>
          <a:bodyPr wrap="square" lIns="91425" tIns="91425" rIns="91425" bIns="91425" anchor="ctr" anchorCtr="0">
            <a:noAutofit/>
          </a:bodyPr>
          <a:lstStyle/>
          <a:p>
            <a:pPr lvl="0">
              <a:spcBef>
                <a:spcPts val="0"/>
              </a:spcBef>
              <a:buNone/>
            </a:pPr>
            <a:endParaRPr/>
          </a:p>
        </p:txBody>
      </p:sp>
      <p:pic>
        <p:nvPicPr>
          <p:cNvPr id="1186" name="Shape 1186"/>
          <p:cNvPicPr preferRelativeResize="0"/>
          <p:nvPr/>
        </p:nvPicPr>
        <p:blipFill rotWithShape="1">
          <a:blip r:embed="rId3">
            <a:alphaModFix/>
          </a:blip>
          <a:srcRect l="21358" t="8219" b="9833"/>
          <a:stretch/>
        </p:blipFill>
        <p:spPr>
          <a:xfrm>
            <a:off x="16175" y="59015"/>
            <a:ext cx="9144000" cy="7146385"/>
          </a:xfrm>
          <a:prstGeom prst="rect">
            <a:avLst/>
          </a:prstGeom>
          <a:noFill/>
          <a:ln>
            <a:noFill/>
          </a:ln>
        </p:spPr>
      </p:pic>
      <p:sp>
        <p:nvSpPr>
          <p:cNvPr id="1187" name="Shape 1187"/>
          <p:cNvSpPr txBox="1"/>
          <p:nvPr/>
        </p:nvSpPr>
        <p:spPr>
          <a:xfrm>
            <a:off x="216100" y="186300"/>
            <a:ext cx="6031800" cy="5456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 DPT3</a:t>
            </a:r>
          </a:p>
        </p:txBody>
      </p:sp>
      <p:sp>
        <p:nvSpPr>
          <p:cNvPr id="1188" name="Shape 1188"/>
          <p:cNvSpPr/>
          <p:nvPr/>
        </p:nvSpPr>
        <p:spPr>
          <a:xfrm>
            <a:off x="1689075" y="3964133"/>
            <a:ext cx="407700"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89" name="Shape 1189"/>
          <p:cNvSpPr txBox="1"/>
          <p:nvPr/>
        </p:nvSpPr>
        <p:spPr>
          <a:xfrm>
            <a:off x="1689100" y="3975974"/>
            <a:ext cx="596900" cy="291225"/>
          </a:xfrm>
          <a:prstGeom prst="rect">
            <a:avLst/>
          </a:prstGeom>
          <a:noFill/>
          <a:ln>
            <a:noFill/>
          </a:ln>
        </p:spPr>
        <p:txBody>
          <a:bodyPr wrap="square" lIns="91425" tIns="91425" rIns="91425" bIns="91425" anchor="t" anchorCtr="0">
            <a:noAutofit/>
          </a:bodyPr>
          <a:lstStyle/>
          <a:p>
            <a:pPr lvl="0" rtl="0">
              <a:spcBef>
                <a:spcPts val="0"/>
              </a:spcBef>
              <a:buNone/>
            </a:pPr>
            <a:r>
              <a:rPr lang="x-none"/>
              <a:t>23</a:t>
            </a:r>
          </a:p>
        </p:txBody>
      </p:sp>
      <p:sp>
        <p:nvSpPr>
          <p:cNvPr id="1190" name="Shape 1190"/>
          <p:cNvSpPr/>
          <p:nvPr/>
        </p:nvSpPr>
        <p:spPr>
          <a:xfrm>
            <a:off x="5362288" y="5493767"/>
            <a:ext cx="513412"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91" name="Shape 1191"/>
          <p:cNvSpPr txBox="1"/>
          <p:nvPr/>
        </p:nvSpPr>
        <p:spPr>
          <a:xfrm>
            <a:off x="5362313" y="5473233"/>
            <a:ext cx="547512" cy="376234"/>
          </a:xfrm>
          <a:prstGeom prst="rect">
            <a:avLst/>
          </a:prstGeom>
          <a:noFill/>
          <a:ln>
            <a:noFill/>
          </a:ln>
        </p:spPr>
        <p:txBody>
          <a:bodyPr wrap="square" lIns="91425" tIns="91425" rIns="91425" bIns="91425" anchor="t" anchorCtr="0">
            <a:noAutofit/>
          </a:bodyPr>
          <a:lstStyle/>
          <a:p>
            <a:pPr lvl="0" rtl="0">
              <a:spcBef>
                <a:spcPts val="0"/>
              </a:spcBef>
              <a:buNone/>
            </a:pPr>
            <a:r>
              <a:rPr lang="x-none" smtClean="0"/>
              <a:t>1</a:t>
            </a:r>
            <a:r>
              <a:rPr lang="es-UY" dirty="0" smtClean="0"/>
              <a:t>1</a:t>
            </a:r>
            <a:endParaRPr lang="x-none"/>
          </a:p>
        </p:txBody>
      </p:sp>
      <p:sp>
        <p:nvSpPr>
          <p:cNvPr id="1192" name="Shape 1192"/>
          <p:cNvSpPr/>
          <p:nvPr/>
        </p:nvSpPr>
        <p:spPr>
          <a:xfrm>
            <a:off x="6142550" y="4859733"/>
            <a:ext cx="407700"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93" name="Shape 1193"/>
          <p:cNvSpPr txBox="1"/>
          <p:nvPr/>
        </p:nvSpPr>
        <p:spPr>
          <a:xfrm>
            <a:off x="6081162" y="4876766"/>
            <a:ext cx="530475" cy="408533"/>
          </a:xfrm>
          <a:prstGeom prst="rect">
            <a:avLst/>
          </a:prstGeom>
          <a:noFill/>
          <a:ln>
            <a:noFill/>
          </a:ln>
        </p:spPr>
        <p:txBody>
          <a:bodyPr wrap="square" lIns="91425" tIns="91425" rIns="91425" bIns="91425" anchor="t" anchorCtr="0">
            <a:noAutofit/>
          </a:bodyPr>
          <a:lstStyle/>
          <a:p>
            <a:pPr lvl="0" rtl="0">
              <a:spcBef>
                <a:spcPts val="0"/>
              </a:spcBef>
              <a:buNone/>
            </a:pPr>
            <a:r>
              <a:rPr lang="x-none"/>
              <a:t>14</a:t>
            </a:r>
          </a:p>
        </p:txBody>
      </p:sp>
      <p:sp>
        <p:nvSpPr>
          <p:cNvPr id="1194" name="Shape 1194"/>
          <p:cNvSpPr/>
          <p:nvPr/>
        </p:nvSpPr>
        <p:spPr>
          <a:xfrm>
            <a:off x="4794913" y="6107133"/>
            <a:ext cx="407700"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95" name="Shape 1195"/>
          <p:cNvSpPr txBox="1"/>
          <p:nvPr/>
        </p:nvSpPr>
        <p:spPr>
          <a:xfrm>
            <a:off x="4794938" y="6086600"/>
            <a:ext cx="567350" cy="323600"/>
          </a:xfrm>
          <a:prstGeom prst="rect">
            <a:avLst/>
          </a:prstGeom>
          <a:noFill/>
          <a:ln>
            <a:noFill/>
          </a:ln>
        </p:spPr>
        <p:txBody>
          <a:bodyPr wrap="square" lIns="91425" tIns="91425" rIns="91425" bIns="91425" anchor="t" anchorCtr="0">
            <a:noAutofit/>
          </a:bodyPr>
          <a:lstStyle/>
          <a:p>
            <a:pPr lvl="0" rtl="0">
              <a:spcBef>
                <a:spcPts val="0"/>
              </a:spcBef>
              <a:buNone/>
            </a:pPr>
            <a:r>
              <a:rPr lang="x-none"/>
              <a:t>10</a:t>
            </a:r>
          </a:p>
        </p:txBody>
      </p:sp>
      <p:sp>
        <p:nvSpPr>
          <p:cNvPr id="1196" name="Shape 1196"/>
          <p:cNvSpPr/>
          <p:nvPr/>
        </p:nvSpPr>
        <p:spPr>
          <a:xfrm>
            <a:off x="5468000" y="28672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97" name="Shape 1197"/>
          <p:cNvSpPr txBox="1"/>
          <p:nvPr/>
        </p:nvSpPr>
        <p:spPr>
          <a:xfrm>
            <a:off x="5468024" y="2856074"/>
            <a:ext cx="613137" cy="462725"/>
          </a:xfrm>
          <a:prstGeom prst="rect">
            <a:avLst/>
          </a:prstGeom>
          <a:noFill/>
          <a:ln>
            <a:noFill/>
          </a:ln>
        </p:spPr>
        <p:txBody>
          <a:bodyPr wrap="square" lIns="91425" tIns="91425" rIns="91425" bIns="91425" anchor="t" anchorCtr="0">
            <a:noAutofit/>
          </a:bodyPr>
          <a:lstStyle/>
          <a:p>
            <a:pPr lvl="0" rtl="0">
              <a:spcBef>
                <a:spcPts val="0"/>
              </a:spcBef>
              <a:buNone/>
            </a:pPr>
            <a:r>
              <a:rPr lang="x-none"/>
              <a:t>18</a:t>
            </a:r>
          </a:p>
        </p:txBody>
      </p:sp>
      <p:sp>
        <p:nvSpPr>
          <p:cNvPr id="1198" name="Shape 1198"/>
          <p:cNvSpPr/>
          <p:nvPr/>
        </p:nvSpPr>
        <p:spPr>
          <a:xfrm>
            <a:off x="4689075" y="46132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199" name="Shape 1199"/>
          <p:cNvSpPr txBox="1"/>
          <p:nvPr/>
        </p:nvSpPr>
        <p:spPr>
          <a:xfrm>
            <a:off x="4689100" y="4602075"/>
            <a:ext cx="407700" cy="323600"/>
          </a:xfrm>
          <a:prstGeom prst="rect">
            <a:avLst/>
          </a:prstGeom>
          <a:noFill/>
          <a:ln>
            <a:noFill/>
          </a:ln>
        </p:spPr>
        <p:txBody>
          <a:bodyPr wrap="square" lIns="91425" tIns="91425" rIns="91425" bIns="91425" anchor="t" anchorCtr="0">
            <a:noAutofit/>
          </a:bodyPr>
          <a:lstStyle/>
          <a:p>
            <a:pPr lvl="0" rtl="0">
              <a:spcBef>
                <a:spcPts val="0"/>
              </a:spcBef>
              <a:buNone/>
            </a:pPr>
            <a:r>
              <a:rPr lang="x-none"/>
              <a:t>13</a:t>
            </a:r>
          </a:p>
        </p:txBody>
      </p:sp>
      <p:sp>
        <p:nvSpPr>
          <p:cNvPr id="1200" name="Shape 1200"/>
          <p:cNvSpPr/>
          <p:nvPr/>
        </p:nvSpPr>
        <p:spPr>
          <a:xfrm>
            <a:off x="3828625" y="36635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01" name="Shape 1201"/>
          <p:cNvSpPr txBox="1"/>
          <p:nvPr/>
        </p:nvSpPr>
        <p:spPr>
          <a:xfrm>
            <a:off x="3828650" y="3652375"/>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8</a:t>
            </a:r>
          </a:p>
        </p:txBody>
      </p:sp>
      <p:sp>
        <p:nvSpPr>
          <p:cNvPr id="1202" name="Shape 1202"/>
          <p:cNvSpPr/>
          <p:nvPr/>
        </p:nvSpPr>
        <p:spPr>
          <a:xfrm>
            <a:off x="3759150" y="4528467"/>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03" name="Shape 1203"/>
          <p:cNvSpPr txBox="1"/>
          <p:nvPr/>
        </p:nvSpPr>
        <p:spPr>
          <a:xfrm>
            <a:off x="3759175" y="4517341"/>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7</a:t>
            </a:r>
          </a:p>
        </p:txBody>
      </p:sp>
      <p:sp>
        <p:nvSpPr>
          <p:cNvPr id="1204" name="Shape 1204"/>
          <p:cNvSpPr/>
          <p:nvPr/>
        </p:nvSpPr>
        <p:spPr>
          <a:xfrm>
            <a:off x="3374225" y="131700"/>
            <a:ext cx="627900" cy="70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05" name="Shape 1205"/>
          <p:cNvSpPr txBox="1"/>
          <p:nvPr/>
        </p:nvSpPr>
        <p:spPr>
          <a:xfrm>
            <a:off x="3374225" y="220284"/>
            <a:ext cx="627900" cy="410000"/>
          </a:xfrm>
          <a:prstGeom prst="rect">
            <a:avLst/>
          </a:prstGeom>
          <a:noFill/>
          <a:ln>
            <a:noFill/>
          </a:ln>
        </p:spPr>
        <p:txBody>
          <a:bodyPr wrap="square" lIns="91425" tIns="91425" rIns="91425" bIns="91425" anchor="t" anchorCtr="0">
            <a:noAutofit/>
          </a:bodyPr>
          <a:lstStyle/>
          <a:p>
            <a:pPr lvl="0" algn="ctr" rtl="0">
              <a:spcBef>
                <a:spcPts val="0"/>
              </a:spcBef>
              <a:buNone/>
            </a:pPr>
            <a:r>
              <a:rPr lang="x-none" u="sng"/>
              <a:t>&lt;</a:t>
            </a:r>
            <a:r>
              <a:rPr lang="x-none"/>
              <a:t>90</a:t>
            </a:r>
          </a:p>
        </p:txBody>
      </p:sp>
      <p:sp>
        <p:nvSpPr>
          <p:cNvPr id="1206" name="Shape 1206"/>
          <p:cNvSpPr/>
          <p:nvPr/>
        </p:nvSpPr>
        <p:spPr>
          <a:xfrm>
            <a:off x="4212425" y="131700"/>
            <a:ext cx="627900" cy="70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07" name="Shape 1207"/>
          <p:cNvSpPr txBox="1"/>
          <p:nvPr/>
        </p:nvSpPr>
        <p:spPr>
          <a:xfrm>
            <a:off x="4212425" y="220300"/>
            <a:ext cx="751500" cy="410000"/>
          </a:xfrm>
          <a:prstGeom prst="rect">
            <a:avLst/>
          </a:prstGeom>
          <a:noFill/>
          <a:ln>
            <a:noFill/>
          </a:ln>
        </p:spPr>
        <p:txBody>
          <a:bodyPr wrap="square" lIns="91425" tIns="91425" rIns="91425" bIns="91425" anchor="t" anchorCtr="0">
            <a:noAutofit/>
          </a:bodyPr>
          <a:lstStyle/>
          <a:p>
            <a:pPr lvl="0" algn="l" rtl="0">
              <a:spcBef>
                <a:spcPts val="0"/>
              </a:spcBef>
              <a:buNone/>
            </a:pPr>
            <a:r>
              <a:rPr lang="x-none"/>
              <a:t>91-94</a:t>
            </a:r>
          </a:p>
        </p:txBody>
      </p:sp>
      <p:sp>
        <p:nvSpPr>
          <p:cNvPr id="1208" name="Shape 1208"/>
          <p:cNvSpPr/>
          <p:nvPr/>
        </p:nvSpPr>
        <p:spPr>
          <a:xfrm>
            <a:off x="5017850" y="155367"/>
            <a:ext cx="627900" cy="70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09" name="Shape 1209"/>
          <p:cNvSpPr txBox="1"/>
          <p:nvPr/>
        </p:nvSpPr>
        <p:spPr>
          <a:xfrm>
            <a:off x="5050625" y="201151"/>
            <a:ext cx="627900" cy="410000"/>
          </a:xfrm>
          <a:prstGeom prst="rect">
            <a:avLst/>
          </a:prstGeom>
          <a:noFill/>
          <a:ln>
            <a:noFill/>
          </a:ln>
        </p:spPr>
        <p:txBody>
          <a:bodyPr wrap="square" lIns="91425" tIns="91425" rIns="91425" bIns="91425" anchor="t" anchorCtr="0">
            <a:noAutofit/>
          </a:bodyPr>
          <a:lstStyle/>
          <a:p>
            <a:pPr lvl="0" rtl="0">
              <a:spcBef>
                <a:spcPts val="0"/>
              </a:spcBef>
              <a:buClr>
                <a:schemeClr val="dk1"/>
              </a:buClr>
              <a:buFont typeface="Arial"/>
              <a:buNone/>
            </a:pPr>
            <a:r>
              <a:rPr lang="x-none" u="sng">
                <a:solidFill>
                  <a:schemeClr val="dk1"/>
                </a:solidFill>
              </a:rPr>
              <a:t>&gt;</a:t>
            </a:r>
            <a:r>
              <a:rPr lang="x-none">
                <a:solidFill>
                  <a:schemeClr val="dk1"/>
                </a:solidFill>
              </a:rPr>
              <a:t>95</a:t>
            </a:r>
          </a:p>
        </p:txBody>
      </p:sp>
      <p:sp>
        <p:nvSpPr>
          <p:cNvPr id="1210" name="Shape 1210"/>
          <p:cNvSpPr/>
          <p:nvPr/>
        </p:nvSpPr>
        <p:spPr>
          <a:xfrm>
            <a:off x="5731325" y="4042233"/>
            <a:ext cx="357000" cy="451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25</a:t>
            </a:r>
          </a:p>
        </p:txBody>
      </p:sp>
      <p:sp>
        <p:nvSpPr>
          <p:cNvPr id="1211" name="Shape 1211"/>
          <p:cNvSpPr/>
          <p:nvPr/>
        </p:nvSpPr>
        <p:spPr>
          <a:xfrm>
            <a:off x="4605425" y="2439433"/>
            <a:ext cx="609600"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17</a:t>
            </a:r>
          </a:p>
        </p:txBody>
      </p:sp>
      <p:sp>
        <p:nvSpPr>
          <p:cNvPr id="1212" name="Shape 1212"/>
          <p:cNvSpPr/>
          <p:nvPr/>
        </p:nvSpPr>
        <p:spPr>
          <a:xfrm>
            <a:off x="5323625" y="4491067"/>
            <a:ext cx="407700" cy="545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16</a:t>
            </a:r>
          </a:p>
        </p:txBody>
      </p:sp>
      <p:sp>
        <p:nvSpPr>
          <p:cNvPr id="1213" name="Shape 1213"/>
          <p:cNvSpPr/>
          <p:nvPr/>
        </p:nvSpPr>
        <p:spPr>
          <a:xfrm>
            <a:off x="4825215" y="5303867"/>
            <a:ext cx="407700" cy="545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9</a:t>
            </a:r>
          </a:p>
        </p:txBody>
      </p:sp>
      <p:sp>
        <p:nvSpPr>
          <p:cNvPr id="1214" name="Shape 1214"/>
          <p:cNvSpPr/>
          <p:nvPr/>
        </p:nvSpPr>
        <p:spPr>
          <a:xfrm>
            <a:off x="2167024" y="1321833"/>
            <a:ext cx="65237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22</a:t>
            </a:r>
          </a:p>
        </p:txBody>
      </p:sp>
      <p:sp>
        <p:nvSpPr>
          <p:cNvPr id="1215" name="Shape 1215"/>
          <p:cNvSpPr/>
          <p:nvPr/>
        </p:nvSpPr>
        <p:spPr>
          <a:xfrm>
            <a:off x="533400" y="3353833"/>
            <a:ext cx="74562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20</a:t>
            </a:r>
          </a:p>
        </p:txBody>
      </p:sp>
      <p:sp>
        <p:nvSpPr>
          <p:cNvPr id="1216" name="Shape 1216"/>
          <p:cNvSpPr/>
          <p:nvPr/>
        </p:nvSpPr>
        <p:spPr>
          <a:xfrm>
            <a:off x="4300625" y="4268233"/>
            <a:ext cx="357000" cy="4100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12</a:t>
            </a:r>
          </a:p>
        </p:txBody>
      </p:sp>
      <p:sp>
        <p:nvSpPr>
          <p:cNvPr id="1217" name="Shape 1217"/>
          <p:cNvSpPr/>
          <p:nvPr/>
        </p:nvSpPr>
        <p:spPr>
          <a:xfrm>
            <a:off x="4108661" y="5233815"/>
            <a:ext cx="2217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6</a:t>
            </a:r>
          </a:p>
        </p:txBody>
      </p:sp>
      <p:sp>
        <p:nvSpPr>
          <p:cNvPr id="1218" name="Shape 1218"/>
          <p:cNvSpPr/>
          <p:nvPr/>
        </p:nvSpPr>
        <p:spPr>
          <a:xfrm>
            <a:off x="4201098" y="5737287"/>
            <a:ext cx="2217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3</a:t>
            </a:r>
          </a:p>
        </p:txBody>
      </p:sp>
      <p:sp>
        <p:nvSpPr>
          <p:cNvPr id="1219" name="Shape 1219"/>
          <p:cNvSpPr/>
          <p:nvPr/>
        </p:nvSpPr>
        <p:spPr>
          <a:xfrm>
            <a:off x="4403275" y="5400367"/>
            <a:ext cx="2784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4</a:t>
            </a:r>
          </a:p>
        </p:txBody>
      </p:sp>
      <p:sp>
        <p:nvSpPr>
          <p:cNvPr id="1220" name="Shape 1220"/>
          <p:cNvSpPr/>
          <p:nvPr/>
        </p:nvSpPr>
        <p:spPr>
          <a:xfrm>
            <a:off x="4250875" y="6111567"/>
            <a:ext cx="2784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a:t>
            </a:r>
          </a:p>
        </p:txBody>
      </p:sp>
      <p:sp>
        <p:nvSpPr>
          <p:cNvPr id="1221" name="Shape 1221"/>
          <p:cNvSpPr/>
          <p:nvPr/>
        </p:nvSpPr>
        <p:spPr>
          <a:xfrm>
            <a:off x="3946075" y="5908367"/>
            <a:ext cx="2784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a:t>
            </a:r>
          </a:p>
        </p:txBody>
      </p:sp>
      <p:sp>
        <p:nvSpPr>
          <p:cNvPr id="1222" name="Shape 1222"/>
          <p:cNvSpPr/>
          <p:nvPr/>
        </p:nvSpPr>
        <p:spPr>
          <a:xfrm>
            <a:off x="4555675" y="6111567"/>
            <a:ext cx="221700" cy="323600"/>
          </a:xfrm>
          <a:prstGeom prst="flowChartConnector">
            <a:avLst/>
          </a:prstGeom>
          <a:solidFill>
            <a:srgbClr val="FFD9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5</a:t>
            </a:r>
          </a:p>
        </p:txBody>
      </p:sp>
      <p:sp>
        <p:nvSpPr>
          <p:cNvPr id="1223" name="Shape 1223"/>
          <p:cNvSpPr/>
          <p:nvPr/>
        </p:nvSpPr>
        <p:spPr>
          <a:xfrm>
            <a:off x="2955425" y="3658633"/>
            <a:ext cx="762000"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19</a:t>
            </a:r>
          </a:p>
        </p:txBody>
      </p:sp>
      <p:sp>
        <p:nvSpPr>
          <p:cNvPr id="1224" name="Shape 1224"/>
          <p:cNvSpPr/>
          <p:nvPr/>
        </p:nvSpPr>
        <p:spPr>
          <a:xfrm>
            <a:off x="2286000" y="4979433"/>
            <a:ext cx="66942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24</a:t>
            </a:r>
          </a:p>
        </p:txBody>
      </p:sp>
      <p:sp>
        <p:nvSpPr>
          <p:cNvPr id="1225" name="Shape 1225"/>
          <p:cNvSpPr/>
          <p:nvPr/>
        </p:nvSpPr>
        <p:spPr>
          <a:xfrm>
            <a:off x="4224425" y="1220233"/>
            <a:ext cx="660900"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21</a:t>
            </a:r>
          </a:p>
        </p:txBody>
      </p:sp>
      <p:sp>
        <p:nvSpPr>
          <p:cNvPr id="1226" name="Shape 1226"/>
          <p:cNvSpPr/>
          <p:nvPr/>
        </p:nvSpPr>
        <p:spPr>
          <a:xfrm>
            <a:off x="5215025" y="5081033"/>
            <a:ext cx="463500" cy="4100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000"/>
              <a:t>15</a:t>
            </a:r>
          </a:p>
        </p:txBody>
      </p:sp>
      <p:sp>
        <p:nvSpPr>
          <p:cNvPr id="1227" name="Shape 1227"/>
          <p:cNvSpPr txBox="1"/>
          <p:nvPr/>
        </p:nvSpPr>
        <p:spPr>
          <a:xfrm>
            <a:off x="7102725" y="5578600"/>
            <a:ext cx="3989700" cy="15676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50"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6229195"/>
            <a:ext cx="2867025" cy="670175"/>
          </a:xfrm>
          <a:prstGeom prst="rect">
            <a:avLst/>
          </a:prstGeom>
        </p:spPr>
      </p:pic>
    </p:spTree>
    <p:extLst>
      <p:ext uri="{BB962C8B-B14F-4D97-AF65-F5344CB8AC3E}">
        <p14:creationId xmlns:p14="http://schemas.microsoft.com/office/powerpoint/2010/main" val="160755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grpSp>
        <p:nvGrpSpPr>
          <p:cNvPr id="1232" name="Shape 1232"/>
          <p:cNvGrpSpPr/>
          <p:nvPr/>
        </p:nvGrpSpPr>
        <p:grpSpPr>
          <a:xfrm>
            <a:off x="0" y="20"/>
            <a:ext cx="9144000" cy="7168520"/>
            <a:chOff x="94525" y="98775"/>
            <a:chExt cx="9144000" cy="5376390"/>
          </a:xfrm>
        </p:grpSpPr>
        <p:sp>
          <p:nvSpPr>
            <p:cNvPr id="1233" name="Shape 1233"/>
            <p:cNvSpPr/>
            <p:nvPr/>
          </p:nvSpPr>
          <p:spPr>
            <a:xfrm>
              <a:off x="4335975" y="98775"/>
              <a:ext cx="627900" cy="528600"/>
            </a:xfrm>
            <a:prstGeom prst="ellipse">
              <a:avLst/>
            </a:prstGeom>
            <a:solidFill>
              <a:srgbClr val="FFD9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34" name="Shape 1234"/>
            <p:cNvSpPr/>
            <p:nvPr/>
          </p:nvSpPr>
          <p:spPr>
            <a:xfrm>
              <a:off x="7203725" y="4183950"/>
              <a:ext cx="1862700" cy="1018800"/>
            </a:xfrm>
            <a:prstGeom prst="rect">
              <a:avLst/>
            </a:prstGeom>
            <a:solidFill>
              <a:srgbClr val="99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35" name="Shape 1235"/>
            <p:cNvSpPr/>
            <p:nvPr/>
          </p:nvSpPr>
          <p:spPr>
            <a:xfrm>
              <a:off x="3193475" y="4294825"/>
              <a:ext cx="769200" cy="4797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36" name="Shape 1236"/>
            <p:cNvSpPr/>
            <p:nvPr/>
          </p:nvSpPr>
          <p:spPr>
            <a:xfrm>
              <a:off x="3159375" y="4318200"/>
              <a:ext cx="769200" cy="4797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37" name="Shape 1237"/>
            <p:cNvSpPr/>
            <p:nvPr/>
          </p:nvSpPr>
          <p:spPr>
            <a:xfrm>
              <a:off x="3159375" y="4318200"/>
              <a:ext cx="769200" cy="4797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38" name="Shape 1238"/>
            <p:cNvSpPr/>
            <p:nvPr/>
          </p:nvSpPr>
          <p:spPr>
            <a:xfrm>
              <a:off x="3235575" y="4298275"/>
              <a:ext cx="769200" cy="479700"/>
            </a:xfrm>
            <a:prstGeom prst="rightArrow">
              <a:avLst>
                <a:gd name="adj1" fmla="val 50000"/>
                <a:gd name="adj2" fmla="val 50000"/>
              </a:avLst>
            </a:prstGeom>
            <a:solidFill>
              <a:srgbClr val="E06666"/>
            </a:solidFill>
            <a:ln>
              <a:noFill/>
            </a:ln>
          </p:spPr>
          <p:txBody>
            <a:bodyPr wrap="square" lIns="91425" tIns="91425" rIns="91425" bIns="91425" anchor="ctr" anchorCtr="0">
              <a:noAutofit/>
            </a:bodyPr>
            <a:lstStyle/>
            <a:p>
              <a:pPr lvl="0">
                <a:spcBef>
                  <a:spcPts val="0"/>
                </a:spcBef>
                <a:buNone/>
              </a:pPr>
              <a:endParaRPr/>
            </a:p>
          </p:txBody>
        </p:sp>
        <p:pic>
          <p:nvPicPr>
            <p:cNvPr id="1239" name="Shape 1239"/>
            <p:cNvPicPr preferRelativeResize="0"/>
            <p:nvPr/>
          </p:nvPicPr>
          <p:blipFill rotWithShape="1">
            <a:blip r:embed="rId3">
              <a:alphaModFix/>
            </a:blip>
            <a:srcRect l="22011" t="10546" r="-652" b="7506"/>
            <a:stretch/>
          </p:blipFill>
          <p:spPr>
            <a:xfrm>
              <a:off x="94525" y="115375"/>
              <a:ext cx="9144000" cy="5359790"/>
            </a:xfrm>
            <a:prstGeom prst="rect">
              <a:avLst/>
            </a:prstGeom>
            <a:noFill/>
            <a:ln>
              <a:noFill/>
            </a:ln>
          </p:spPr>
        </p:pic>
        <p:sp>
          <p:nvSpPr>
            <p:cNvPr id="1240" name="Shape 1240"/>
            <p:cNvSpPr txBox="1"/>
            <p:nvPr/>
          </p:nvSpPr>
          <p:spPr>
            <a:xfrm>
              <a:off x="216100" y="139725"/>
              <a:ext cx="6031800" cy="5286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 DPT4</a:t>
              </a:r>
            </a:p>
          </p:txBody>
        </p:sp>
        <p:sp>
          <p:nvSpPr>
            <p:cNvPr id="1241" name="Shape 1241"/>
            <p:cNvSpPr/>
            <p:nvPr/>
          </p:nvSpPr>
          <p:spPr>
            <a:xfrm>
              <a:off x="1689075" y="2973100"/>
              <a:ext cx="407700" cy="3387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42" name="Shape 1242"/>
            <p:cNvSpPr txBox="1"/>
            <p:nvPr/>
          </p:nvSpPr>
          <p:spPr>
            <a:xfrm>
              <a:off x="1689099" y="2957700"/>
              <a:ext cx="477925" cy="243475"/>
            </a:xfrm>
            <a:prstGeom prst="rect">
              <a:avLst/>
            </a:prstGeom>
            <a:noFill/>
            <a:ln>
              <a:noFill/>
            </a:ln>
          </p:spPr>
          <p:txBody>
            <a:bodyPr wrap="square" lIns="91425" tIns="91425" rIns="91425" bIns="91425" anchor="t" anchorCtr="0">
              <a:noAutofit/>
            </a:bodyPr>
            <a:lstStyle/>
            <a:p>
              <a:pPr lvl="0" rtl="0">
                <a:spcBef>
                  <a:spcPts val="0"/>
                </a:spcBef>
                <a:buNone/>
              </a:pPr>
              <a:r>
                <a:rPr lang="x-none"/>
                <a:t>23</a:t>
              </a:r>
            </a:p>
          </p:txBody>
        </p:sp>
        <p:sp>
          <p:nvSpPr>
            <p:cNvPr id="1243" name="Shape 1243"/>
            <p:cNvSpPr/>
            <p:nvPr/>
          </p:nvSpPr>
          <p:spPr>
            <a:xfrm>
              <a:off x="5362288" y="4120325"/>
              <a:ext cx="407700" cy="3387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44" name="Shape 1244"/>
            <p:cNvSpPr txBox="1"/>
            <p:nvPr/>
          </p:nvSpPr>
          <p:spPr>
            <a:xfrm>
              <a:off x="5362313" y="4104925"/>
              <a:ext cx="547512" cy="319390"/>
            </a:xfrm>
            <a:prstGeom prst="rect">
              <a:avLst/>
            </a:prstGeom>
            <a:noFill/>
            <a:ln>
              <a:noFill/>
            </a:ln>
          </p:spPr>
          <p:txBody>
            <a:bodyPr wrap="square" lIns="91425" tIns="91425" rIns="91425" bIns="91425" anchor="t" anchorCtr="0">
              <a:noAutofit/>
            </a:bodyPr>
            <a:lstStyle/>
            <a:p>
              <a:pPr lvl="0" rtl="0">
                <a:spcBef>
                  <a:spcPts val="0"/>
                </a:spcBef>
                <a:buNone/>
              </a:pPr>
              <a:r>
                <a:rPr lang="x-none"/>
                <a:t>11</a:t>
              </a:r>
            </a:p>
          </p:txBody>
        </p:sp>
        <p:sp>
          <p:nvSpPr>
            <p:cNvPr id="1245" name="Shape 1245"/>
            <p:cNvSpPr/>
            <p:nvPr/>
          </p:nvSpPr>
          <p:spPr>
            <a:xfrm>
              <a:off x="6142549" y="3644800"/>
              <a:ext cx="505175" cy="405475"/>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46" name="Shape 1246"/>
            <p:cNvSpPr txBox="1"/>
            <p:nvPr/>
          </p:nvSpPr>
          <p:spPr>
            <a:xfrm>
              <a:off x="6142574" y="3629400"/>
              <a:ext cx="505149" cy="335125"/>
            </a:xfrm>
            <a:prstGeom prst="rect">
              <a:avLst/>
            </a:prstGeom>
            <a:noFill/>
            <a:ln>
              <a:noFill/>
            </a:ln>
          </p:spPr>
          <p:txBody>
            <a:bodyPr wrap="square" lIns="91425" tIns="91425" rIns="91425" bIns="91425" anchor="t" anchorCtr="0">
              <a:noAutofit/>
            </a:bodyPr>
            <a:lstStyle/>
            <a:p>
              <a:pPr lvl="0" rtl="0">
                <a:spcBef>
                  <a:spcPts val="0"/>
                </a:spcBef>
                <a:buNone/>
              </a:pPr>
              <a:r>
                <a:rPr lang="x-none"/>
                <a:t>14</a:t>
              </a:r>
            </a:p>
          </p:txBody>
        </p:sp>
        <p:sp>
          <p:nvSpPr>
            <p:cNvPr id="1247" name="Shape 1247"/>
            <p:cNvSpPr/>
            <p:nvPr/>
          </p:nvSpPr>
          <p:spPr>
            <a:xfrm>
              <a:off x="4794913" y="4580350"/>
              <a:ext cx="407700" cy="3387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48" name="Shape 1248"/>
            <p:cNvSpPr txBox="1"/>
            <p:nvPr/>
          </p:nvSpPr>
          <p:spPr>
            <a:xfrm>
              <a:off x="4794937" y="4564949"/>
              <a:ext cx="437977" cy="267010"/>
            </a:xfrm>
            <a:prstGeom prst="rect">
              <a:avLst/>
            </a:prstGeom>
            <a:noFill/>
            <a:ln>
              <a:noFill/>
            </a:ln>
          </p:spPr>
          <p:txBody>
            <a:bodyPr wrap="square" lIns="91425" tIns="91425" rIns="91425" bIns="91425" anchor="t" anchorCtr="0">
              <a:noAutofit/>
            </a:bodyPr>
            <a:lstStyle/>
            <a:p>
              <a:pPr lvl="0" rtl="0">
                <a:spcBef>
                  <a:spcPts val="0"/>
                </a:spcBef>
                <a:buNone/>
              </a:pPr>
              <a:r>
                <a:rPr lang="x-none"/>
                <a:t>10</a:t>
              </a:r>
            </a:p>
          </p:txBody>
        </p:sp>
        <p:sp>
          <p:nvSpPr>
            <p:cNvPr id="1249" name="Shape 1249"/>
            <p:cNvSpPr/>
            <p:nvPr/>
          </p:nvSpPr>
          <p:spPr>
            <a:xfrm>
              <a:off x="5468000" y="2150400"/>
              <a:ext cx="407700" cy="3387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50" name="Shape 1250"/>
            <p:cNvSpPr txBox="1"/>
            <p:nvPr/>
          </p:nvSpPr>
          <p:spPr>
            <a:xfrm>
              <a:off x="5468025" y="2150399"/>
              <a:ext cx="674524" cy="234356"/>
            </a:xfrm>
            <a:prstGeom prst="rect">
              <a:avLst/>
            </a:prstGeom>
            <a:noFill/>
            <a:ln>
              <a:noFill/>
            </a:ln>
          </p:spPr>
          <p:txBody>
            <a:bodyPr wrap="square" lIns="91425" tIns="91425" rIns="91425" bIns="91425" anchor="t" anchorCtr="0">
              <a:noAutofit/>
            </a:bodyPr>
            <a:lstStyle/>
            <a:p>
              <a:pPr lvl="0" rtl="0">
                <a:spcBef>
                  <a:spcPts val="0"/>
                </a:spcBef>
                <a:buNone/>
              </a:pPr>
              <a:r>
                <a:rPr lang="x-none"/>
                <a:t>18</a:t>
              </a:r>
            </a:p>
          </p:txBody>
        </p:sp>
        <p:sp>
          <p:nvSpPr>
            <p:cNvPr id="1251" name="Shape 1251"/>
            <p:cNvSpPr/>
            <p:nvPr/>
          </p:nvSpPr>
          <p:spPr>
            <a:xfrm>
              <a:off x="4689075" y="3459900"/>
              <a:ext cx="407700" cy="3387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52" name="Shape 1252"/>
            <p:cNvSpPr txBox="1"/>
            <p:nvPr/>
          </p:nvSpPr>
          <p:spPr>
            <a:xfrm>
              <a:off x="4689099" y="3451556"/>
              <a:ext cx="543815" cy="325944"/>
            </a:xfrm>
            <a:prstGeom prst="rect">
              <a:avLst/>
            </a:prstGeom>
            <a:noFill/>
            <a:ln>
              <a:noFill/>
            </a:ln>
          </p:spPr>
          <p:txBody>
            <a:bodyPr wrap="square" lIns="91425" tIns="91425" rIns="91425" bIns="91425" anchor="t" anchorCtr="0">
              <a:noAutofit/>
            </a:bodyPr>
            <a:lstStyle/>
            <a:p>
              <a:pPr lvl="0" rtl="0">
                <a:spcBef>
                  <a:spcPts val="0"/>
                </a:spcBef>
                <a:buNone/>
              </a:pPr>
              <a:r>
                <a:rPr lang="x-none"/>
                <a:t>13</a:t>
              </a:r>
            </a:p>
          </p:txBody>
        </p:sp>
        <p:sp>
          <p:nvSpPr>
            <p:cNvPr id="1253" name="Shape 1253"/>
            <p:cNvSpPr/>
            <p:nvPr/>
          </p:nvSpPr>
          <p:spPr>
            <a:xfrm>
              <a:off x="3828625" y="2747625"/>
              <a:ext cx="407700" cy="3387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54" name="Shape 1254"/>
            <p:cNvSpPr txBox="1"/>
            <p:nvPr/>
          </p:nvSpPr>
          <p:spPr>
            <a:xfrm>
              <a:off x="3828650" y="2739281"/>
              <a:ext cx="407700" cy="242700"/>
            </a:xfrm>
            <a:prstGeom prst="rect">
              <a:avLst/>
            </a:prstGeom>
            <a:noFill/>
            <a:ln>
              <a:noFill/>
            </a:ln>
          </p:spPr>
          <p:txBody>
            <a:bodyPr wrap="square" lIns="91425" tIns="91425" rIns="91425" bIns="91425" anchor="t" anchorCtr="0">
              <a:noAutofit/>
            </a:bodyPr>
            <a:lstStyle/>
            <a:p>
              <a:pPr lvl="0" algn="ctr" rtl="0">
                <a:spcBef>
                  <a:spcPts val="0"/>
                </a:spcBef>
                <a:buNone/>
              </a:pPr>
              <a:r>
                <a:rPr lang="x-none"/>
                <a:t>8</a:t>
              </a:r>
            </a:p>
          </p:txBody>
        </p:sp>
        <p:sp>
          <p:nvSpPr>
            <p:cNvPr id="1255" name="Shape 1255"/>
            <p:cNvSpPr/>
            <p:nvPr/>
          </p:nvSpPr>
          <p:spPr>
            <a:xfrm>
              <a:off x="3759150" y="3396350"/>
              <a:ext cx="407700" cy="3387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56" name="Shape 1256"/>
            <p:cNvSpPr txBox="1"/>
            <p:nvPr/>
          </p:nvSpPr>
          <p:spPr>
            <a:xfrm>
              <a:off x="3759175" y="3388006"/>
              <a:ext cx="407700" cy="242700"/>
            </a:xfrm>
            <a:prstGeom prst="rect">
              <a:avLst/>
            </a:prstGeom>
            <a:noFill/>
            <a:ln>
              <a:noFill/>
            </a:ln>
          </p:spPr>
          <p:txBody>
            <a:bodyPr wrap="square" lIns="91425" tIns="91425" rIns="91425" bIns="91425" anchor="t" anchorCtr="0">
              <a:noAutofit/>
            </a:bodyPr>
            <a:lstStyle/>
            <a:p>
              <a:pPr lvl="0" algn="ctr" rtl="0">
                <a:spcBef>
                  <a:spcPts val="0"/>
                </a:spcBef>
                <a:buNone/>
              </a:pPr>
              <a:r>
                <a:rPr lang="x-none"/>
                <a:t>7</a:t>
              </a:r>
            </a:p>
          </p:txBody>
        </p:sp>
        <p:sp>
          <p:nvSpPr>
            <p:cNvPr id="1257" name="Shape 1257"/>
            <p:cNvSpPr/>
            <p:nvPr/>
          </p:nvSpPr>
          <p:spPr>
            <a:xfrm>
              <a:off x="3374225" y="98775"/>
              <a:ext cx="627900" cy="528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58" name="Shape 1258"/>
            <p:cNvSpPr txBox="1"/>
            <p:nvPr/>
          </p:nvSpPr>
          <p:spPr>
            <a:xfrm>
              <a:off x="3374225" y="165213"/>
              <a:ext cx="627900" cy="307500"/>
            </a:xfrm>
            <a:prstGeom prst="rect">
              <a:avLst/>
            </a:prstGeom>
            <a:noFill/>
            <a:ln>
              <a:noFill/>
            </a:ln>
          </p:spPr>
          <p:txBody>
            <a:bodyPr wrap="square" lIns="91425" tIns="91425" rIns="91425" bIns="91425" anchor="t" anchorCtr="0">
              <a:noAutofit/>
            </a:bodyPr>
            <a:lstStyle/>
            <a:p>
              <a:pPr lvl="0" algn="ctr" rtl="0">
                <a:spcBef>
                  <a:spcPts val="0"/>
                </a:spcBef>
                <a:buNone/>
              </a:pPr>
              <a:r>
                <a:rPr lang="x-none" u="sng"/>
                <a:t>&lt;</a:t>
              </a:r>
              <a:r>
                <a:rPr lang="x-none"/>
                <a:t>90</a:t>
              </a:r>
            </a:p>
          </p:txBody>
        </p:sp>
        <p:sp>
          <p:nvSpPr>
            <p:cNvPr id="1259" name="Shape 1259"/>
            <p:cNvSpPr/>
            <p:nvPr/>
          </p:nvSpPr>
          <p:spPr>
            <a:xfrm>
              <a:off x="4212425" y="98775"/>
              <a:ext cx="627900" cy="528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60" name="Shape 1260"/>
            <p:cNvSpPr txBox="1"/>
            <p:nvPr/>
          </p:nvSpPr>
          <p:spPr>
            <a:xfrm>
              <a:off x="4212425" y="165225"/>
              <a:ext cx="751500" cy="307500"/>
            </a:xfrm>
            <a:prstGeom prst="rect">
              <a:avLst/>
            </a:prstGeom>
            <a:noFill/>
            <a:ln>
              <a:noFill/>
            </a:ln>
          </p:spPr>
          <p:txBody>
            <a:bodyPr wrap="square" lIns="91425" tIns="91425" rIns="91425" bIns="91425" anchor="t" anchorCtr="0">
              <a:noAutofit/>
            </a:bodyPr>
            <a:lstStyle/>
            <a:p>
              <a:pPr lvl="0" algn="l" rtl="0">
                <a:spcBef>
                  <a:spcPts val="0"/>
                </a:spcBef>
                <a:buNone/>
              </a:pPr>
              <a:r>
                <a:rPr lang="x-none"/>
                <a:t>91-94</a:t>
              </a:r>
            </a:p>
          </p:txBody>
        </p:sp>
        <p:sp>
          <p:nvSpPr>
            <p:cNvPr id="1261" name="Shape 1261"/>
            <p:cNvSpPr/>
            <p:nvPr/>
          </p:nvSpPr>
          <p:spPr>
            <a:xfrm>
              <a:off x="5017850" y="116525"/>
              <a:ext cx="627900" cy="528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62" name="Shape 1262"/>
            <p:cNvSpPr txBox="1"/>
            <p:nvPr/>
          </p:nvSpPr>
          <p:spPr>
            <a:xfrm>
              <a:off x="5050625" y="150863"/>
              <a:ext cx="627900" cy="307500"/>
            </a:xfrm>
            <a:prstGeom prst="rect">
              <a:avLst/>
            </a:prstGeom>
            <a:noFill/>
            <a:ln>
              <a:noFill/>
            </a:ln>
          </p:spPr>
          <p:txBody>
            <a:bodyPr wrap="square" lIns="91425" tIns="91425" rIns="91425" bIns="91425" anchor="t" anchorCtr="0">
              <a:noAutofit/>
            </a:bodyPr>
            <a:lstStyle/>
            <a:p>
              <a:pPr lvl="0" rtl="0">
                <a:spcBef>
                  <a:spcPts val="0"/>
                </a:spcBef>
                <a:buClr>
                  <a:schemeClr val="dk1"/>
                </a:buClr>
                <a:buFont typeface="Arial"/>
                <a:buNone/>
              </a:pPr>
              <a:r>
                <a:rPr lang="x-none" u="sng">
                  <a:solidFill>
                    <a:schemeClr val="dk1"/>
                  </a:solidFill>
                </a:rPr>
                <a:t>&gt;</a:t>
              </a:r>
              <a:r>
                <a:rPr lang="x-none">
                  <a:solidFill>
                    <a:schemeClr val="dk1"/>
                  </a:solidFill>
                </a:rPr>
                <a:t>95</a:t>
              </a:r>
            </a:p>
          </p:txBody>
        </p:sp>
        <p:sp>
          <p:nvSpPr>
            <p:cNvPr id="1263" name="Shape 1263"/>
            <p:cNvSpPr/>
            <p:nvPr/>
          </p:nvSpPr>
          <p:spPr>
            <a:xfrm>
              <a:off x="5645750" y="2981982"/>
              <a:ext cx="602150" cy="414369"/>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400"/>
                <a:t>25</a:t>
              </a:r>
            </a:p>
          </p:txBody>
        </p:sp>
        <p:sp>
          <p:nvSpPr>
            <p:cNvPr id="1264" name="Shape 1264"/>
            <p:cNvSpPr/>
            <p:nvPr/>
          </p:nvSpPr>
          <p:spPr>
            <a:xfrm>
              <a:off x="4605425" y="1829575"/>
              <a:ext cx="627490" cy="5598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17</a:t>
              </a:r>
            </a:p>
          </p:txBody>
        </p:sp>
        <p:sp>
          <p:nvSpPr>
            <p:cNvPr id="1265" name="Shape 1265"/>
            <p:cNvSpPr/>
            <p:nvPr/>
          </p:nvSpPr>
          <p:spPr>
            <a:xfrm>
              <a:off x="5232915" y="3368300"/>
              <a:ext cx="498410" cy="4092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16</a:t>
              </a:r>
            </a:p>
          </p:txBody>
        </p:sp>
        <p:sp>
          <p:nvSpPr>
            <p:cNvPr id="1266" name="Shape 1266"/>
            <p:cNvSpPr/>
            <p:nvPr/>
          </p:nvSpPr>
          <p:spPr>
            <a:xfrm>
              <a:off x="4825215" y="3977900"/>
              <a:ext cx="407700" cy="4092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9</a:t>
              </a:r>
            </a:p>
          </p:txBody>
        </p:sp>
        <p:sp>
          <p:nvSpPr>
            <p:cNvPr id="1267" name="Shape 1267"/>
            <p:cNvSpPr/>
            <p:nvPr/>
          </p:nvSpPr>
          <p:spPr>
            <a:xfrm>
              <a:off x="2167025" y="991375"/>
              <a:ext cx="746900" cy="5598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22</a:t>
              </a:r>
            </a:p>
          </p:txBody>
        </p:sp>
        <p:sp>
          <p:nvSpPr>
            <p:cNvPr id="1268" name="Shape 1268"/>
            <p:cNvSpPr/>
            <p:nvPr/>
          </p:nvSpPr>
          <p:spPr>
            <a:xfrm>
              <a:off x="704477" y="2501112"/>
              <a:ext cx="670700" cy="570951"/>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20</a:t>
              </a:r>
            </a:p>
          </p:txBody>
        </p:sp>
        <p:sp>
          <p:nvSpPr>
            <p:cNvPr id="1269" name="Shape 1269"/>
            <p:cNvSpPr/>
            <p:nvPr/>
          </p:nvSpPr>
          <p:spPr>
            <a:xfrm>
              <a:off x="4300625" y="3201175"/>
              <a:ext cx="476750" cy="3075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12</a:t>
              </a:r>
            </a:p>
          </p:txBody>
        </p:sp>
        <p:sp>
          <p:nvSpPr>
            <p:cNvPr id="1270" name="Shape 1270"/>
            <p:cNvSpPr/>
            <p:nvPr/>
          </p:nvSpPr>
          <p:spPr>
            <a:xfrm>
              <a:off x="4124898" y="3845765"/>
              <a:ext cx="221700" cy="2427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6</a:t>
              </a:r>
            </a:p>
          </p:txBody>
        </p:sp>
        <p:sp>
          <p:nvSpPr>
            <p:cNvPr id="1271" name="Shape 1271"/>
            <p:cNvSpPr/>
            <p:nvPr/>
          </p:nvSpPr>
          <p:spPr>
            <a:xfrm>
              <a:off x="4201098" y="4302965"/>
              <a:ext cx="221700" cy="2427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3</a:t>
              </a:r>
            </a:p>
          </p:txBody>
        </p:sp>
        <p:sp>
          <p:nvSpPr>
            <p:cNvPr id="1272" name="Shape 1272"/>
            <p:cNvSpPr/>
            <p:nvPr/>
          </p:nvSpPr>
          <p:spPr>
            <a:xfrm>
              <a:off x="4403275" y="4050275"/>
              <a:ext cx="278400" cy="2427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4</a:t>
              </a:r>
            </a:p>
          </p:txBody>
        </p:sp>
        <p:sp>
          <p:nvSpPr>
            <p:cNvPr id="1273" name="Shape 1273"/>
            <p:cNvSpPr/>
            <p:nvPr/>
          </p:nvSpPr>
          <p:spPr>
            <a:xfrm>
              <a:off x="4250875" y="4583675"/>
              <a:ext cx="278400" cy="2427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a:t>
              </a:r>
            </a:p>
          </p:txBody>
        </p:sp>
        <p:sp>
          <p:nvSpPr>
            <p:cNvPr id="1274" name="Shape 1274"/>
            <p:cNvSpPr/>
            <p:nvPr/>
          </p:nvSpPr>
          <p:spPr>
            <a:xfrm>
              <a:off x="3946075" y="4431275"/>
              <a:ext cx="278400" cy="2427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a:t>
              </a:r>
            </a:p>
          </p:txBody>
        </p:sp>
        <p:sp>
          <p:nvSpPr>
            <p:cNvPr id="1275" name="Shape 1275"/>
            <p:cNvSpPr/>
            <p:nvPr/>
          </p:nvSpPr>
          <p:spPr>
            <a:xfrm>
              <a:off x="4555675" y="4583675"/>
              <a:ext cx="221700" cy="2427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5</a:t>
              </a:r>
            </a:p>
          </p:txBody>
        </p:sp>
        <p:sp>
          <p:nvSpPr>
            <p:cNvPr id="1276" name="Shape 1276"/>
            <p:cNvSpPr/>
            <p:nvPr/>
          </p:nvSpPr>
          <p:spPr>
            <a:xfrm>
              <a:off x="3088150" y="2743975"/>
              <a:ext cx="671000" cy="5598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19</a:t>
              </a:r>
            </a:p>
          </p:txBody>
        </p:sp>
        <p:sp>
          <p:nvSpPr>
            <p:cNvPr id="1277" name="Shape 1277"/>
            <p:cNvSpPr/>
            <p:nvPr/>
          </p:nvSpPr>
          <p:spPr>
            <a:xfrm>
              <a:off x="2395624" y="3734575"/>
              <a:ext cx="692525" cy="568391"/>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24</a:t>
              </a:r>
            </a:p>
          </p:txBody>
        </p:sp>
        <p:sp>
          <p:nvSpPr>
            <p:cNvPr id="1278" name="Shape 1278"/>
            <p:cNvSpPr/>
            <p:nvPr/>
          </p:nvSpPr>
          <p:spPr>
            <a:xfrm>
              <a:off x="4224425" y="915175"/>
              <a:ext cx="668500" cy="5598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21</a:t>
              </a:r>
            </a:p>
          </p:txBody>
        </p:sp>
        <p:sp>
          <p:nvSpPr>
            <p:cNvPr id="1279" name="Shape 1279"/>
            <p:cNvSpPr/>
            <p:nvPr/>
          </p:nvSpPr>
          <p:spPr>
            <a:xfrm>
              <a:off x="5215025" y="3810775"/>
              <a:ext cx="463500" cy="29415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000"/>
                <a:t>15</a:t>
              </a:r>
            </a:p>
          </p:txBody>
        </p:sp>
      </p:grpSp>
      <p:sp>
        <p:nvSpPr>
          <p:cNvPr id="1280" name="Shape 1280"/>
          <p:cNvSpPr txBox="1"/>
          <p:nvPr/>
        </p:nvSpPr>
        <p:spPr>
          <a:xfrm>
            <a:off x="6878650" y="5453333"/>
            <a:ext cx="2809200" cy="17152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6229195"/>
            <a:ext cx="2867025" cy="670175"/>
          </a:xfrm>
          <a:prstGeom prst="rect">
            <a:avLst/>
          </a:prstGeom>
        </p:spPr>
      </p:pic>
    </p:spTree>
    <p:extLst>
      <p:ext uri="{BB962C8B-B14F-4D97-AF65-F5344CB8AC3E}">
        <p14:creationId xmlns:p14="http://schemas.microsoft.com/office/powerpoint/2010/main" val="3077158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Shape 1285"/>
          <p:cNvSpPr/>
          <p:nvPr/>
        </p:nvSpPr>
        <p:spPr>
          <a:xfrm>
            <a:off x="4335975" y="131700"/>
            <a:ext cx="627900" cy="704800"/>
          </a:xfrm>
          <a:prstGeom prst="ellipse">
            <a:avLst/>
          </a:prstGeom>
          <a:solidFill>
            <a:srgbClr val="FFD9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86" name="Shape 1286"/>
          <p:cNvSpPr/>
          <p:nvPr/>
        </p:nvSpPr>
        <p:spPr>
          <a:xfrm>
            <a:off x="7203725" y="5578600"/>
            <a:ext cx="1862700" cy="1358400"/>
          </a:xfrm>
          <a:prstGeom prst="rect">
            <a:avLst/>
          </a:prstGeom>
          <a:solidFill>
            <a:srgbClr val="99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87" name="Shape 1287"/>
          <p:cNvSpPr/>
          <p:nvPr/>
        </p:nvSpPr>
        <p:spPr>
          <a:xfrm>
            <a:off x="3193475" y="5726433"/>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88" name="Shape 1288"/>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89" name="Shape 1289"/>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290" name="Shape 1290"/>
          <p:cNvSpPr/>
          <p:nvPr/>
        </p:nvSpPr>
        <p:spPr>
          <a:xfrm>
            <a:off x="3235575" y="5731033"/>
            <a:ext cx="769200" cy="639600"/>
          </a:xfrm>
          <a:prstGeom prst="rightArrow">
            <a:avLst>
              <a:gd name="adj1" fmla="val 50000"/>
              <a:gd name="adj2" fmla="val 50000"/>
            </a:avLst>
          </a:prstGeom>
          <a:solidFill>
            <a:srgbClr val="E06666"/>
          </a:solidFill>
          <a:ln>
            <a:noFill/>
          </a:ln>
        </p:spPr>
        <p:txBody>
          <a:bodyPr wrap="square" lIns="91425" tIns="91425" rIns="91425" bIns="91425" anchor="ctr" anchorCtr="0">
            <a:noAutofit/>
          </a:bodyPr>
          <a:lstStyle/>
          <a:p>
            <a:pPr lvl="0">
              <a:spcBef>
                <a:spcPts val="0"/>
              </a:spcBef>
              <a:buNone/>
            </a:pPr>
            <a:endParaRPr/>
          </a:p>
        </p:txBody>
      </p:sp>
      <p:pic>
        <p:nvPicPr>
          <p:cNvPr id="1291" name="Shape 1291"/>
          <p:cNvPicPr preferRelativeResize="0"/>
          <p:nvPr/>
        </p:nvPicPr>
        <p:blipFill rotWithShape="1">
          <a:blip r:embed="rId3">
            <a:alphaModFix/>
          </a:blip>
          <a:srcRect l="21358" t="8219" b="9833"/>
          <a:stretch/>
        </p:blipFill>
        <p:spPr>
          <a:xfrm>
            <a:off x="16175" y="67"/>
            <a:ext cx="9144000" cy="7146385"/>
          </a:xfrm>
          <a:prstGeom prst="rect">
            <a:avLst/>
          </a:prstGeom>
          <a:noFill/>
          <a:ln>
            <a:noFill/>
          </a:ln>
        </p:spPr>
      </p:pic>
      <p:sp>
        <p:nvSpPr>
          <p:cNvPr id="1292" name="Shape 1292"/>
          <p:cNvSpPr txBox="1"/>
          <p:nvPr/>
        </p:nvSpPr>
        <p:spPr>
          <a:xfrm>
            <a:off x="216100" y="186300"/>
            <a:ext cx="6031800" cy="5456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b="1"/>
              <a:t>Cobertura 2016 (%) SRP1</a:t>
            </a:r>
          </a:p>
        </p:txBody>
      </p:sp>
      <p:sp>
        <p:nvSpPr>
          <p:cNvPr id="1293" name="Shape 1293"/>
          <p:cNvSpPr/>
          <p:nvPr/>
        </p:nvSpPr>
        <p:spPr>
          <a:xfrm>
            <a:off x="1689075" y="3964133"/>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94" name="Shape 1294"/>
          <p:cNvSpPr txBox="1"/>
          <p:nvPr/>
        </p:nvSpPr>
        <p:spPr>
          <a:xfrm>
            <a:off x="1689100" y="3943599"/>
            <a:ext cx="596900" cy="461433"/>
          </a:xfrm>
          <a:prstGeom prst="rect">
            <a:avLst/>
          </a:prstGeom>
          <a:noFill/>
          <a:ln>
            <a:noFill/>
          </a:ln>
        </p:spPr>
        <p:txBody>
          <a:bodyPr wrap="square" lIns="91425" tIns="91425" rIns="91425" bIns="91425" anchor="t" anchorCtr="0">
            <a:noAutofit/>
          </a:bodyPr>
          <a:lstStyle/>
          <a:p>
            <a:pPr lvl="0" rtl="0">
              <a:spcBef>
                <a:spcPts val="0"/>
              </a:spcBef>
              <a:buNone/>
            </a:pPr>
            <a:r>
              <a:rPr lang="x-none"/>
              <a:t>23</a:t>
            </a:r>
          </a:p>
        </p:txBody>
      </p:sp>
      <p:sp>
        <p:nvSpPr>
          <p:cNvPr id="1295" name="Shape 1295"/>
          <p:cNvSpPr/>
          <p:nvPr/>
        </p:nvSpPr>
        <p:spPr>
          <a:xfrm>
            <a:off x="5362288" y="5493767"/>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96" name="Shape 1296"/>
          <p:cNvSpPr txBox="1"/>
          <p:nvPr/>
        </p:nvSpPr>
        <p:spPr>
          <a:xfrm>
            <a:off x="5362313" y="5473233"/>
            <a:ext cx="513412" cy="425854"/>
          </a:xfrm>
          <a:prstGeom prst="rect">
            <a:avLst/>
          </a:prstGeom>
          <a:noFill/>
          <a:ln>
            <a:noFill/>
          </a:ln>
        </p:spPr>
        <p:txBody>
          <a:bodyPr wrap="square" lIns="91425" tIns="91425" rIns="91425" bIns="91425" anchor="t" anchorCtr="0">
            <a:noAutofit/>
          </a:bodyPr>
          <a:lstStyle/>
          <a:p>
            <a:pPr lvl="0" rtl="0">
              <a:spcBef>
                <a:spcPts val="0"/>
              </a:spcBef>
              <a:buNone/>
            </a:pPr>
            <a:r>
              <a:rPr lang="x-none"/>
              <a:t>11</a:t>
            </a:r>
          </a:p>
        </p:txBody>
      </p:sp>
      <p:sp>
        <p:nvSpPr>
          <p:cNvPr id="1297" name="Shape 1297"/>
          <p:cNvSpPr/>
          <p:nvPr/>
        </p:nvSpPr>
        <p:spPr>
          <a:xfrm>
            <a:off x="6142550" y="4859733"/>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298" name="Shape 1298"/>
          <p:cNvSpPr txBox="1"/>
          <p:nvPr/>
        </p:nvSpPr>
        <p:spPr>
          <a:xfrm>
            <a:off x="6142574" y="4839199"/>
            <a:ext cx="486825" cy="446833"/>
          </a:xfrm>
          <a:prstGeom prst="rect">
            <a:avLst/>
          </a:prstGeom>
          <a:noFill/>
          <a:ln>
            <a:noFill/>
          </a:ln>
        </p:spPr>
        <p:txBody>
          <a:bodyPr wrap="square" lIns="91425" tIns="91425" rIns="91425" bIns="91425" anchor="t" anchorCtr="0">
            <a:noAutofit/>
          </a:bodyPr>
          <a:lstStyle/>
          <a:p>
            <a:pPr lvl="0" rtl="0">
              <a:spcBef>
                <a:spcPts val="0"/>
              </a:spcBef>
              <a:buNone/>
            </a:pPr>
            <a:r>
              <a:rPr lang="x-none"/>
              <a:t>14</a:t>
            </a:r>
          </a:p>
        </p:txBody>
      </p:sp>
      <p:sp>
        <p:nvSpPr>
          <p:cNvPr id="1299" name="Shape 1299"/>
          <p:cNvSpPr/>
          <p:nvPr/>
        </p:nvSpPr>
        <p:spPr>
          <a:xfrm>
            <a:off x="4794913" y="6107133"/>
            <a:ext cx="528712"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00" name="Shape 1300"/>
          <p:cNvSpPr txBox="1"/>
          <p:nvPr/>
        </p:nvSpPr>
        <p:spPr>
          <a:xfrm>
            <a:off x="4794937" y="6086599"/>
            <a:ext cx="528687" cy="348567"/>
          </a:xfrm>
          <a:prstGeom prst="rect">
            <a:avLst/>
          </a:prstGeom>
          <a:noFill/>
          <a:ln>
            <a:noFill/>
          </a:ln>
        </p:spPr>
        <p:txBody>
          <a:bodyPr wrap="square" lIns="91425" tIns="91425" rIns="91425" bIns="91425" anchor="t" anchorCtr="0">
            <a:noAutofit/>
          </a:bodyPr>
          <a:lstStyle/>
          <a:p>
            <a:pPr lvl="0" rtl="0">
              <a:spcBef>
                <a:spcPts val="0"/>
              </a:spcBef>
              <a:buNone/>
            </a:pPr>
            <a:r>
              <a:rPr lang="x-none"/>
              <a:t>10</a:t>
            </a:r>
          </a:p>
        </p:txBody>
      </p:sp>
      <p:sp>
        <p:nvSpPr>
          <p:cNvPr id="1301" name="Shape 1301"/>
          <p:cNvSpPr/>
          <p:nvPr/>
        </p:nvSpPr>
        <p:spPr>
          <a:xfrm>
            <a:off x="5468000" y="28672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02" name="Shape 1302"/>
          <p:cNvSpPr txBox="1"/>
          <p:nvPr/>
        </p:nvSpPr>
        <p:spPr>
          <a:xfrm>
            <a:off x="5468024" y="2856074"/>
            <a:ext cx="468923" cy="462725"/>
          </a:xfrm>
          <a:prstGeom prst="rect">
            <a:avLst/>
          </a:prstGeom>
          <a:noFill/>
          <a:ln>
            <a:noFill/>
          </a:ln>
        </p:spPr>
        <p:txBody>
          <a:bodyPr wrap="square" lIns="91425" tIns="91425" rIns="91425" bIns="91425" anchor="t" anchorCtr="0">
            <a:noAutofit/>
          </a:bodyPr>
          <a:lstStyle/>
          <a:p>
            <a:pPr lvl="0" rtl="0">
              <a:spcBef>
                <a:spcPts val="0"/>
              </a:spcBef>
              <a:buNone/>
            </a:pPr>
            <a:r>
              <a:rPr lang="x-none"/>
              <a:t>18</a:t>
            </a:r>
          </a:p>
        </p:txBody>
      </p:sp>
      <p:sp>
        <p:nvSpPr>
          <p:cNvPr id="1303" name="Shape 1303"/>
          <p:cNvSpPr/>
          <p:nvPr/>
        </p:nvSpPr>
        <p:spPr>
          <a:xfrm>
            <a:off x="4689075" y="46132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04" name="Shape 1304"/>
          <p:cNvSpPr txBox="1"/>
          <p:nvPr/>
        </p:nvSpPr>
        <p:spPr>
          <a:xfrm>
            <a:off x="4689099" y="4602075"/>
            <a:ext cx="543815" cy="377992"/>
          </a:xfrm>
          <a:prstGeom prst="rect">
            <a:avLst/>
          </a:prstGeom>
          <a:noFill/>
          <a:ln>
            <a:noFill/>
          </a:ln>
        </p:spPr>
        <p:txBody>
          <a:bodyPr wrap="square" lIns="91425" tIns="91425" rIns="91425" bIns="91425" anchor="t" anchorCtr="0">
            <a:noAutofit/>
          </a:bodyPr>
          <a:lstStyle/>
          <a:p>
            <a:pPr lvl="0" rtl="0">
              <a:spcBef>
                <a:spcPts val="0"/>
              </a:spcBef>
              <a:buNone/>
            </a:pPr>
            <a:r>
              <a:rPr lang="x-none"/>
              <a:t>13</a:t>
            </a:r>
          </a:p>
        </p:txBody>
      </p:sp>
      <p:sp>
        <p:nvSpPr>
          <p:cNvPr id="1305" name="Shape 1305"/>
          <p:cNvSpPr/>
          <p:nvPr/>
        </p:nvSpPr>
        <p:spPr>
          <a:xfrm>
            <a:off x="3828625" y="3663500"/>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06" name="Shape 1306"/>
          <p:cNvSpPr txBox="1"/>
          <p:nvPr/>
        </p:nvSpPr>
        <p:spPr>
          <a:xfrm>
            <a:off x="3828650" y="3652375"/>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8</a:t>
            </a:r>
          </a:p>
        </p:txBody>
      </p:sp>
      <p:sp>
        <p:nvSpPr>
          <p:cNvPr id="1307" name="Shape 1307"/>
          <p:cNvSpPr/>
          <p:nvPr/>
        </p:nvSpPr>
        <p:spPr>
          <a:xfrm>
            <a:off x="3759150" y="4528467"/>
            <a:ext cx="407700" cy="4516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08" name="Shape 1308"/>
          <p:cNvSpPr txBox="1"/>
          <p:nvPr/>
        </p:nvSpPr>
        <p:spPr>
          <a:xfrm>
            <a:off x="3759175" y="4517341"/>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7</a:t>
            </a:r>
          </a:p>
        </p:txBody>
      </p:sp>
      <p:sp>
        <p:nvSpPr>
          <p:cNvPr id="1309" name="Shape 1309"/>
          <p:cNvSpPr/>
          <p:nvPr/>
        </p:nvSpPr>
        <p:spPr>
          <a:xfrm>
            <a:off x="3374225" y="131700"/>
            <a:ext cx="627900" cy="70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10" name="Shape 1310"/>
          <p:cNvSpPr txBox="1"/>
          <p:nvPr/>
        </p:nvSpPr>
        <p:spPr>
          <a:xfrm>
            <a:off x="3374225" y="220284"/>
            <a:ext cx="627900" cy="410000"/>
          </a:xfrm>
          <a:prstGeom prst="rect">
            <a:avLst/>
          </a:prstGeom>
          <a:noFill/>
          <a:ln>
            <a:noFill/>
          </a:ln>
        </p:spPr>
        <p:txBody>
          <a:bodyPr wrap="square" lIns="91425" tIns="91425" rIns="91425" bIns="91425" anchor="t" anchorCtr="0">
            <a:noAutofit/>
          </a:bodyPr>
          <a:lstStyle/>
          <a:p>
            <a:pPr lvl="0" algn="ctr" rtl="0">
              <a:spcBef>
                <a:spcPts val="0"/>
              </a:spcBef>
              <a:buNone/>
            </a:pPr>
            <a:r>
              <a:rPr lang="x-none" u="sng"/>
              <a:t>&lt;</a:t>
            </a:r>
            <a:r>
              <a:rPr lang="x-none"/>
              <a:t>90</a:t>
            </a:r>
          </a:p>
        </p:txBody>
      </p:sp>
      <p:sp>
        <p:nvSpPr>
          <p:cNvPr id="1311" name="Shape 1311"/>
          <p:cNvSpPr/>
          <p:nvPr/>
        </p:nvSpPr>
        <p:spPr>
          <a:xfrm>
            <a:off x="4212425" y="131700"/>
            <a:ext cx="627900" cy="70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12" name="Shape 1312"/>
          <p:cNvSpPr txBox="1"/>
          <p:nvPr/>
        </p:nvSpPr>
        <p:spPr>
          <a:xfrm>
            <a:off x="4212425" y="220300"/>
            <a:ext cx="751500" cy="410000"/>
          </a:xfrm>
          <a:prstGeom prst="rect">
            <a:avLst/>
          </a:prstGeom>
          <a:noFill/>
          <a:ln>
            <a:noFill/>
          </a:ln>
        </p:spPr>
        <p:txBody>
          <a:bodyPr wrap="square" lIns="91425" tIns="91425" rIns="91425" bIns="91425" anchor="t" anchorCtr="0">
            <a:noAutofit/>
          </a:bodyPr>
          <a:lstStyle/>
          <a:p>
            <a:pPr lvl="0" algn="l" rtl="0">
              <a:spcBef>
                <a:spcPts val="0"/>
              </a:spcBef>
              <a:buNone/>
            </a:pPr>
            <a:r>
              <a:rPr lang="x-none"/>
              <a:t>91-94</a:t>
            </a:r>
          </a:p>
        </p:txBody>
      </p:sp>
      <p:sp>
        <p:nvSpPr>
          <p:cNvPr id="1313" name="Shape 1313"/>
          <p:cNvSpPr/>
          <p:nvPr/>
        </p:nvSpPr>
        <p:spPr>
          <a:xfrm>
            <a:off x="5017850" y="155367"/>
            <a:ext cx="627900" cy="70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14" name="Shape 1314"/>
          <p:cNvSpPr txBox="1"/>
          <p:nvPr/>
        </p:nvSpPr>
        <p:spPr>
          <a:xfrm>
            <a:off x="5050625" y="201151"/>
            <a:ext cx="627900" cy="410000"/>
          </a:xfrm>
          <a:prstGeom prst="rect">
            <a:avLst/>
          </a:prstGeom>
          <a:noFill/>
          <a:ln>
            <a:noFill/>
          </a:ln>
        </p:spPr>
        <p:txBody>
          <a:bodyPr wrap="square" lIns="91425" tIns="91425" rIns="91425" bIns="91425" anchor="t" anchorCtr="0">
            <a:noAutofit/>
          </a:bodyPr>
          <a:lstStyle/>
          <a:p>
            <a:pPr lvl="0" rtl="0">
              <a:spcBef>
                <a:spcPts val="0"/>
              </a:spcBef>
              <a:buClr>
                <a:schemeClr val="dk1"/>
              </a:buClr>
              <a:buFont typeface="Arial"/>
              <a:buNone/>
            </a:pPr>
            <a:r>
              <a:rPr lang="x-none" u="sng">
                <a:solidFill>
                  <a:schemeClr val="dk1"/>
                </a:solidFill>
              </a:rPr>
              <a:t>&gt;</a:t>
            </a:r>
            <a:r>
              <a:rPr lang="x-none">
                <a:solidFill>
                  <a:schemeClr val="dk1"/>
                </a:solidFill>
              </a:rPr>
              <a:t>95</a:t>
            </a:r>
          </a:p>
        </p:txBody>
      </p:sp>
      <p:sp>
        <p:nvSpPr>
          <p:cNvPr id="1315" name="Shape 1315"/>
          <p:cNvSpPr/>
          <p:nvPr/>
        </p:nvSpPr>
        <p:spPr>
          <a:xfrm>
            <a:off x="5731324" y="4042233"/>
            <a:ext cx="411249" cy="486234"/>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25</a:t>
            </a:r>
          </a:p>
        </p:txBody>
      </p:sp>
      <p:sp>
        <p:nvSpPr>
          <p:cNvPr id="1316" name="Shape 1316"/>
          <p:cNvSpPr/>
          <p:nvPr/>
        </p:nvSpPr>
        <p:spPr>
          <a:xfrm>
            <a:off x="4605425" y="2439433"/>
            <a:ext cx="609600"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17</a:t>
            </a:r>
          </a:p>
        </p:txBody>
      </p:sp>
      <p:sp>
        <p:nvSpPr>
          <p:cNvPr id="1317" name="Shape 1317"/>
          <p:cNvSpPr/>
          <p:nvPr/>
        </p:nvSpPr>
        <p:spPr>
          <a:xfrm>
            <a:off x="5323625" y="4491067"/>
            <a:ext cx="407700" cy="545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16</a:t>
            </a:r>
          </a:p>
        </p:txBody>
      </p:sp>
      <p:sp>
        <p:nvSpPr>
          <p:cNvPr id="1318" name="Shape 1318"/>
          <p:cNvSpPr/>
          <p:nvPr/>
        </p:nvSpPr>
        <p:spPr>
          <a:xfrm>
            <a:off x="4825215" y="5303867"/>
            <a:ext cx="407700" cy="545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9</a:t>
            </a:r>
          </a:p>
        </p:txBody>
      </p:sp>
      <p:sp>
        <p:nvSpPr>
          <p:cNvPr id="1319" name="Shape 1319"/>
          <p:cNvSpPr/>
          <p:nvPr/>
        </p:nvSpPr>
        <p:spPr>
          <a:xfrm>
            <a:off x="2167024" y="1321833"/>
            <a:ext cx="728575" cy="7464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22</a:t>
            </a:r>
          </a:p>
        </p:txBody>
      </p:sp>
      <p:sp>
        <p:nvSpPr>
          <p:cNvPr id="1320" name="Shape 1320"/>
          <p:cNvSpPr/>
          <p:nvPr/>
        </p:nvSpPr>
        <p:spPr>
          <a:xfrm>
            <a:off x="719224" y="3353833"/>
            <a:ext cx="652375" cy="8361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20</a:t>
            </a:r>
          </a:p>
        </p:txBody>
      </p:sp>
      <p:sp>
        <p:nvSpPr>
          <p:cNvPr id="1321" name="Shape 1321"/>
          <p:cNvSpPr/>
          <p:nvPr/>
        </p:nvSpPr>
        <p:spPr>
          <a:xfrm>
            <a:off x="4300625" y="4268233"/>
            <a:ext cx="476750" cy="486034"/>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12</a:t>
            </a:r>
          </a:p>
        </p:txBody>
      </p:sp>
      <p:sp>
        <p:nvSpPr>
          <p:cNvPr id="1322" name="Shape 1322"/>
          <p:cNvSpPr/>
          <p:nvPr/>
        </p:nvSpPr>
        <p:spPr>
          <a:xfrm>
            <a:off x="4124898" y="5127687"/>
            <a:ext cx="221700" cy="323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6</a:t>
            </a:r>
          </a:p>
        </p:txBody>
      </p:sp>
      <p:sp>
        <p:nvSpPr>
          <p:cNvPr id="1323" name="Shape 1323"/>
          <p:cNvSpPr/>
          <p:nvPr/>
        </p:nvSpPr>
        <p:spPr>
          <a:xfrm>
            <a:off x="4201098" y="5737287"/>
            <a:ext cx="221700" cy="323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3</a:t>
            </a:r>
          </a:p>
        </p:txBody>
      </p:sp>
      <p:sp>
        <p:nvSpPr>
          <p:cNvPr id="1324" name="Shape 1324"/>
          <p:cNvSpPr/>
          <p:nvPr/>
        </p:nvSpPr>
        <p:spPr>
          <a:xfrm>
            <a:off x="4403275" y="5400367"/>
            <a:ext cx="278400" cy="323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4</a:t>
            </a:r>
          </a:p>
        </p:txBody>
      </p:sp>
      <p:sp>
        <p:nvSpPr>
          <p:cNvPr id="1325" name="Shape 1325"/>
          <p:cNvSpPr/>
          <p:nvPr/>
        </p:nvSpPr>
        <p:spPr>
          <a:xfrm>
            <a:off x="4250875" y="6111567"/>
            <a:ext cx="278400" cy="323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a:t>
            </a:r>
          </a:p>
        </p:txBody>
      </p:sp>
      <p:sp>
        <p:nvSpPr>
          <p:cNvPr id="1326" name="Shape 1326"/>
          <p:cNvSpPr/>
          <p:nvPr/>
        </p:nvSpPr>
        <p:spPr>
          <a:xfrm>
            <a:off x="3946075" y="5908367"/>
            <a:ext cx="278400" cy="3236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a:t>
            </a:r>
          </a:p>
        </p:txBody>
      </p:sp>
      <p:sp>
        <p:nvSpPr>
          <p:cNvPr id="1327" name="Shape 1327"/>
          <p:cNvSpPr/>
          <p:nvPr/>
        </p:nvSpPr>
        <p:spPr>
          <a:xfrm>
            <a:off x="4555675" y="6111567"/>
            <a:ext cx="221700" cy="3236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5</a:t>
            </a:r>
          </a:p>
        </p:txBody>
      </p:sp>
      <p:sp>
        <p:nvSpPr>
          <p:cNvPr id="1328" name="Shape 1328"/>
          <p:cNvSpPr/>
          <p:nvPr/>
        </p:nvSpPr>
        <p:spPr>
          <a:xfrm>
            <a:off x="3157624" y="3658633"/>
            <a:ext cx="671025" cy="746399"/>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19</a:t>
            </a:r>
          </a:p>
        </p:txBody>
      </p:sp>
      <p:sp>
        <p:nvSpPr>
          <p:cNvPr id="1329" name="Shape 1329"/>
          <p:cNvSpPr/>
          <p:nvPr/>
        </p:nvSpPr>
        <p:spPr>
          <a:xfrm>
            <a:off x="2395624" y="4979433"/>
            <a:ext cx="652375" cy="744534"/>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24</a:t>
            </a:r>
          </a:p>
        </p:txBody>
      </p:sp>
      <p:sp>
        <p:nvSpPr>
          <p:cNvPr id="1330" name="Shape 1330"/>
          <p:cNvSpPr/>
          <p:nvPr/>
        </p:nvSpPr>
        <p:spPr>
          <a:xfrm>
            <a:off x="4224425" y="1220233"/>
            <a:ext cx="685800" cy="746400"/>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21</a:t>
            </a:r>
          </a:p>
        </p:txBody>
      </p:sp>
      <p:sp>
        <p:nvSpPr>
          <p:cNvPr id="1331" name="Shape 1331"/>
          <p:cNvSpPr/>
          <p:nvPr/>
        </p:nvSpPr>
        <p:spPr>
          <a:xfrm>
            <a:off x="5215025" y="5081033"/>
            <a:ext cx="463500" cy="481134"/>
          </a:xfrm>
          <a:prstGeom prst="flowChartConnector">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000"/>
              <a:t>15</a:t>
            </a:r>
          </a:p>
        </p:txBody>
      </p:sp>
      <p:sp>
        <p:nvSpPr>
          <p:cNvPr id="1332" name="Shape 1332"/>
          <p:cNvSpPr txBox="1"/>
          <p:nvPr/>
        </p:nvSpPr>
        <p:spPr>
          <a:xfrm>
            <a:off x="7459875" y="5303867"/>
            <a:ext cx="2909700" cy="18424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50"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6229195"/>
            <a:ext cx="2867025" cy="670175"/>
          </a:xfrm>
          <a:prstGeom prst="rect">
            <a:avLst/>
          </a:prstGeom>
        </p:spPr>
      </p:pic>
    </p:spTree>
    <p:extLst>
      <p:ext uri="{BB962C8B-B14F-4D97-AF65-F5344CB8AC3E}">
        <p14:creationId xmlns:p14="http://schemas.microsoft.com/office/powerpoint/2010/main" val="2048292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hape 842"/>
          <p:cNvSpPr txBox="1"/>
          <p:nvPr/>
        </p:nvSpPr>
        <p:spPr>
          <a:xfrm>
            <a:off x="356250" y="259550"/>
            <a:ext cx="8514600" cy="666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x-none" sz="2800" b="1" i="0" u="none" strike="noStrike" cap="none">
                <a:solidFill>
                  <a:schemeClr val="dk1"/>
                </a:solidFill>
                <a:latin typeface="Arial"/>
                <a:ea typeface="Arial"/>
                <a:cs typeface="Arial"/>
                <a:sym typeface="Arial"/>
              </a:rPr>
              <a:t>Programa Nacional de Vacunaciones</a:t>
            </a:r>
          </a:p>
          <a:p>
            <a:pPr marL="0" marR="0" lvl="0" indent="0" algn="ctr" rtl="0">
              <a:lnSpc>
                <a:spcPct val="100000"/>
              </a:lnSpc>
              <a:spcBef>
                <a:spcPts val="0"/>
              </a:spcBef>
              <a:spcAft>
                <a:spcPts val="0"/>
              </a:spcAft>
              <a:buClr>
                <a:schemeClr val="dk1"/>
              </a:buClr>
              <a:buSzPct val="25000"/>
              <a:buFont typeface="Arial"/>
              <a:buNone/>
            </a:pPr>
            <a:r>
              <a:rPr lang="x-none" sz="2800" b="1" i="0" u="none" strike="noStrike" cap="none">
                <a:solidFill>
                  <a:schemeClr val="dk1"/>
                </a:solidFill>
                <a:latin typeface="Arial"/>
                <a:ea typeface="Arial"/>
                <a:cs typeface="Arial"/>
                <a:sym typeface="Arial"/>
              </a:rPr>
              <a:t>Objetivos</a:t>
            </a:r>
          </a:p>
        </p:txBody>
      </p:sp>
      <p:sp>
        <p:nvSpPr>
          <p:cNvPr id="5" name="Shape 841"/>
          <p:cNvSpPr txBox="1">
            <a:spLocks/>
          </p:cNvSpPr>
          <p:nvPr/>
        </p:nvSpPr>
        <p:spPr>
          <a:xfrm>
            <a:off x="461219" y="1524000"/>
            <a:ext cx="8229600" cy="3394500"/>
          </a:xfrm>
          <a:prstGeom prst="rect">
            <a:avLst/>
          </a:prstGeom>
          <a:noFill/>
          <a:ln>
            <a:noFill/>
          </a:ln>
        </p:spPr>
        <p:txBody>
          <a:bodyPr vert="horz" wrap="square" lIns="54850" tIns="91425"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dk1"/>
              </a:buClr>
              <a:buSzPct val="25000"/>
              <a:buFont typeface="Arial"/>
              <a:buNone/>
            </a:pPr>
            <a:r>
              <a:rPr lang="es-UY" sz="2000" b="1" dirty="0" smtClean="0">
                <a:solidFill>
                  <a:srgbClr val="000000"/>
                </a:solidFill>
                <a:latin typeface="Arial"/>
                <a:ea typeface="Arial"/>
                <a:cs typeface="Arial"/>
                <a:sym typeface="Arial"/>
              </a:rPr>
              <a:t>Reducción equitativa y sustentable de la morbilidad y mortalidad de las enfermedades prevenibles por vacunación a través de estrategias adecuadas de control y eliminación.</a:t>
            </a:r>
          </a:p>
          <a:p>
            <a:pPr marL="0" indent="0">
              <a:spcBef>
                <a:spcPts val="0"/>
              </a:spcBef>
              <a:buClr>
                <a:schemeClr val="dk1"/>
              </a:buClr>
              <a:buSzPct val="25000"/>
              <a:buFont typeface="Arial"/>
              <a:buNone/>
            </a:pPr>
            <a:endParaRPr lang="es-UY" sz="2000" b="1" dirty="0" smtClean="0">
              <a:solidFill>
                <a:srgbClr val="2F2B20"/>
              </a:solidFill>
              <a:latin typeface="Arial"/>
              <a:ea typeface="Arial"/>
              <a:cs typeface="Arial"/>
              <a:sym typeface="Arial"/>
            </a:endParaRPr>
          </a:p>
          <a:p>
            <a:pPr marL="457200" indent="-330200">
              <a:lnSpc>
                <a:spcPct val="80000"/>
              </a:lnSpc>
              <a:spcBef>
                <a:spcPts val="360"/>
              </a:spcBef>
              <a:buClr>
                <a:srgbClr val="000000"/>
              </a:buClr>
              <a:buSzPct val="100000"/>
              <a:buFont typeface="Arial" pitchFamily="34" charset="0"/>
              <a:buAutoNum type="arabicPeriod"/>
            </a:pPr>
            <a:r>
              <a:rPr lang="es-UY" sz="2000" b="1" dirty="0" smtClean="0">
                <a:solidFill>
                  <a:srgbClr val="000000"/>
                </a:solidFill>
                <a:latin typeface="Arial"/>
                <a:ea typeface="Arial"/>
                <a:cs typeface="Arial"/>
                <a:sym typeface="Arial"/>
              </a:rPr>
              <a:t>Erradicación</a:t>
            </a:r>
          </a:p>
          <a:p>
            <a:pPr marL="457200" indent="-330200">
              <a:lnSpc>
                <a:spcPct val="80000"/>
              </a:lnSpc>
              <a:spcBef>
                <a:spcPts val="360"/>
              </a:spcBef>
              <a:buClr>
                <a:srgbClr val="000000"/>
              </a:buClr>
              <a:buSzPct val="100000"/>
              <a:buFont typeface="Arial" pitchFamily="34" charset="0"/>
              <a:buAutoNum type="arabicPeriod"/>
            </a:pPr>
            <a:r>
              <a:rPr lang="es-UY" sz="2000" b="1" dirty="0" smtClean="0">
                <a:solidFill>
                  <a:srgbClr val="000000"/>
                </a:solidFill>
                <a:latin typeface="Arial"/>
                <a:ea typeface="Arial"/>
                <a:cs typeface="Arial"/>
                <a:sym typeface="Arial"/>
              </a:rPr>
              <a:t>Eliminación</a:t>
            </a:r>
          </a:p>
          <a:p>
            <a:pPr marL="457200" indent="-330200">
              <a:lnSpc>
                <a:spcPct val="80000"/>
              </a:lnSpc>
              <a:spcBef>
                <a:spcPts val="360"/>
              </a:spcBef>
              <a:buClr>
                <a:srgbClr val="000000"/>
              </a:buClr>
              <a:buSzPct val="100000"/>
              <a:buFont typeface="Arial" pitchFamily="34" charset="0"/>
              <a:buAutoNum type="arabicPeriod"/>
            </a:pPr>
            <a:r>
              <a:rPr lang="es-UY" sz="2000" b="1" dirty="0" smtClean="0">
                <a:solidFill>
                  <a:srgbClr val="000000"/>
                </a:solidFill>
                <a:latin typeface="Arial"/>
                <a:ea typeface="Arial"/>
                <a:cs typeface="Arial"/>
                <a:sym typeface="Arial"/>
              </a:rPr>
              <a:t>Control de enfermedades infecciosas:</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disminución de casos clínicos</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reducción de secuelas físicas y psíquicas</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reducción de muertes provocadas por infecciones</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efecto rebaño</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control de resistencia a los antibióticos</a:t>
            </a:r>
          </a:p>
          <a:p>
            <a:pPr marL="457200" indent="-330200">
              <a:lnSpc>
                <a:spcPct val="80000"/>
              </a:lnSpc>
              <a:spcBef>
                <a:spcPts val="360"/>
              </a:spcBef>
              <a:buClr>
                <a:srgbClr val="2F2B20"/>
              </a:buClr>
              <a:buSzPct val="100000"/>
            </a:pPr>
            <a:r>
              <a:rPr lang="es-UY" sz="2000" dirty="0" smtClean="0">
                <a:solidFill>
                  <a:srgbClr val="2F2B20"/>
                </a:solidFill>
                <a:latin typeface="Arial"/>
                <a:ea typeface="Arial"/>
                <a:cs typeface="Arial"/>
                <a:sym typeface="Arial"/>
              </a:rPr>
              <a:t>optimización de la capacidad de funcionamiento: hospitales, centros de salud, ámbitos educativos y empresas.</a:t>
            </a:r>
          </a:p>
          <a:p>
            <a:pPr marL="438150" indent="-323850">
              <a:spcBef>
                <a:spcPts val="640"/>
              </a:spcBef>
              <a:buClr>
                <a:schemeClr val="dk1"/>
              </a:buClr>
              <a:buSzPct val="25000"/>
              <a:buFont typeface="Arial"/>
              <a:buNone/>
            </a:pPr>
            <a:r>
              <a:rPr lang="es-UY" sz="2000" dirty="0" smtClean="0">
                <a:solidFill>
                  <a:schemeClr val="dk1"/>
                </a:solidFill>
                <a:latin typeface="Arial"/>
                <a:ea typeface="Arial"/>
                <a:cs typeface="Arial"/>
                <a:sym typeface="Arial"/>
              </a:rPr>
              <a:t> </a:t>
            </a:r>
            <a:endParaRPr lang="es-UY" sz="2000" dirty="0">
              <a:solidFill>
                <a:schemeClr val="dk1"/>
              </a:solidFill>
              <a:latin typeface="Arial"/>
              <a:ea typeface="Arial"/>
              <a:cs typeface="Arial"/>
              <a:sym typeface="Aria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2099186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Shape 1337"/>
          <p:cNvSpPr/>
          <p:nvPr/>
        </p:nvSpPr>
        <p:spPr>
          <a:xfrm>
            <a:off x="4335975" y="131700"/>
            <a:ext cx="627900" cy="704800"/>
          </a:xfrm>
          <a:prstGeom prst="ellipse">
            <a:avLst/>
          </a:prstGeom>
          <a:solidFill>
            <a:srgbClr val="FFD9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38" name="Shape 1338"/>
          <p:cNvSpPr/>
          <p:nvPr/>
        </p:nvSpPr>
        <p:spPr>
          <a:xfrm>
            <a:off x="7203725" y="5578600"/>
            <a:ext cx="1862700" cy="1358400"/>
          </a:xfrm>
          <a:prstGeom prst="rect">
            <a:avLst/>
          </a:prstGeom>
          <a:solidFill>
            <a:srgbClr val="99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39" name="Shape 1339"/>
          <p:cNvSpPr/>
          <p:nvPr/>
        </p:nvSpPr>
        <p:spPr>
          <a:xfrm>
            <a:off x="3193475" y="5726433"/>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340" name="Shape 1340"/>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341" name="Shape 1341"/>
          <p:cNvSpPr/>
          <p:nvPr/>
        </p:nvSpPr>
        <p:spPr>
          <a:xfrm>
            <a:off x="3159375" y="5757600"/>
            <a:ext cx="769200" cy="639600"/>
          </a:xfrm>
          <a:prstGeom prst="rightArrow">
            <a:avLst>
              <a:gd name="adj1" fmla="val 50000"/>
              <a:gd name="adj2" fmla="val 50000"/>
            </a:avLst>
          </a:prstGeom>
          <a:solidFill>
            <a:srgbClr val="FFD966"/>
          </a:solidFill>
          <a:ln>
            <a:noFill/>
          </a:ln>
        </p:spPr>
        <p:txBody>
          <a:bodyPr wrap="square" lIns="91425" tIns="91425" rIns="91425" bIns="91425" anchor="ctr" anchorCtr="0">
            <a:noAutofit/>
          </a:bodyPr>
          <a:lstStyle/>
          <a:p>
            <a:pPr lvl="0" rtl="0">
              <a:spcBef>
                <a:spcPts val="0"/>
              </a:spcBef>
              <a:buNone/>
            </a:pPr>
            <a:endParaRPr/>
          </a:p>
        </p:txBody>
      </p:sp>
      <p:sp>
        <p:nvSpPr>
          <p:cNvPr id="1342" name="Shape 1342"/>
          <p:cNvSpPr/>
          <p:nvPr/>
        </p:nvSpPr>
        <p:spPr>
          <a:xfrm>
            <a:off x="3235575" y="5731033"/>
            <a:ext cx="769200" cy="639600"/>
          </a:xfrm>
          <a:prstGeom prst="rightArrow">
            <a:avLst>
              <a:gd name="adj1" fmla="val 50000"/>
              <a:gd name="adj2" fmla="val 50000"/>
            </a:avLst>
          </a:prstGeom>
          <a:solidFill>
            <a:srgbClr val="E06666"/>
          </a:solidFill>
          <a:ln>
            <a:noFill/>
          </a:ln>
        </p:spPr>
        <p:txBody>
          <a:bodyPr wrap="square" lIns="91425" tIns="91425" rIns="91425" bIns="91425" anchor="ctr" anchorCtr="0">
            <a:noAutofit/>
          </a:bodyPr>
          <a:lstStyle/>
          <a:p>
            <a:pPr lvl="0">
              <a:spcBef>
                <a:spcPts val="0"/>
              </a:spcBef>
              <a:buNone/>
            </a:pPr>
            <a:endParaRPr/>
          </a:p>
        </p:txBody>
      </p:sp>
      <p:pic>
        <p:nvPicPr>
          <p:cNvPr id="1343" name="Shape 1343"/>
          <p:cNvPicPr preferRelativeResize="0"/>
          <p:nvPr/>
        </p:nvPicPr>
        <p:blipFill rotWithShape="1">
          <a:blip r:embed="rId3">
            <a:alphaModFix/>
          </a:blip>
          <a:srcRect l="21358" t="8219" b="9833"/>
          <a:stretch/>
        </p:blipFill>
        <p:spPr>
          <a:xfrm>
            <a:off x="20775" y="67"/>
            <a:ext cx="9144000" cy="7146385"/>
          </a:xfrm>
          <a:prstGeom prst="rect">
            <a:avLst/>
          </a:prstGeom>
          <a:noFill/>
          <a:ln>
            <a:noFill/>
          </a:ln>
        </p:spPr>
      </p:pic>
      <p:sp>
        <p:nvSpPr>
          <p:cNvPr id="1344" name="Shape 1344"/>
          <p:cNvSpPr txBox="1"/>
          <p:nvPr/>
        </p:nvSpPr>
        <p:spPr>
          <a:xfrm>
            <a:off x="216100" y="186300"/>
            <a:ext cx="6031800" cy="545600"/>
          </a:xfrm>
          <a:prstGeom prst="rect">
            <a:avLst/>
          </a:prstGeom>
          <a:solidFill>
            <a:srgbClr val="B7B7B7"/>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Clr>
                <a:srgbClr val="000000"/>
              </a:buClr>
              <a:buFont typeface="Arial"/>
              <a:buNone/>
            </a:pPr>
            <a:r>
              <a:rPr lang="x-none" b="1"/>
              <a:t>Cobertura 2016 (%) SRP2</a:t>
            </a:r>
          </a:p>
        </p:txBody>
      </p:sp>
      <p:sp>
        <p:nvSpPr>
          <p:cNvPr id="1345" name="Shape 1345"/>
          <p:cNvSpPr/>
          <p:nvPr/>
        </p:nvSpPr>
        <p:spPr>
          <a:xfrm>
            <a:off x="1689075" y="3964133"/>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46" name="Shape 1346"/>
          <p:cNvSpPr txBox="1"/>
          <p:nvPr/>
        </p:nvSpPr>
        <p:spPr>
          <a:xfrm>
            <a:off x="1689100" y="3943600"/>
            <a:ext cx="596900" cy="341750"/>
          </a:xfrm>
          <a:prstGeom prst="rect">
            <a:avLst/>
          </a:prstGeom>
          <a:noFill/>
          <a:ln>
            <a:noFill/>
          </a:ln>
        </p:spPr>
        <p:txBody>
          <a:bodyPr wrap="square" lIns="91425" tIns="91425" rIns="91425" bIns="91425" anchor="t" anchorCtr="0">
            <a:noAutofit/>
          </a:bodyPr>
          <a:lstStyle/>
          <a:p>
            <a:pPr lvl="0" rtl="0">
              <a:spcBef>
                <a:spcPts val="0"/>
              </a:spcBef>
              <a:buNone/>
            </a:pPr>
            <a:r>
              <a:rPr lang="x-none"/>
              <a:t>23</a:t>
            </a:r>
          </a:p>
        </p:txBody>
      </p:sp>
      <p:sp>
        <p:nvSpPr>
          <p:cNvPr id="1347" name="Shape 1347"/>
          <p:cNvSpPr/>
          <p:nvPr/>
        </p:nvSpPr>
        <p:spPr>
          <a:xfrm>
            <a:off x="5362288" y="5493767"/>
            <a:ext cx="513437"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48" name="Shape 1348"/>
          <p:cNvSpPr txBox="1"/>
          <p:nvPr/>
        </p:nvSpPr>
        <p:spPr>
          <a:xfrm>
            <a:off x="5362313" y="5473233"/>
            <a:ext cx="547512" cy="425854"/>
          </a:xfrm>
          <a:prstGeom prst="rect">
            <a:avLst/>
          </a:prstGeom>
          <a:noFill/>
          <a:ln>
            <a:noFill/>
          </a:ln>
        </p:spPr>
        <p:txBody>
          <a:bodyPr wrap="square" lIns="91425" tIns="91425" rIns="91425" bIns="91425" anchor="t" anchorCtr="0">
            <a:noAutofit/>
          </a:bodyPr>
          <a:lstStyle/>
          <a:p>
            <a:pPr lvl="0" rtl="0">
              <a:spcBef>
                <a:spcPts val="0"/>
              </a:spcBef>
              <a:buNone/>
            </a:pPr>
            <a:r>
              <a:rPr lang="x-none"/>
              <a:t>11</a:t>
            </a:r>
          </a:p>
        </p:txBody>
      </p:sp>
      <p:sp>
        <p:nvSpPr>
          <p:cNvPr id="1349" name="Shape 1349"/>
          <p:cNvSpPr/>
          <p:nvPr/>
        </p:nvSpPr>
        <p:spPr>
          <a:xfrm>
            <a:off x="6142550" y="4859733"/>
            <a:ext cx="407700"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50" name="Shape 1350"/>
          <p:cNvSpPr txBox="1"/>
          <p:nvPr/>
        </p:nvSpPr>
        <p:spPr>
          <a:xfrm>
            <a:off x="6142574" y="4839199"/>
            <a:ext cx="486825" cy="446833"/>
          </a:xfrm>
          <a:prstGeom prst="rect">
            <a:avLst/>
          </a:prstGeom>
          <a:noFill/>
          <a:ln>
            <a:noFill/>
          </a:ln>
        </p:spPr>
        <p:txBody>
          <a:bodyPr wrap="square" lIns="91425" tIns="91425" rIns="91425" bIns="91425" anchor="t" anchorCtr="0">
            <a:noAutofit/>
          </a:bodyPr>
          <a:lstStyle/>
          <a:p>
            <a:pPr lvl="0" rtl="0">
              <a:spcBef>
                <a:spcPts val="0"/>
              </a:spcBef>
              <a:buNone/>
            </a:pPr>
            <a:r>
              <a:rPr lang="x-none"/>
              <a:t>14</a:t>
            </a:r>
          </a:p>
        </p:txBody>
      </p:sp>
      <p:sp>
        <p:nvSpPr>
          <p:cNvPr id="1351" name="Shape 1351"/>
          <p:cNvSpPr/>
          <p:nvPr/>
        </p:nvSpPr>
        <p:spPr>
          <a:xfrm>
            <a:off x="4794913" y="6081733"/>
            <a:ext cx="407700" cy="4516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52" name="Shape 1352"/>
          <p:cNvSpPr txBox="1"/>
          <p:nvPr/>
        </p:nvSpPr>
        <p:spPr>
          <a:xfrm>
            <a:off x="4775363" y="6069533"/>
            <a:ext cx="548262" cy="365634"/>
          </a:xfrm>
          <a:prstGeom prst="rect">
            <a:avLst/>
          </a:prstGeom>
          <a:noFill/>
          <a:ln>
            <a:noFill/>
          </a:ln>
        </p:spPr>
        <p:txBody>
          <a:bodyPr wrap="square" lIns="91425" tIns="91425" rIns="91425" bIns="91425" anchor="t" anchorCtr="0">
            <a:noAutofit/>
          </a:bodyPr>
          <a:lstStyle/>
          <a:p>
            <a:pPr lvl="0" rtl="0">
              <a:spcBef>
                <a:spcPts val="0"/>
              </a:spcBef>
              <a:buNone/>
            </a:pPr>
            <a:r>
              <a:rPr lang="x-none"/>
              <a:t>10</a:t>
            </a:r>
          </a:p>
        </p:txBody>
      </p:sp>
      <p:sp>
        <p:nvSpPr>
          <p:cNvPr id="1353" name="Shape 1353"/>
          <p:cNvSpPr/>
          <p:nvPr/>
        </p:nvSpPr>
        <p:spPr>
          <a:xfrm>
            <a:off x="5468000" y="2867200"/>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54" name="Shape 1354"/>
          <p:cNvSpPr txBox="1"/>
          <p:nvPr/>
        </p:nvSpPr>
        <p:spPr>
          <a:xfrm>
            <a:off x="5468024" y="2856074"/>
            <a:ext cx="551775" cy="462725"/>
          </a:xfrm>
          <a:prstGeom prst="rect">
            <a:avLst/>
          </a:prstGeom>
          <a:noFill/>
          <a:ln>
            <a:noFill/>
          </a:ln>
        </p:spPr>
        <p:txBody>
          <a:bodyPr wrap="square" lIns="91425" tIns="91425" rIns="91425" bIns="91425" anchor="t" anchorCtr="0">
            <a:noAutofit/>
          </a:bodyPr>
          <a:lstStyle/>
          <a:p>
            <a:pPr lvl="0" rtl="0">
              <a:spcBef>
                <a:spcPts val="0"/>
              </a:spcBef>
              <a:buNone/>
            </a:pPr>
            <a:r>
              <a:rPr lang="x-none"/>
              <a:t>18</a:t>
            </a:r>
          </a:p>
        </p:txBody>
      </p:sp>
      <p:sp>
        <p:nvSpPr>
          <p:cNvPr id="1355" name="Shape 1355"/>
          <p:cNvSpPr/>
          <p:nvPr/>
        </p:nvSpPr>
        <p:spPr>
          <a:xfrm>
            <a:off x="4689075" y="4613199"/>
            <a:ext cx="513538" cy="472333"/>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56" name="Shape 1356"/>
          <p:cNvSpPr txBox="1"/>
          <p:nvPr/>
        </p:nvSpPr>
        <p:spPr>
          <a:xfrm>
            <a:off x="4689100" y="4602075"/>
            <a:ext cx="634524" cy="460540"/>
          </a:xfrm>
          <a:prstGeom prst="rect">
            <a:avLst/>
          </a:prstGeom>
          <a:noFill/>
          <a:ln>
            <a:noFill/>
          </a:ln>
        </p:spPr>
        <p:txBody>
          <a:bodyPr wrap="square" lIns="91425" tIns="91425" rIns="91425" bIns="91425" anchor="t" anchorCtr="0">
            <a:noAutofit/>
          </a:bodyPr>
          <a:lstStyle/>
          <a:p>
            <a:pPr lvl="0" rtl="0">
              <a:spcBef>
                <a:spcPts val="0"/>
              </a:spcBef>
              <a:buNone/>
            </a:pPr>
            <a:r>
              <a:rPr lang="x-none"/>
              <a:t>13</a:t>
            </a:r>
          </a:p>
        </p:txBody>
      </p:sp>
      <p:sp>
        <p:nvSpPr>
          <p:cNvPr id="1357" name="Shape 1357"/>
          <p:cNvSpPr/>
          <p:nvPr/>
        </p:nvSpPr>
        <p:spPr>
          <a:xfrm>
            <a:off x="3828625" y="3663500"/>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58" name="Shape 1358"/>
          <p:cNvSpPr txBox="1"/>
          <p:nvPr/>
        </p:nvSpPr>
        <p:spPr>
          <a:xfrm>
            <a:off x="3828650" y="3652375"/>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8</a:t>
            </a:r>
          </a:p>
        </p:txBody>
      </p:sp>
      <p:sp>
        <p:nvSpPr>
          <p:cNvPr id="1359" name="Shape 1359"/>
          <p:cNvSpPr/>
          <p:nvPr/>
        </p:nvSpPr>
        <p:spPr>
          <a:xfrm>
            <a:off x="3759150" y="4528467"/>
            <a:ext cx="407700" cy="4516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60" name="Shape 1360"/>
          <p:cNvSpPr txBox="1"/>
          <p:nvPr/>
        </p:nvSpPr>
        <p:spPr>
          <a:xfrm>
            <a:off x="3759175" y="4517341"/>
            <a:ext cx="407700" cy="323600"/>
          </a:xfrm>
          <a:prstGeom prst="rect">
            <a:avLst/>
          </a:prstGeom>
          <a:noFill/>
          <a:ln>
            <a:noFill/>
          </a:ln>
        </p:spPr>
        <p:txBody>
          <a:bodyPr wrap="square" lIns="91425" tIns="91425" rIns="91425" bIns="91425" anchor="t" anchorCtr="0">
            <a:noAutofit/>
          </a:bodyPr>
          <a:lstStyle/>
          <a:p>
            <a:pPr lvl="0" algn="ctr" rtl="0">
              <a:spcBef>
                <a:spcPts val="0"/>
              </a:spcBef>
              <a:buNone/>
            </a:pPr>
            <a:r>
              <a:rPr lang="x-none"/>
              <a:t>7</a:t>
            </a:r>
          </a:p>
        </p:txBody>
      </p:sp>
      <p:sp>
        <p:nvSpPr>
          <p:cNvPr id="1361" name="Shape 1361"/>
          <p:cNvSpPr/>
          <p:nvPr/>
        </p:nvSpPr>
        <p:spPr>
          <a:xfrm>
            <a:off x="3374225" y="131700"/>
            <a:ext cx="627900" cy="704800"/>
          </a:xfrm>
          <a:prstGeom prst="ellipse">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62" name="Shape 1362"/>
          <p:cNvSpPr txBox="1"/>
          <p:nvPr/>
        </p:nvSpPr>
        <p:spPr>
          <a:xfrm>
            <a:off x="3374225" y="220305"/>
            <a:ext cx="627900" cy="746400"/>
          </a:xfrm>
          <a:prstGeom prst="rect">
            <a:avLst/>
          </a:prstGeom>
          <a:noFill/>
          <a:ln>
            <a:noFill/>
          </a:ln>
        </p:spPr>
        <p:txBody>
          <a:bodyPr wrap="square" lIns="91425" tIns="91425" rIns="91425" bIns="91425" anchor="t" anchorCtr="0">
            <a:noAutofit/>
          </a:bodyPr>
          <a:lstStyle/>
          <a:p>
            <a:pPr lvl="0" algn="ctr" rtl="0">
              <a:spcBef>
                <a:spcPts val="0"/>
              </a:spcBef>
              <a:buNone/>
            </a:pPr>
            <a:r>
              <a:rPr lang="x-none" u="sng"/>
              <a:t>&lt;</a:t>
            </a:r>
            <a:r>
              <a:rPr lang="x-none"/>
              <a:t>90</a:t>
            </a:r>
          </a:p>
        </p:txBody>
      </p:sp>
      <p:sp>
        <p:nvSpPr>
          <p:cNvPr id="1363" name="Shape 1363"/>
          <p:cNvSpPr/>
          <p:nvPr/>
        </p:nvSpPr>
        <p:spPr>
          <a:xfrm>
            <a:off x="4212425" y="131700"/>
            <a:ext cx="627900" cy="7048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64" name="Shape 1364"/>
          <p:cNvSpPr txBox="1"/>
          <p:nvPr/>
        </p:nvSpPr>
        <p:spPr>
          <a:xfrm>
            <a:off x="4212425" y="220300"/>
            <a:ext cx="751500" cy="410000"/>
          </a:xfrm>
          <a:prstGeom prst="rect">
            <a:avLst/>
          </a:prstGeom>
          <a:noFill/>
          <a:ln>
            <a:noFill/>
          </a:ln>
        </p:spPr>
        <p:txBody>
          <a:bodyPr wrap="square" lIns="91425" tIns="91425" rIns="91425" bIns="91425" anchor="t" anchorCtr="0">
            <a:noAutofit/>
          </a:bodyPr>
          <a:lstStyle/>
          <a:p>
            <a:pPr lvl="0" algn="l" rtl="0">
              <a:spcBef>
                <a:spcPts val="0"/>
              </a:spcBef>
              <a:buNone/>
            </a:pPr>
            <a:r>
              <a:rPr lang="x-none"/>
              <a:t>91-94</a:t>
            </a:r>
          </a:p>
        </p:txBody>
      </p:sp>
      <p:sp>
        <p:nvSpPr>
          <p:cNvPr id="1365" name="Shape 1365"/>
          <p:cNvSpPr/>
          <p:nvPr/>
        </p:nvSpPr>
        <p:spPr>
          <a:xfrm>
            <a:off x="5017850" y="155367"/>
            <a:ext cx="627900" cy="704800"/>
          </a:xfrm>
          <a:prstGeom prst="ellipse">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a:p>
        </p:txBody>
      </p:sp>
      <p:sp>
        <p:nvSpPr>
          <p:cNvPr id="1366" name="Shape 1366"/>
          <p:cNvSpPr txBox="1"/>
          <p:nvPr/>
        </p:nvSpPr>
        <p:spPr>
          <a:xfrm>
            <a:off x="5050625" y="201151"/>
            <a:ext cx="627900" cy="410000"/>
          </a:xfrm>
          <a:prstGeom prst="rect">
            <a:avLst/>
          </a:prstGeom>
          <a:noFill/>
          <a:ln>
            <a:noFill/>
          </a:ln>
        </p:spPr>
        <p:txBody>
          <a:bodyPr wrap="square" lIns="91425" tIns="91425" rIns="91425" bIns="91425" anchor="t" anchorCtr="0">
            <a:noAutofit/>
          </a:bodyPr>
          <a:lstStyle/>
          <a:p>
            <a:pPr lvl="0" rtl="0">
              <a:spcBef>
                <a:spcPts val="0"/>
              </a:spcBef>
              <a:buClr>
                <a:schemeClr val="dk1"/>
              </a:buClr>
              <a:buFont typeface="Arial"/>
              <a:buNone/>
            </a:pPr>
            <a:r>
              <a:rPr lang="x-none" u="sng">
                <a:solidFill>
                  <a:schemeClr val="dk1"/>
                </a:solidFill>
              </a:rPr>
              <a:t>&gt;</a:t>
            </a:r>
            <a:r>
              <a:rPr lang="x-none">
                <a:solidFill>
                  <a:schemeClr val="dk1"/>
                </a:solidFill>
              </a:rPr>
              <a:t>95</a:t>
            </a:r>
          </a:p>
        </p:txBody>
      </p:sp>
      <p:sp>
        <p:nvSpPr>
          <p:cNvPr id="1367" name="Shape 1367"/>
          <p:cNvSpPr/>
          <p:nvPr/>
        </p:nvSpPr>
        <p:spPr>
          <a:xfrm>
            <a:off x="5731324" y="4042233"/>
            <a:ext cx="411249" cy="486234"/>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25</a:t>
            </a:r>
          </a:p>
        </p:txBody>
      </p:sp>
      <p:sp>
        <p:nvSpPr>
          <p:cNvPr id="1368" name="Shape 1368"/>
          <p:cNvSpPr/>
          <p:nvPr/>
        </p:nvSpPr>
        <p:spPr>
          <a:xfrm>
            <a:off x="4605425" y="2439433"/>
            <a:ext cx="627490" cy="879366"/>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17</a:t>
            </a:r>
          </a:p>
        </p:txBody>
      </p:sp>
      <p:sp>
        <p:nvSpPr>
          <p:cNvPr id="1369" name="Shape 1369"/>
          <p:cNvSpPr/>
          <p:nvPr/>
        </p:nvSpPr>
        <p:spPr>
          <a:xfrm>
            <a:off x="5323624" y="4491067"/>
            <a:ext cx="552075" cy="4890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16</a:t>
            </a:r>
          </a:p>
        </p:txBody>
      </p:sp>
      <p:sp>
        <p:nvSpPr>
          <p:cNvPr id="1370" name="Shape 1370"/>
          <p:cNvSpPr/>
          <p:nvPr/>
        </p:nvSpPr>
        <p:spPr>
          <a:xfrm>
            <a:off x="4825215" y="5303867"/>
            <a:ext cx="407700" cy="5456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900"/>
              <a:t>9</a:t>
            </a:r>
          </a:p>
        </p:txBody>
      </p:sp>
      <p:sp>
        <p:nvSpPr>
          <p:cNvPr id="1371" name="Shape 1371"/>
          <p:cNvSpPr/>
          <p:nvPr/>
        </p:nvSpPr>
        <p:spPr>
          <a:xfrm>
            <a:off x="2167024" y="1321833"/>
            <a:ext cx="65237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22</a:t>
            </a:r>
          </a:p>
        </p:txBody>
      </p:sp>
      <p:sp>
        <p:nvSpPr>
          <p:cNvPr id="1372" name="Shape 1372"/>
          <p:cNvSpPr/>
          <p:nvPr/>
        </p:nvSpPr>
        <p:spPr>
          <a:xfrm>
            <a:off x="609600" y="3353833"/>
            <a:ext cx="66942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20</a:t>
            </a:r>
          </a:p>
        </p:txBody>
      </p:sp>
      <p:sp>
        <p:nvSpPr>
          <p:cNvPr id="1373" name="Shape 1373"/>
          <p:cNvSpPr/>
          <p:nvPr/>
        </p:nvSpPr>
        <p:spPr>
          <a:xfrm>
            <a:off x="4300625" y="4268233"/>
            <a:ext cx="357000" cy="4100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12</a:t>
            </a:r>
          </a:p>
        </p:txBody>
      </p:sp>
      <p:sp>
        <p:nvSpPr>
          <p:cNvPr id="1374" name="Shape 1374"/>
          <p:cNvSpPr/>
          <p:nvPr/>
        </p:nvSpPr>
        <p:spPr>
          <a:xfrm>
            <a:off x="4124898" y="5127687"/>
            <a:ext cx="2217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6</a:t>
            </a:r>
          </a:p>
        </p:txBody>
      </p:sp>
      <p:sp>
        <p:nvSpPr>
          <p:cNvPr id="1375" name="Shape 1375"/>
          <p:cNvSpPr/>
          <p:nvPr/>
        </p:nvSpPr>
        <p:spPr>
          <a:xfrm>
            <a:off x="4201098" y="5737287"/>
            <a:ext cx="2217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 3</a:t>
            </a:r>
          </a:p>
        </p:txBody>
      </p:sp>
      <p:sp>
        <p:nvSpPr>
          <p:cNvPr id="1376" name="Shape 1376"/>
          <p:cNvSpPr/>
          <p:nvPr/>
        </p:nvSpPr>
        <p:spPr>
          <a:xfrm>
            <a:off x="4403275" y="5400367"/>
            <a:ext cx="278400" cy="3236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4</a:t>
            </a:r>
          </a:p>
        </p:txBody>
      </p:sp>
      <p:sp>
        <p:nvSpPr>
          <p:cNvPr id="1377" name="Shape 1377"/>
          <p:cNvSpPr/>
          <p:nvPr/>
        </p:nvSpPr>
        <p:spPr>
          <a:xfrm>
            <a:off x="4250875" y="6111567"/>
            <a:ext cx="278400" cy="3236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2</a:t>
            </a:r>
          </a:p>
        </p:txBody>
      </p:sp>
      <p:sp>
        <p:nvSpPr>
          <p:cNvPr id="1378" name="Shape 1378"/>
          <p:cNvSpPr/>
          <p:nvPr/>
        </p:nvSpPr>
        <p:spPr>
          <a:xfrm>
            <a:off x="3946075" y="5908367"/>
            <a:ext cx="278400" cy="3236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1</a:t>
            </a:r>
          </a:p>
        </p:txBody>
      </p:sp>
      <p:sp>
        <p:nvSpPr>
          <p:cNvPr id="1379" name="Shape 1379"/>
          <p:cNvSpPr/>
          <p:nvPr/>
        </p:nvSpPr>
        <p:spPr>
          <a:xfrm>
            <a:off x="4565200" y="6098867"/>
            <a:ext cx="221700" cy="323600"/>
          </a:xfrm>
          <a:prstGeom prst="flowChartConnector">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700"/>
              <a:t>5</a:t>
            </a:r>
          </a:p>
        </p:txBody>
      </p:sp>
      <p:sp>
        <p:nvSpPr>
          <p:cNvPr id="1380" name="Shape 1380"/>
          <p:cNvSpPr/>
          <p:nvPr/>
        </p:nvSpPr>
        <p:spPr>
          <a:xfrm>
            <a:off x="3124200" y="3658633"/>
            <a:ext cx="59322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19</a:t>
            </a:r>
          </a:p>
        </p:txBody>
      </p:sp>
      <p:sp>
        <p:nvSpPr>
          <p:cNvPr id="1381" name="Shape 1381"/>
          <p:cNvSpPr/>
          <p:nvPr/>
        </p:nvSpPr>
        <p:spPr>
          <a:xfrm>
            <a:off x="2286000" y="4979433"/>
            <a:ext cx="669425" cy="757854"/>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24</a:t>
            </a:r>
          </a:p>
        </p:txBody>
      </p:sp>
      <p:sp>
        <p:nvSpPr>
          <p:cNvPr id="1382" name="Shape 1382"/>
          <p:cNvSpPr/>
          <p:nvPr/>
        </p:nvSpPr>
        <p:spPr>
          <a:xfrm>
            <a:off x="4224424" y="1220233"/>
            <a:ext cx="694745" cy="7464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a:t>21</a:t>
            </a:r>
          </a:p>
        </p:txBody>
      </p:sp>
      <p:sp>
        <p:nvSpPr>
          <p:cNvPr id="1383" name="Shape 1383"/>
          <p:cNvSpPr/>
          <p:nvPr/>
        </p:nvSpPr>
        <p:spPr>
          <a:xfrm>
            <a:off x="5215025" y="5081033"/>
            <a:ext cx="357000" cy="410000"/>
          </a:xfrm>
          <a:prstGeom prst="flowChartConnector">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x-none" sz="1000"/>
              <a:t>15</a:t>
            </a:r>
          </a:p>
        </p:txBody>
      </p:sp>
      <p:sp>
        <p:nvSpPr>
          <p:cNvPr id="1384" name="Shape 1384"/>
          <p:cNvSpPr txBox="1"/>
          <p:nvPr/>
        </p:nvSpPr>
        <p:spPr>
          <a:xfrm>
            <a:off x="7127575" y="5303867"/>
            <a:ext cx="4502100" cy="1842400"/>
          </a:xfrm>
          <a:prstGeom prst="rect">
            <a:avLst/>
          </a:prstGeom>
          <a:noFill/>
          <a:ln>
            <a:noFill/>
          </a:ln>
        </p:spPr>
        <p:txBody>
          <a:bodyPr wrap="square" lIns="91425" tIns="91425" rIns="91425" bIns="91425" anchor="ctr" anchorCtr="0">
            <a:noAutofit/>
          </a:bodyPr>
          <a:lstStyle/>
          <a:p>
            <a:pPr lvl="0" rtl="0">
              <a:spcBef>
                <a:spcPts val="0"/>
              </a:spcBef>
              <a:buNone/>
            </a:pPr>
            <a:r>
              <a:rPr lang="x-none">
                <a:solidFill>
                  <a:schemeClr val="dk1"/>
                </a:solidFill>
              </a:rPr>
              <a:t>Fuente: CHLA-EP</a:t>
            </a:r>
          </a:p>
        </p:txBody>
      </p:sp>
      <p:pic>
        <p:nvPicPr>
          <p:cNvPr id="50"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85" y="6229195"/>
            <a:ext cx="2867025" cy="670175"/>
          </a:xfrm>
          <a:prstGeom prst="rect">
            <a:avLst/>
          </a:prstGeom>
        </p:spPr>
      </p:pic>
    </p:spTree>
    <p:extLst>
      <p:ext uri="{BB962C8B-B14F-4D97-AF65-F5344CB8AC3E}">
        <p14:creationId xmlns:p14="http://schemas.microsoft.com/office/powerpoint/2010/main" val="390260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3" name="Shape 1389"/>
          <p:cNvSpPr txBox="1">
            <a:spLocks noGrp="1"/>
          </p:cNvSpPr>
          <p:nvPr>
            <p:ph type="title"/>
          </p:nvPr>
        </p:nvSpPr>
        <p:spPr>
          <a:xfrm>
            <a:off x="457200" y="205978"/>
            <a:ext cx="8229600" cy="8574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AC0000"/>
              </a:buClr>
              <a:buSzPct val="25000"/>
              <a:buFont typeface="Calibri"/>
              <a:buNone/>
            </a:pPr>
            <a:r>
              <a:rPr lang="x-none" sz="4000" b="1" i="0" u="none" strike="noStrike" cap="none">
                <a:solidFill>
                  <a:srgbClr val="AC0000"/>
                </a:solidFill>
                <a:latin typeface="Calibri"/>
                <a:ea typeface="Calibri"/>
                <a:cs typeface="Calibri"/>
                <a:sym typeface="Calibri"/>
              </a:rPr>
              <a:t>DPT3, Montevideo</a:t>
            </a:r>
          </a:p>
        </p:txBody>
      </p:sp>
      <p:pic>
        <p:nvPicPr>
          <p:cNvPr id="34" name="Shape 1390"/>
          <p:cNvPicPr preferRelativeResize="0"/>
          <p:nvPr/>
        </p:nvPicPr>
        <p:blipFill rotWithShape="1">
          <a:blip r:embed="rId3">
            <a:alphaModFix/>
          </a:blip>
          <a:srcRect/>
          <a:stretch/>
        </p:blipFill>
        <p:spPr>
          <a:xfrm>
            <a:off x="6096" y="2077434"/>
            <a:ext cx="3796225" cy="3242085"/>
          </a:xfrm>
          <a:prstGeom prst="rect">
            <a:avLst/>
          </a:prstGeom>
          <a:noFill/>
          <a:ln>
            <a:noFill/>
          </a:ln>
        </p:spPr>
      </p:pic>
      <p:pic>
        <p:nvPicPr>
          <p:cNvPr id="35" name="Shape 1391"/>
          <p:cNvPicPr preferRelativeResize="0"/>
          <p:nvPr/>
        </p:nvPicPr>
        <p:blipFill>
          <a:blip r:embed="rId4">
            <a:alphaModFix/>
          </a:blip>
          <a:stretch>
            <a:fillRect/>
          </a:stretch>
        </p:blipFill>
        <p:spPr>
          <a:xfrm>
            <a:off x="4364736" y="2366298"/>
            <a:ext cx="4566750" cy="2962365"/>
          </a:xfrm>
          <a:prstGeom prst="rect">
            <a:avLst/>
          </a:prstGeom>
          <a:noFill/>
          <a:ln>
            <a:noFill/>
          </a:ln>
        </p:spPr>
      </p:pic>
      <p:sp>
        <p:nvSpPr>
          <p:cNvPr id="36" name="Shape 1392"/>
          <p:cNvSpPr txBox="1"/>
          <p:nvPr/>
        </p:nvSpPr>
        <p:spPr>
          <a:xfrm>
            <a:off x="547175" y="1694850"/>
            <a:ext cx="1205425" cy="358200"/>
          </a:xfrm>
          <a:prstGeom prst="rect">
            <a:avLst/>
          </a:prstGeom>
          <a:noFill/>
          <a:ln>
            <a:noFill/>
          </a:ln>
        </p:spPr>
        <p:txBody>
          <a:bodyPr wrap="square" lIns="91425" tIns="91425" rIns="91425" bIns="91425" anchor="t" anchorCtr="0">
            <a:noAutofit/>
          </a:bodyPr>
          <a:lstStyle/>
          <a:p>
            <a:pPr lvl="0">
              <a:spcBef>
                <a:spcPts val="0"/>
              </a:spcBef>
              <a:buNone/>
            </a:pPr>
            <a:r>
              <a:rPr lang="x-none"/>
              <a:t>2013</a:t>
            </a:r>
          </a:p>
        </p:txBody>
      </p:sp>
      <p:sp>
        <p:nvSpPr>
          <p:cNvPr id="37" name="Shape 1393"/>
          <p:cNvSpPr txBox="1"/>
          <p:nvPr/>
        </p:nvSpPr>
        <p:spPr>
          <a:xfrm>
            <a:off x="7150040" y="1266150"/>
            <a:ext cx="4201800" cy="857400"/>
          </a:xfrm>
          <a:prstGeom prst="rect">
            <a:avLst/>
          </a:prstGeom>
          <a:noFill/>
          <a:ln>
            <a:noFill/>
          </a:ln>
        </p:spPr>
        <p:txBody>
          <a:bodyPr wrap="square"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r>
              <a:rPr lang="x-none"/>
              <a:t>2016</a:t>
            </a: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1067391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398"/>
          <p:cNvSpPr txBox="1">
            <a:spLocks noGrp="1"/>
          </p:cNvSpPr>
          <p:nvPr>
            <p:ph type="title"/>
          </p:nvPr>
        </p:nvSpPr>
        <p:spPr>
          <a:xfrm>
            <a:off x="457199" y="205978"/>
            <a:ext cx="9869575" cy="1121814"/>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AC0000"/>
              </a:buClr>
              <a:buSzPct val="25000"/>
              <a:buFont typeface="Calibri"/>
              <a:buNone/>
            </a:pPr>
            <a:r>
              <a:rPr lang="x-none" sz="4000" b="1" i="0" u="none" strike="noStrike" cap="none">
                <a:solidFill>
                  <a:srgbClr val="AC0000"/>
                </a:solidFill>
                <a:latin typeface="Calibri"/>
                <a:ea typeface="Calibri"/>
                <a:cs typeface="Calibri"/>
                <a:sym typeface="Calibri"/>
              </a:rPr>
              <a:t>SRP 1</a:t>
            </a:r>
            <a:r>
              <a:rPr lang="x-none" sz="4000" b="1">
                <a:solidFill>
                  <a:srgbClr val="AC0000"/>
                </a:solidFill>
              </a:rPr>
              <a:t>, Montevideo</a:t>
            </a:r>
          </a:p>
        </p:txBody>
      </p:sp>
      <p:pic>
        <p:nvPicPr>
          <p:cNvPr id="3" name="Shape 1399"/>
          <p:cNvPicPr preferRelativeResize="0"/>
          <p:nvPr/>
        </p:nvPicPr>
        <p:blipFill rotWithShape="1">
          <a:blip r:embed="rId3">
            <a:alphaModFix/>
          </a:blip>
          <a:srcRect/>
          <a:stretch/>
        </p:blipFill>
        <p:spPr>
          <a:xfrm>
            <a:off x="152400" y="1834863"/>
            <a:ext cx="3850807" cy="3411624"/>
          </a:xfrm>
          <a:prstGeom prst="rect">
            <a:avLst/>
          </a:prstGeom>
          <a:noFill/>
          <a:ln>
            <a:noFill/>
          </a:ln>
        </p:spPr>
      </p:pic>
      <p:pic>
        <p:nvPicPr>
          <p:cNvPr id="4" name="Shape 1400"/>
          <p:cNvPicPr preferRelativeResize="0"/>
          <p:nvPr/>
        </p:nvPicPr>
        <p:blipFill>
          <a:blip r:embed="rId4">
            <a:alphaModFix/>
          </a:blip>
          <a:stretch>
            <a:fillRect/>
          </a:stretch>
        </p:blipFill>
        <p:spPr>
          <a:xfrm>
            <a:off x="4308022" y="1528600"/>
            <a:ext cx="4530221" cy="3481113"/>
          </a:xfrm>
          <a:prstGeom prst="rect">
            <a:avLst/>
          </a:prstGeom>
          <a:noFill/>
          <a:ln>
            <a:noFill/>
          </a:ln>
        </p:spPr>
      </p:pic>
      <p:sp>
        <p:nvSpPr>
          <p:cNvPr id="5" name="Shape 1401"/>
          <p:cNvSpPr txBox="1"/>
          <p:nvPr/>
        </p:nvSpPr>
        <p:spPr>
          <a:xfrm>
            <a:off x="152400" y="1492488"/>
            <a:ext cx="1204914" cy="598589"/>
          </a:xfrm>
          <a:prstGeom prst="rect">
            <a:avLst/>
          </a:prstGeom>
          <a:noFill/>
          <a:ln>
            <a:noFill/>
          </a:ln>
        </p:spPr>
        <p:txBody>
          <a:bodyPr wrap="square" lIns="91425" tIns="91425" rIns="91425" bIns="91425" anchor="t" anchorCtr="0">
            <a:noAutofit/>
          </a:bodyPr>
          <a:lstStyle/>
          <a:p>
            <a:pPr lvl="0">
              <a:spcBef>
                <a:spcPts val="0"/>
              </a:spcBef>
              <a:buNone/>
            </a:pPr>
            <a:r>
              <a:rPr lang="x-none"/>
              <a:t>2012</a:t>
            </a:r>
          </a:p>
        </p:txBody>
      </p:sp>
      <p:sp>
        <p:nvSpPr>
          <p:cNvPr id="6" name="Shape 1402"/>
          <p:cNvSpPr txBox="1"/>
          <p:nvPr/>
        </p:nvSpPr>
        <p:spPr>
          <a:xfrm>
            <a:off x="8138699" y="1528600"/>
            <a:ext cx="8839155" cy="1124954"/>
          </a:xfrm>
          <a:prstGeom prst="rect">
            <a:avLst/>
          </a:prstGeom>
          <a:noFill/>
          <a:ln>
            <a:noFill/>
          </a:ln>
        </p:spPr>
        <p:txBody>
          <a:bodyPr wrap="square" lIns="91425" tIns="91425" rIns="91425" bIns="91425" anchor="t" anchorCtr="0">
            <a:noAutofit/>
          </a:bodyPr>
          <a:lstStyle/>
          <a:p>
            <a:pPr lvl="0">
              <a:spcBef>
                <a:spcPts val="0"/>
              </a:spcBef>
              <a:buNone/>
            </a:pPr>
            <a:r>
              <a:rPr lang="x-none"/>
              <a:t>2016</a:t>
            </a: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735581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4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l" rtl="0">
              <a:spcBef>
                <a:spcPts val="0"/>
              </a:spcBef>
              <a:buNone/>
            </a:pPr>
            <a:r>
              <a:rPr lang="x-none" sz="2400" b="1"/>
              <a:t>VACILACIÓN /INDECISIÓN FRENTE A LAS VACUNAS</a:t>
            </a:r>
          </a:p>
        </p:txBody>
      </p:sp>
      <p:sp>
        <p:nvSpPr>
          <p:cNvPr id="3" name="Shape 1420"/>
          <p:cNvSpPr txBox="1">
            <a:spLocks/>
          </p:cNvSpPr>
          <p:nvPr/>
        </p:nvSpPr>
        <p:spPr>
          <a:xfrm>
            <a:off x="311700" y="1600200"/>
            <a:ext cx="8520600" cy="2971800"/>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Arial" pitchFamily="34" charset="0"/>
              <a:buNone/>
            </a:pPr>
            <a:r>
              <a:rPr lang="es-UY" sz="2600" b="1" dirty="0" smtClean="0"/>
              <a:t>Definición (OMS 2014):</a:t>
            </a:r>
            <a:r>
              <a:rPr lang="es-UY" sz="2600" dirty="0" smtClean="0"/>
              <a:t> Retraso en la aceptación o rechazo a ser vacunado a pesar de la disponibilidad de servicios de inmunización. Es variable, compleja y específica al contexto, tiempo, lugar y el tipo de vacuna. Condicionada por la complacencia, conveniencia y confianza</a:t>
            </a:r>
          </a:p>
          <a:p>
            <a:pPr>
              <a:spcBef>
                <a:spcPts val="0"/>
              </a:spcBef>
              <a:buFont typeface="Arial" pitchFamily="34" charset="0"/>
              <a:buNone/>
            </a:pPr>
            <a:endParaRPr lang="es-UY" dirty="0" smtClean="0"/>
          </a:p>
          <a:p>
            <a:pPr algn="r">
              <a:spcBef>
                <a:spcPts val="0"/>
              </a:spcBef>
              <a:buFont typeface="Arial" pitchFamily="34" charset="0"/>
              <a:buNone/>
            </a:pPr>
            <a:endParaRPr lang="es-UY" sz="1000" b="1" dirty="0" smtClean="0"/>
          </a:p>
          <a:p>
            <a:pPr>
              <a:spcBef>
                <a:spcPts val="0"/>
              </a:spcBef>
              <a:buFont typeface="Arial" pitchFamily="34" charset="0"/>
              <a:buNone/>
            </a:pPr>
            <a:endParaRPr lang="es-UY" dirty="0"/>
          </a:p>
        </p:txBody>
      </p:sp>
      <p:sp>
        <p:nvSpPr>
          <p:cNvPr id="4" name="Shape 1421"/>
          <p:cNvSpPr txBox="1"/>
          <p:nvPr/>
        </p:nvSpPr>
        <p:spPr>
          <a:xfrm>
            <a:off x="311700" y="6096000"/>
            <a:ext cx="8736600" cy="418800"/>
          </a:xfrm>
          <a:prstGeom prst="rect">
            <a:avLst/>
          </a:prstGeom>
          <a:noFill/>
          <a:ln>
            <a:noFill/>
          </a:ln>
        </p:spPr>
        <p:txBody>
          <a:bodyPr wrap="square" lIns="91425" tIns="91425" rIns="91425" bIns="91425" anchor="t" anchorCtr="0">
            <a:noAutofit/>
          </a:bodyPr>
          <a:lstStyle/>
          <a:p>
            <a:pPr lvl="0" algn="r" rtl="0">
              <a:lnSpc>
                <a:spcPct val="115000"/>
              </a:lnSpc>
              <a:spcBef>
                <a:spcPts val="0"/>
              </a:spcBef>
              <a:spcAft>
                <a:spcPts val="1600"/>
              </a:spcAft>
              <a:buClr>
                <a:schemeClr val="dk1"/>
              </a:buClr>
              <a:buSzPct val="110000"/>
              <a:buFont typeface="Arial"/>
              <a:buNone/>
            </a:pPr>
            <a:r>
              <a:rPr lang="x-none" sz="1000">
                <a:solidFill>
                  <a:schemeClr val="dk2"/>
                </a:solidFill>
              </a:rPr>
              <a:t>SAGE Working Group on Vaccine Safety. Vaccine hesitancy: Definition, scope and </a:t>
            </a:r>
            <a:r>
              <a:rPr lang="x-none" sz="1200">
                <a:solidFill>
                  <a:schemeClr val="dk2"/>
                </a:solidFill>
              </a:rPr>
              <a:t>determinants</a:t>
            </a:r>
            <a:r>
              <a:rPr lang="x-none" sz="1000">
                <a:solidFill>
                  <a:schemeClr val="dk2"/>
                </a:solidFill>
              </a:rPr>
              <a:t>. Vaccine 2015 online Apr 17, 2015</a:t>
            </a:r>
          </a:p>
          <a:p>
            <a:pPr lvl="0" rtl="0">
              <a:spcBef>
                <a:spcPts val="0"/>
              </a:spcBef>
              <a:buNone/>
            </a:pPr>
            <a:endParaRPr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461" y="5486400"/>
            <a:ext cx="2867025" cy="670175"/>
          </a:xfrm>
          <a:prstGeom prst="rect">
            <a:avLst/>
          </a:prstGeom>
        </p:spPr>
      </p:pic>
    </p:spTree>
    <p:extLst>
      <p:ext uri="{BB962C8B-B14F-4D97-AF65-F5344CB8AC3E}">
        <p14:creationId xmlns:p14="http://schemas.microsoft.com/office/powerpoint/2010/main" val="625810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1455"/>
          <p:cNvSpPr txBox="1"/>
          <p:nvPr/>
        </p:nvSpPr>
        <p:spPr>
          <a:xfrm>
            <a:off x="156400" y="6019800"/>
            <a:ext cx="8965500" cy="428100"/>
          </a:xfrm>
          <a:prstGeom prst="rect">
            <a:avLst/>
          </a:prstGeom>
          <a:noFill/>
          <a:ln>
            <a:noFill/>
          </a:ln>
        </p:spPr>
        <p:txBody>
          <a:bodyPr wrap="square" lIns="91425" tIns="91425" rIns="91425" bIns="91425" anchor="ctr" anchorCtr="0">
            <a:noAutofit/>
          </a:bodyPr>
          <a:lstStyle/>
          <a:p>
            <a:pPr lvl="0" algn="r" rtl="0">
              <a:lnSpc>
                <a:spcPct val="115000"/>
              </a:lnSpc>
              <a:spcBef>
                <a:spcPts val="0"/>
              </a:spcBef>
              <a:spcAft>
                <a:spcPts val="1600"/>
              </a:spcAft>
              <a:buNone/>
            </a:pPr>
            <a:r>
              <a:rPr lang="x-none" sz="1200" b="1">
                <a:solidFill>
                  <a:schemeClr val="dk2"/>
                </a:solidFill>
              </a:rPr>
              <a:t>SAGE Working Group on Vaccine Safety. Vaccine hesitancy: Definition, scope and determinants. Vaccine 2015 online Apr 17, 2015</a:t>
            </a:r>
          </a:p>
        </p:txBody>
      </p:sp>
      <p:sp>
        <p:nvSpPr>
          <p:cNvPr id="3" name="Shape 1456"/>
          <p:cNvSpPr txBox="1"/>
          <p:nvPr/>
        </p:nvSpPr>
        <p:spPr>
          <a:xfrm>
            <a:off x="483100" y="1447800"/>
            <a:ext cx="7767600" cy="3755700"/>
          </a:xfrm>
          <a:prstGeom prst="rect">
            <a:avLst/>
          </a:prstGeom>
          <a:noFill/>
          <a:ln>
            <a:noFill/>
          </a:ln>
        </p:spPr>
        <p:txBody>
          <a:bodyPr wrap="square" lIns="91425" tIns="91425" rIns="91425" bIns="91425" anchor="t" anchorCtr="0">
            <a:noAutofit/>
          </a:bodyPr>
          <a:lstStyle/>
          <a:p>
            <a:pPr lvl="0" algn="just" rtl="0">
              <a:lnSpc>
                <a:spcPct val="150000"/>
              </a:lnSpc>
              <a:spcBef>
                <a:spcPts val="0"/>
              </a:spcBef>
              <a:buNone/>
            </a:pPr>
            <a:endParaRPr sz="2200" b="1" dirty="0">
              <a:highlight>
                <a:srgbClr val="FFFFFF"/>
              </a:highlight>
            </a:endParaRPr>
          </a:p>
          <a:p>
            <a:pPr marL="457200" lvl="0" indent="-330200" algn="just" rtl="0">
              <a:lnSpc>
                <a:spcPct val="150000"/>
              </a:lnSpc>
              <a:spcBef>
                <a:spcPts val="0"/>
              </a:spcBef>
              <a:buClr>
                <a:schemeClr val="accent2"/>
              </a:buClr>
              <a:buSzPct val="100000"/>
              <a:buAutoNum type="arabicPeriod"/>
            </a:pPr>
            <a:r>
              <a:rPr lang="x-none" sz="2200" b="1">
                <a:highlight>
                  <a:srgbClr val="FFFFFF"/>
                </a:highlight>
              </a:rPr>
              <a:t>Creencias personales o comunitarias.</a:t>
            </a:r>
          </a:p>
          <a:p>
            <a:pPr marL="457200" lvl="0" indent="-330200" algn="just" rtl="0">
              <a:lnSpc>
                <a:spcPct val="150000"/>
              </a:lnSpc>
              <a:spcBef>
                <a:spcPts val="0"/>
              </a:spcBef>
              <a:buClr>
                <a:schemeClr val="accent2"/>
              </a:buClr>
              <a:buSzPct val="100000"/>
              <a:buAutoNum type="arabicPeriod"/>
            </a:pPr>
            <a:r>
              <a:rPr lang="x-none" sz="2200" b="1">
                <a:highlight>
                  <a:srgbClr val="FFFFFF"/>
                </a:highlight>
              </a:rPr>
              <a:t>Factores contextuales</a:t>
            </a:r>
          </a:p>
          <a:p>
            <a:pPr marL="457200" lvl="0" indent="-330200" algn="just" rtl="0">
              <a:lnSpc>
                <a:spcPct val="150000"/>
              </a:lnSpc>
              <a:spcBef>
                <a:spcPts val="0"/>
              </a:spcBef>
              <a:buClr>
                <a:schemeClr val="accent2"/>
              </a:buClr>
              <a:buSzPct val="100000"/>
              <a:buAutoNum type="arabicPeriod"/>
            </a:pPr>
            <a:r>
              <a:rPr lang="x-none" sz="2200" b="1">
                <a:highlight>
                  <a:srgbClr val="FFFFFF"/>
                </a:highlight>
              </a:rPr>
              <a:t>Aspectos  específicos de las vacunas</a:t>
            </a:r>
            <a:r>
              <a:rPr lang="x-none" sz="2200" b="1" smtClean="0">
                <a:highlight>
                  <a:srgbClr val="FFFFFF"/>
                </a:highlight>
              </a:rPr>
              <a:t>:</a:t>
            </a:r>
            <a:endParaRPr lang="es-UY" sz="2200" b="1" dirty="0" smtClean="0">
              <a:highlight>
                <a:srgbClr val="FFFFFF"/>
              </a:highlight>
            </a:endParaRPr>
          </a:p>
          <a:p>
            <a:pPr marL="127000" lvl="0" algn="just" rtl="0">
              <a:lnSpc>
                <a:spcPct val="150000"/>
              </a:lnSpc>
              <a:spcBef>
                <a:spcPts val="0"/>
              </a:spcBef>
              <a:buClr>
                <a:schemeClr val="accent2"/>
              </a:buClr>
              <a:buSzPct val="100000"/>
            </a:pPr>
            <a:r>
              <a:rPr lang="x-none" sz="2200" b="1" smtClean="0">
                <a:highlight>
                  <a:srgbClr val="FFFFFF"/>
                </a:highlight>
              </a:rPr>
              <a:t> </a:t>
            </a:r>
            <a:r>
              <a:rPr lang="es-UY" sz="2200" b="1" dirty="0" smtClean="0">
                <a:highlight>
                  <a:srgbClr val="FFFFFF"/>
                </a:highlight>
              </a:rPr>
              <a:t>                           </a:t>
            </a:r>
            <a:r>
              <a:rPr lang="x-none" sz="2200" b="1" smtClean="0">
                <a:highlight>
                  <a:srgbClr val="FFFFFF"/>
                </a:highlight>
              </a:rPr>
              <a:t>efectos </a:t>
            </a:r>
            <a:r>
              <a:rPr lang="x-none" sz="2200" b="1">
                <a:highlight>
                  <a:srgbClr val="FFFFFF"/>
                </a:highlight>
              </a:rPr>
              <a:t>adversos</a:t>
            </a:r>
          </a:p>
          <a:p>
            <a:pPr lvl="0" algn="just" rtl="0">
              <a:lnSpc>
                <a:spcPct val="150000"/>
              </a:lnSpc>
              <a:spcBef>
                <a:spcPts val="0"/>
              </a:spcBef>
              <a:buNone/>
            </a:pPr>
            <a:r>
              <a:rPr lang="x-none" sz="2200" b="1">
                <a:highlight>
                  <a:srgbClr val="FFFFFF"/>
                </a:highlight>
              </a:rPr>
              <a:t>                             </a:t>
            </a:r>
            <a:r>
              <a:rPr lang="x-none" sz="2200" b="1" smtClean="0">
                <a:highlight>
                  <a:srgbClr val="FFFFFF"/>
                </a:highlight>
              </a:rPr>
              <a:t> </a:t>
            </a:r>
            <a:r>
              <a:rPr lang="x-none" sz="2200" b="1">
                <a:highlight>
                  <a:srgbClr val="FFFFFF"/>
                </a:highlight>
              </a:rPr>
              <a:t>información científica o </a:t>
            </a:r>
            <a:r>
              <a:rPr lang="es-UY" sz="2200" b="1" dirty="0">
                <a:highlight>
                  <a:srgbClr val="FFFFFF"/>
                </a:highlight>
              </a:rPr>
              <a:t> </a:t>
            </a:r>
            <a:r>
              <a:rPr lang="x-none" sz="2200" b="1" smtClean="0">
                <a:highlight>
                  <a:srgbClr val="FFFFFF"/>
                </a:highlight>
              </a:rPr>
              <a:t>pseudocientífica</a:t>
            </a:r>
            <a:endParaRPr lang="x-none" sz="2200" b="1">
              <a:highlight>
                <a:srgbClr val="FFFFFF"/>
              </a:highlight>
            </a:endParaRPr>
          </a:p>
          <a:p>
            <a:pPr lvl="0">
              <a:spcBef>
                <a:spcPts val="0"/>
              </a:spcBef>
              <a:buNone/>
            </a:pPr>
            <a:endParaRPr sz="2200" b="1" dirty="0"/>
          </a:p>
        </p:txBody>
      </p:sp>
      <p:sp>
        <p:nvSpPr>
          <p:cNvPr id="4" name="Shape 1457"/>
          <p:cNvSpPr txBox="1"/>
          <p:nvPr/>
        </p:nvSpPr>
        <p:spPr>
          <a:xfrm>
            <a:off x="483100" y="341000"/>
            <a:ext cx="8312100" cy="568500"/>
          </a:xfrm>
          <a:prstGeom prst="rect">
            <a:avLst/>
          </a:prstGeom>
          <a:noFill/>
          <a:ln>
            <a:noFill/>
          </a:ln>
        </p:spPr>
        <p:txBody>
          <a:bodyPr wrap="square" lIns="91425" tIns="91425" rIns="91425" bIns="91425" anchor="t" anchorCtr="0">
            <a:noAutofit/>
          </a:bodyPr>
          <a:lstStyle/>
          <a:p>
            <a:pPr lvl="0" rtl="0">
              <a:spcBef>
                <a:spcPts val="0"/>
              </a:spcBef>
              <a:buNone/>
            </a:pPr>
            <a:r>
              <a:rPr lang="x-none" sz="2400" b="1"/>
              <a:t>DETERMINANTES DE LA VACILACIÓN </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461" y="5406712"/>
            <a:ext cx="2867025" cy="670175"/>
          </a:xfrm>
          <a:prstGeom prst="rect">
            <a:avLst/>
          </a:prstGeom>
        </p:spPr>
      </p:pic>
    </p:spTree>
    <p:extLst>
      <p:ext uri="{BB962C8B-B14F-4D97-AF65-F5344CB8AC3E}">
        <p14:creationId xmlns:p14="http://schemas.microsoft.com/office/powerpoint/2010/main" val="4159679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1463"/>
          <p:cNvSpPr txBox="1">
            <a:spLocks noGrp="1"/>
          </p:cNvSpPr>
          <p:nvPr>
            <p:ph type="title"/>
          </p:nvPr>
        </p:nvSpPr>
        <p:spPr>
          <a:xfrm>
            <a:off x="311150" y="0"/>
            <a:ext cx="8521800" cy="1017900"/>
          </a:xfrm>
          <a:prstGeom prst="rect">
            <a:avLst/>
          </a:prstGeom>
          <a:noFill/>
          <a:ln>
            <a:noFill/>
          </a:ln>
        </p:spPr>
        <p:txBody>
          <a:bodyPr wrap="square" lIns="91425" tIns="91425" rIns="91425" bIns="91425" anchor="t" anchorCtr="0">
            <a:noAutofit/>
          </a:bodyPr>
          <a:lstStyle/>
          <a:p>
            <a:pPr marL="0" marR="0" lvl="0" indent="0" algn="ctr" rtl="0">
              <a:spcBef>
                <a:spcPts val="0"/>
              </a:spcBef>
              <a:spcAft>
                <a:spcPts val="0"/>
              </a:spcAft>
              <a:buSzPct val="25000"/>
              <a:buNone/>
            </a:pPr>
            <a:r>
              <a:rPr lang="x-none" sz="3200" b="1" i="0" u="none" strike="noStrike" cap="none">
                <a:solidFill>
                  <a:schemeClr val="dk1"/>
                </a:solidFill>
                <a:latin typeface="Arial"/>
                <a:ea typeface="Arial"/>
                <a:cs typeface="Arial"/>
                <a:sym typeface="Arial"/>
              </a:rPr>
              <a:t>Vacilación en la vacunación: </a:t>
            </a:r>
            <a:br>
              <a:rPr lang="x-none" sz="3200" b="1" i="0" u="none" strike="noStrike" cap="none">
                <a:solidFill>
                  <a:schemeClr val="dk1"/>
                </a:solidFill>
                <a:latin typeface="Arial"/>
                <a:ea typeface="Arial"/>
                <a:cs typeface="Arial"/>
                <a:sym typeface="Arial"/>
              </a:rPr>
            </a:br>
            <a:r>
              <a:rPr lang="x-none" sz="3200" b="1" i="0" u="none" strike="noStrike" cap="none">
                <a:solidFill>
                  <a:schemeClr val="dk1"/>
                </a:solidFill>
                <a:latin typeface="Arial"/>
                <a:ea typeface="Arial"/>
                <a:cs typeface="Arial"/>
                <a:sym typeface="Arial"/>
              </a:rPr>
              <a:t>principios éticos básicos en conflicto</a:t>
            </a:r>
          </a:p>
        </p:txBody>
      </p:sp>
      <p:sp>
        <p:nvSpPr>
          <p:cNvPr id="3" name="Shape 1464"/>
          <p:cNvSpPr txBox="1">
            <a:spLocks/>
          </p:cNvSpPr>
          <p:nvPr/>
        </p:nvSpPr>
        <p:spPr>
          <a:xfrm>
            <a:off x="311150" y="1600200"/>
            <a:ext cx="8521800" cy="4025400"/>
          </a:xfrm>
          <a:prstGeom prst="rect">
            <a:avLst/>
          </a:prstGeom>
          <a:noFill/>
          <a:ln>
            <a:noFill/>
          </a:ln>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dk1"/>
              </a:buClr>
              <a:buSzPct val="25000"/>
              <a:buFont typeface="Arial"/>
              <a:buNone/>
            </a:pPr>
            <a:endParaRPr lang="es-UY" sz="1800" dirty="0" smtClean="0">
              <a:solidFill>
                <a:schemeClr val="dk1"/>
              </a:solidFill>
              <a:latin typeface="Arial"/>
              <a:ea typeface="Arial"/>
              <a:cs typeface="Arial"/>
              <a:sym typeface="Arial"/>
            </a:endParaRPr>
          </a:p>
          <a:p>
            <a:pPr marL="0" indent="114300">
              <a:spcBef>
                <a:spcPts val="0"/>
              </a:spcBef>
              <a:buClr>
                <a:schemeClr val="dk1"/>
              </a:buClr>
              <a:buSzPct val="100000"/>
              <a:buFont typeface="Arial"/>
              <a:buChar char="•"/>
            </a:pPr>
            <a:r>
              <a:rPr lang="es-UY" sz="1800" dirty="0" smtClean="0">
                <a:solidFill>
                  <a:schemeClr val="dk1"/>
                </a:solidFill>
                <a:latin typeface="Arial"/>
                <a:ea typeface="Arial"/>
                <a:cs typeface="Arial"/>
                <a:sym typeface="Arial"/>
              </a:rPr>
              <a:t> </a:t>
            </a:r>
            <a:r>
              <a:rPr lang="es-UY" sz="1800" b="1" dirty="0" smtClean="0">
                <a:solidFill>
                  <a:schemeClr val="dk1"/>
                </a:solidFill>
                <a:latin typeface="Arial"/>
                <a:ea typeface="Arial"/>
                <a:cs typeface="Arial"/>
                <a:sym typeface="Arial"/>
              </a:rPr>
              <a:t>Autonomía vs  no maleficencia</a:t>
            </a:r>
            <a:r>
              <a:rPr lang="es-UY" sz="1800" dirty="0" smtClean="0">
                <a:solidFill>
                  <a:schemeClr val="dk1"/>
                </a:solidFill>
                <a:latin typeface="Arial"/>
                <a:ea typeface="Arial"/>
                <a:cs typeface="Arial"/>
                <a:sym typeface="Arial"/>
              </a:rPr>
              <a:t>: </a:t>
            </a:r>
            <a:r>
              <a:rPr lang="es-UY" sz="1800" dirty="0" smtClean="0">
                <a:latin typeface="Arial"/>
                <a:ea typeface="Arial"/>
                <a:cs typeface="Arial"/>
                <a:sym typeface="Arial"/>
              </a:rPr>
              <a:t>Protección del niño vs los límites de la patria potestad </a:t>
            </a:r>
          </a:p>
          <a:p>
            <a:pPr marL="0" indent="-69850">
              <a:spcBef>
                <a:spcPts val="0"/>
              </a:spcBef>
              <a:buClr>
                <a:srgbClr val="000000"/>
              </a:buClr>
              <a:buSzPct val="78571"/>
              <a:buFont typeface="Arial"/>
              <a:buNone/>
            </a:pPr>
            <a:r>
              <a:rPr lang="es-UY" sz="1800" dirty="0" smtClean="0">
                <a:latin typeface="Arial"/>
                <a:ea typeface="Arial"/>
                <a:cs typeface="Arial"/>
                <a:sym typeface="Arial"/>
              </a:rPr>
              <a:t>     Protección de los menores por el sistema jurídico</a:t>
            </a:r>
            <a:r>
              <a:rPr lang="es-UY" sz="1800" dirty="0" smtClean="0">
                <a:solidFill>
                  <a:schemeClr val="dk1"/>
                </a:solidFill>
                <a:latin typeface="Arial"/>
                <a:ea typeface="Arial"/>
                <a:cs typeface="Arial"/>
                <a:sym typeface="Arial"/>
              </a:rPr>
              <a:t>  </a:t>
            </a:r>
          </a:p>
          <a:p>
            <a:pPr marL="0" indent="0">
              <a:spcBef>
                <a:spcPts val="0"/>
              </a:spcBef>
              <a:buClr>
                <a:schemeClr val="dk1"/>
              </a:buClr>
              <a:buSzPct val="25000"/>
              <a:buFont typeface="Arial"/>
              <a:buNone/>
            </a:pPr>
            <a:endParaRPr lang="es-UY" sz="1800" dirty="0" smtClean="0">
              <a:solidFill>
                <a:schemeClr val="dk1"/>
              </a:solidFill>
              <a:latin typeface="Arial"/>
              <a:ea typeface="Arial"/>
              <a:cs typeface="Arial"/>
              <a:sym typeface="Arial"/>
            </a:endParaRPr>
          </a:p>
          <a:p>
            <a:pPr marL="0" indent="114300">
              <a:spcBef>
                <a:spcPts val="0"/>
              </a:spcBef>
              <a:buClr>
                <a:schemeClr val="dk1"/>
              </a:buClr>
              <a:buSzPct val="100000"/>
              <a:buFont typeface="Arial"/>
              <a:buChar char="•"/>
            </a:pPr>
            <a:r>
              <a:rPr lang="es-UY" sz="1800" b="1" dirty="0" smtClean="0">
                <a:solidFill>
                  <a:schemeClr val="dk1"/>
                </a:solidFill>
                <a:latin typeface="Arial"/>
                <a:ea typeface="Arial"/>
                <a:cs typeface="Arial"/>
                <a:sym typeface="Arial"/>
              </a:rPr>
              <a:t>Autonomía vs justicia: </a:t>
            </a:r>
            <a:r>
              <a:rPr lang="es-UY" sz="1800" dirty="0" smtClean="0">
                <a:solidFill>
                  <a:schemeClr val="dk1"/>
                </a:solidFill>
                <a:latin typeface="Arial"/>
                <a:ea typeface="Arial"/>
                <a:cs typeface="Arial"/>
                <a:sym typeface="Arial"/>
              </a:rPr>
              <a:t>riesgos para la salud pública</a:t>
            </a:r>
          </a:p>
          <a:p>
            <a:pPr marL="0" indent="0">
              <a:spcBef>
                <a:spcPts val="0"/>
              </a:spcBef>
              <a:buFont typeface="Arial" pitchFamily="34" charset="0"/>
              <a:buNone/>
            </a:pPr>
            <a:r>
              <a:rPr lang="es-UY" sz="1800" dirty="0" smtClean="0">
                <a:latin typeface="Arial"/>
                <a:ea typeface="Arial"/>
                <a:cs typeface="Arial"/>
                <a:sym typeface="Arial"/>
              </a:rPr>
              <a:t>                                        no contribución al </a:t>
            </a:r>
            <a:r>
              <a:rPr lang="es-UY" sz="1800" b="1" dirty="0" smtClean="0">
                <a:latin typeface="Arial"/>
                <a:ea typeface="Arial"/>
                <a:cs typeface="Arial"/>
                <a:sym typeface="Arial"/>
              </a:rPr>
              <a:t>efecto rebaño </a:t>
            </a:r>
          </a:p>
          <a:p>
            <a:pPr marL="0" indent="0">
              <a:spcBef>
                <a:spcPts val="0"/>
              </a:spcBef>
              <a:buFont typeface="Arial" pitchFamily="34" charset="0"/>
              <a:buNone/>
            </a:pPr>
            <a:r>
              <a:rPr lang="es-UY" sz="1800" dirty="0" smtClean="0">
                <a:latin typeface="Arial"/>
                <a:ea typeface="Arial"/>
                <a:cs typeface="Arial"/>
                <a:sym typeface="Arial"/>
              </a:rPr>
              <a:t>                  </a:t>
            </a:r>
            <a:r>
              <a:rPr lang="es-UY" sz="1800" b="1" dirty="0" smtClean="0">
                <a:latin typeface="Arial"/>
                <a:ea typeface="Arial"/>
                <a:cs typeface="Arial"/>
                <a:sym typeface="Arial"/>
              </a:rPr>
              <a:t>                     costos </a:t>
            </a:r>
            <a:r>
              <a:rPr lang="es-UY" sz="1800" dirty="0" smtClean="0">
                <a:latin typeface="Arial"/>
                <a:ea typeface="Arial"/>
                <a:cs typeface="Arial"/>
                <a:sym typeface="Arial"/>
              </a:rPr>
              <a:t>en atención sanitaria de las personas no vacuna</a:t>
            </a:r>
          </a:p>
          <a:p>
            <a:pPr marL="0" indent="0">
              <a:spcBef>
                <a:spcPts val="0"/>
              </a:spcBef>
              <a:buFont typeface="Arial" pitchFamily="34" charset="0"/>
              <a:buNone/>
            </a:pPr>
            <a:r>
              <a:rPr lang="es-UY" sz="1800" dirty="0" smtClean="0">
                <a:latin typeface="Arial"/>
                <a:ea typeface="Arial"/>
                <a:cs typeface="Arial"/>
                <a:sym typeface="Arial"/>
              </a:rPr>
              <a:t>                                   </a:t>
            </a:r>
            <a:r>
              <a:rPr lang="es-UY" sz="1800" b="1" dirty="0" smtClean="0">
                <a:latin typeface="Arial"/>
                <a:ea typeface="Arial"/>
                <a:cs typeface="Arial"/>
                <a:sym typeface="Arial"/>
              </a:rPr>
              <a:t>   distribución no equitativa de los riesgos </a:t>
            </a:r>
            <a:r>
              <a:rPr lang="es-UY" sz="1800" dirty="0" smtClean="0">
                <a:latin typeface="Arial"/>
                <a:ea typeface="Arial"/>
                <a:cs typeface="Arial"/>
                <a:sym typeface="Arial"/>
              </a:rPr>
              <a:t>(no asumir los pequeños riesgos de la vacunación pero sí disfrutar de sus ventajas). </a:t>
            </a:r>
          </a:p>
          <a:p>
            <a:pPr marL="0" indent="0">
              <a:spcBef>
                <a:spcPts val="0"/>
              </a:spcBef>
              <a:buClr>
                <a:schemeClr val="dk1"/>
              </a:buClr>
              <a:buSzPct val="228571"/>
              <a:buFont typeface="Arial"/>
              <a:buNone/>
            </a:pPr>
            <a:endParaRPr lang="es-UY" sz="1800" dirty="0" smtClean="0">
              <a:solidFill>
                <a:schemeClr val="dk1"/>
              </a:solidFill>
              <a:latin typeface="Arial"/>
              <a:ea typeface="Arial"/>
              <a:cs typeface="Arial"/>
              <a:sym typeface="Arial"/>
            </a:endParaRPr>
          </a:p>
          <a:p>
            <a:pPr marL="0" indent="114300">
              <a:spcBef>
                <a:spcPts val="0"/>
              </a:spcBef>
              <a:buClr>
                <a:schemeClr val="dk1"/>
              </a:buClr>
              <a:buSzPct val="100000"/>
              <a:buFont typeface="Arial"/>
              <a:buChar char="•"/>
            </a:pPr>
            <a:r>
              <a:rPr lang="es-UY" sz="1800" b="1" dirty="0" smtClean="0">
                <a:solidFill>
                  <a:schemeClr val="dk1"/>
                </a:solidFill>
                <a:latin typeface="Arial"/>
                <a:ea typeface="Arial"/>
                <a:cs typeface="Arial"/>
                <a:sym typeface="Arial"/>
              </a:rPr>
              <a:t>Autonomía vs beneficencia</a:t>
            </a:r>
            <a:r>
              <a:rPr lang="es-UY" sz="1800" dirty="0" smtClean="0"/>
              <a:t> obligación de los profesionales sanitarios de buscar el beneficio de los pacientes</a:t>
            </a:r>
          </a:p>
          <a:p>
            <a:pPr marL="0" indent="0">
              <a:spcBef>
                <a:spcPts val="0"/>
              </a:spcBef>
              <a:buFont typeface="Arial" pitchFamily="34" charset="0"/>
              <a:buNone/>
            </a:pPr>
            <a:endParaRPr lang="es-UY" sz="1800" b="1" dirty="0">
              <a:latin typeface="Arial"/>
              <a:ea typeface="Arial"/>
              <a:cs typeface="Arial"/>
              <a:sym typeface="Aria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1180873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469"/>
          <p:cNvSpPr txBox="1">
            <a:spLocks noGrp="1"/>
          </p:cNvSpPr>
          <p:nvPr>
            <p:ph type="title"/>
          </p:nvPr>
        </p:nvSpPr>
        <p:spPr>
          <a:xfrm>
            <a:off x="311150" y="64294"/>
            <a:ext cx="8521800" cy="5727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SzPct val="25000"/>
              <a:buNone/>
            </a:pPr>
            <a:r>
              <a:rPr lang="x-none" sz="2800" b="1" i="0" u="none" strike="noStrike" cap="none">
                <a:solidFill>
                  <a:srgbClr val="000000"/>
                </a:solidFill>
                <a:latin typeface="Arial"/>
                <a:ea typeface="Arial"/>
                <a:cs typeface="Arial"/>
                <a:sym typeface="Arial"/>
              </a:rPr>
              <a:t>¿Cómo abordar la vacilación frente a las vacunas?</a:t>
            </a:r>
          </a:p>
        </p:txBody>
      </p:sp>
      <p:sp>
        <p:nvSpPr>
          <p:cNvPr id="3" name="Shape 1470"/>
          <p:cNvSpPr txBox="1">
            <a:spLocks/>
          </p:cNvSpPr>
          <p:nvPr/>
        </p:nvSpPr>
        <p:spPr>
          <a:xfrm>
            <a:off x="311150" y="2133600"/>
            <a:ext cx="8521800" cy="2355000"/>
          </a:xfrm>
          <a:prstGeom prst="rect">
            <a:avLst/>
          </a:prstGeom>
          <a:noFill/>
          <a:ln>
            <a:noFill/>
          </a:ln>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chemeClr val="dk1"/>
              </a:buClr>
              <a:buSzPct val="25000"/>
              <a:buFont typeface="Arial"/>
              <a:buNone/>
            </a:pPr>
            <a:r>
              <a:rPr lang="es-UY" sz="1800" dirty="0" smtClean="0">
                <a:solidFill>
                  <a:schemeClr val="dk1"/>
                </a:solidFill>
                <a:latin typeface="Arial"/>
                <a:ea typeface="Arial"/>
                <a:cs typeface="Arial"/>
                <a:sym typeface="Arial"/>
              </a:rPr>
              <a:t>Necesidad de entender los orígenes de las vacilaciones y sus determinantes</a:t>
            </a:r>
          </a:p>
          <a:p>
            <a:pPr>
              <a:spcBef>
                <a:spcPts val="0"/>
              </a:spcBef>
              <a:buClr>
                <a:schemeClr val="dk1"/>
              </a:buClr>
              <a:buSzPct val="25000"/>
              <a:buFont typeface="Arial"/>
              <a:buNone/>
            </a:pPr>
            <a:endParaRPr lang="es-UY" sz="1800" dirty="0" smtClean="0">
              <a:solidFill>
                <a:schemeClr val="dk1"/>
              </a:solidFill>
              <a:latin typeface="Arial"/>
              <a:ea typeface="Arial"/>
              <a:cs typeface="Arial"/>
              <a:sym typeface="Arial"/>
            </a:endParaRPr>
          </a:p>
          <a:p>
            <a:pPr>
              <a:spcBef>
                <a:spcPts val="0"/>
              </a:spcBef>
              <a:buClr>
                <a:schemeClr val="dk1"/>
              </a:buClr>
              <a:buSzPct val="25000"/>
              <a:buFont typeface="Arial"/>
              <a:buNone/>
            </a:pPr>
            <a:r>
              <a:rPr lang="es-UY" sz="1800" dirty="0" smtClean="0">
                <a:solidFill>
                  <a:schemeClr val="dk1"/>
                </a:solidFill>
                <a:latin typeface="Arial"/>
                <a:ea typeface="Arial"/>
                <a:cs typeface="Arial"/>
                <a:sym typeface="Arial"/>
              </a:rPr>
              <a:t>Reforzar la capacidad nacional y local para afrontar las rachas de vacilación y asegurar la confianza en la vacunación</a:t>
            </a:r>
          </a:p>
          <a:p>
            <a:pPr>
              <a:spcBef>
                <a:spcPts val="0"/>
              </a:spcBef>
              <a:buClr>
                <a:schemeClr val="dk1"/>
              </a:buClr>
              <a:buSzPct val="25000"/>
              <a:buFont typeface="Arial"/>
              <a:buNone/>
            </a:pPr>
            <a:endParaRPr lang="es-UY" sz="1800" dirty="0" smtClean="0">
              <a:solidFill>
                <a:schemeClr val="dk1"/>
              </a:solidFill>
              <a:latin typeface="Arial"/>
              <a:ea typeface="Arial"/>
              <a:cs typeface="Arial"/>
              <a:sym typeface="Arial"/>
            </a:endParaRPr>
          </a:p>
          <a:p>
            <a:pPr>
              <a:spcBef>
                <a:spcPts val="0"/>
              </a:spcBef>
              <a:buClr>
                <a:schemeClr val="dk1"/>
              </a:buClr>
              <a:buSzPct val="25000"/>
              <a:buFont typeface="Arial"/>
              <a:buNone/>
            </a:pPr>
            <a:r>
              <a:rPr lang="es-UY" sz="1800" dirty="0" smtClean="0">
                <a:solidFill>
                  <a:schemeClr val="dk1"/>
                </a:solidFill>
                <a:latin typeface="Arial"/>
                <a:ea typeface="Arial"/>
                <a:cs typeface="Arial"/>
                <a:sym typeface="Arial"/>
              </a:rPr>
              <a:t>Compartir las estrategias e instrumentos exitos</a:t>
            </a:r>
            <a:r>
              <a:rPr lang="es-UY" sz="1800" dirty="0" smtClean="0">
                <a:latin typeface="Arial"/>
                <a:ea typeface="Arial"/>
                <a:cs typeface="Arial"/>
                <a:sym typeface="Arial"/>
              </a:rPr>
              <a:t>os</a:t>
            </a:r>
            <a:r>
              <a:rPr lang="es-UY" sz="1800" dirty="0" smtClean="0">
                <a:solidFill>
                  <a:schemeClr val="dk1"/>
                </a:solidFill>
                <a:latin typeface="Arial"/>
                <a:ea typeface="Arial"/>
                <a:cs typeface="Arial"/>
                <a:sym typeface="Arial"/>
              </a:rPr>
              <a:t> para afrontar la vacilación y desconfianza</a:t>
            </a:r>
          </a:p>
          <a:p>
            <a:pPr>
              <a:spcBef>
                <a:spcPts val="0"/>
              </a:spcBef>
              <a:buClr>
                <a:schemeClr val="dk1"/>
              </a:buClr>
              <a:buSzPct val="25000"/>
              <a:buFont typeface="Arial"/>
              <a:buNone/>
            </a:pPr>
            <a:endParaRPr lang="es-UY" sz="1800" dirty="0" smtClean="0">
              <a:solidFill>
                <a:schemeClr val="dk1"/>
              </a:solidFill>
              <a:latin typeface="Arial"/>
              <a:ea typeface="Arial"/>
              <a:cs typeface="Arial"/>
              <a:sym typeface="Arial"/>
            </a:endParaRPr>
          </a:p>
          <a:p>
            <a:pPr>
              <a:spcBef>
                <a:spcPts val="0"/>
              </a:spcBef>
              <a:buClr>
                <a:schemeClr val="dk1"/>
              </a:buClr>
              <a:buSzPct val="25000"/>
              <a:buFont typeface="Arial"/>
              <a:buNone/>
            </a:pPr>
            <a:endParaRPr lang="es-UY" sz="1800" dirty="0">
              <a:latin typeface="Arial"/>
              <a:ea typeface="Arial"/>
              <a:cs typeface="Arial"/>
              <a:sym typeface="Arial"/>
            </a:endParaRPr>
          </a:p>
        </p:txBody>
      </p:sp>
      <p:sp>
        <p:nvSpPr>
          <p:cNvPr id="4" name="Shape 1471"/>
          <p:cNvSpPr txBox="1"/>
          <p:nvPr/>
        </p:nvSpPr>
        <p:spPr>
          <a:xfrm>
            <a:off x="150468" y="6096000"/>
            <a:ext cx="8966100" cy="351300"/>
          </a:xfrm>
          <a:prstGeom prst="rect">
            <a:avLst/>
          </a:prstGeom>
          <a:noFill/>
          <a:ln>
            <a:noFill/>
          </a:ln>
        </p:spPr>
        <p:txBody>
          <a:bodyPr wrap="square" lIns="91425" tIns="91425" rIns="91425" bIns="91425" anchor="ctr" anchorCtr="0">
            <a:noAutofit/>
          </a:bodyPr>
          <a:lstStyle/>
          <a:p>
            <a:pPr marL="0" marR="0" lvl="0" indent="0" algn="r" rtl="0">
              <a:lnSpc>
                <a:spcPct val="115000"/>
              </a:lnSpc>
              <a:spcBef>
                <a:spcPts val="0"/>
              </a:spcBef>
              <a:spcAft>
                <a:spcPts val="0"/>
              </a:spcAft>
              <a:buSzPct val="25000"/>
              <a:buNone/>
            </a:pPr>
            <a:r>
              <a:rPr lang="x-none" sz="1200">
                <a:solidFill>
                  <a:schemeClr val="dk1"/>
                </a:solidFill>
              </a:rPr>
              <a:t>Mac Donald N et al. Vaccine hesitancy: Definition, scope and determinants. Vaccine 2015; 33(34):4161–4164</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461" y="5425825"/>
            <a:ext cx="2867025" cy="670175"/>
          </a:xfrm>
          <a:prstGeom prst="rect">
            <a:avLst/>
          </a:prstGeom>
        </p:spPr>
      </p:pic>
    </p:spTree>
    <p:extLst>
      <p:ext uri="{BB962C8B-B14F-4D97-AF65-F5344CB8AC3E}">
        <p14:creationId xmlns:p14="http://schemas.microsoft.com/office/powerpoint/2010/main" val="3684964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1476"/>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lvl="0" rtl="0">
              <a:spcBef>
                <a:spcPts val="0"/>
              </a:spcBef>
              <a:buNone/>
            </a:pPr>
            <a:r>
              <a:rPr lang="x-none" b="1"/>
              <a:t>Consultas al PNV - Infovacunas</a:t>
            </a:r>
          </a:p>
        </p:txBody>
      </p:sp>
      <p:sp>
        <p:nvSpPr>
          <p:cNvPr id="3" name="Shape 1477"/>
          <p:cNvSpPr txBox="1">
            <a:spLocks/>
          </p:cNvSpPr>
          <p:nvPr/>
        </p:nvSpPr>
        <p:spPr>
          <a:xfrm>
            <a:off x="159300" y="1000074"/>
            <a:ext cx="4895400" cy="4321325"/>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x-none" b="1" smtClean="0"/>
              <a:t>En los últimos años se han</a:t>
            </a:r>
            <a:r>
              <a:rPr lang="es-UY" b="1" dirty="0" smtClean="0"/>
              <a:t>  </a:t>
            </a:r>
            <a:r>
              <a:rPr lang="x-none" b="1" smtClean="0"/>
              <a:t>cuestionado:</a:t>
            </a:r>
          </a:p>
          <a:p>
            <a:pPr>
              <a:spcBef>
                <a:spcPts val="0"/>
              </a:spcBef>
              <a:buFont typeface="Arial" pitchFamily="34" charset="0"/>
              <a:buNone/>
            </a:pPr>
            <a:r>
              <a:rPr lang="x-none" b="1" smtClean="0"/>
              <a:t>Vacunas que contienen </a:t>
            </a:r>
            <a:r>
              <a:rPr lang="x-none" b="1" smtClean="0">
                <a:solidFill>
                  <a:schemeClr val="accent5"/>
                </a:solidFill>
              </a:rPr>
              <a:t>timerosal</a:t>
            </a:r>
            <a:r>
              <a:rPr lang="x-none" b="1" smtClean="0"/>
              <a:t>:</a:t>
            </a:r>
          </a:p>
          <a:p>
            <a:pPr marL="457200" indent="-304800">
              <a:spcBef>
                <a:spcPts val="0"/>
              </a:spcBef>
              <a:buSzPct val="100000"/>
              <a:buFont typeface="Arial" pitchFamily="34" charset="0"/>
              <a:buChar char="-"/>
            </a:pPr>
            <a:r>
              <a:rPr lang="x-none" sz="1800" smtClean="0"/>
              <a:t>Doble bacteriana (dT y DT), DPT</a:t>
            </a:r>
          </a:p>
          <a:p>
            <a:pPr marL="457200" indent="-304800">
              <a:spcBef>
                <a:spcPts val="0"/>
              </a:spcBef>
              <a:buSzPct val="100000"/>
              <a:buFont typeface="Arial" pitchFamily="34" charset="0"/>
              <a:buChar char="-"/>
            </a:pPr>
            <a:r>
              <a:rPr lang="x-none" sz="1800" smtClean="0"/>
              <a:t>Hepatitis B (adultos y niños)</a:t>
            </a:r>
          </a:p>
          <a:p>
            <a:pPr marL="457200" indent="-304800">
              <a:spcBef>
                <a:spcPts val="0"/>
              </a:spcBef>
              <a:buSzPct val="100000"/>
              <a:buFont typeface="Arial" pitchFamily="34" charset="0"/>
              <a:buChar char="-"/>
            </a:pPr>
            <a:r>
              <a:rPr lang="x-none" sz="1800" smtClean="0"/>
              <a:t>Pentavalente</a:t>
            </a:r>
          </a:p>
          <a:p>
            <a:pPr>
              <a:spcBef>
                <a:spcPts val="0"/>
              </a:spcBef>
              <a:buFont typeface="Arial" pitchFamily="34" charset="0"/>
              <a:buNone/>
            </a:pPr>
            <a:r>
              <a:rPr lang="x-none" b="1" smtClean="0"/>
              <a:t>Vacunas que contienen </a:t>
            </a:r>
            <a:r>
              <a:rPr lang="x-none" b="1" smtClean="0">
                <a:solidFill>
                  <a:schemeClr val="accent5"/>
                </a:solidFill>
              </a:rPr>
              <a:t>aluminio</a:t>
            </a:r>
            <a:r>
              <a:rPr lang="x-none" b="1" smtClean="0"/>
              <a:t>:</a:t>
            </a:r>
          </a:p>
          <a:p>
            <a:pPr marL="457200" indent="-304800">
              <a:spcBef>
                <a:spcPts val="0"/>
              </a:spcBef>
              <a:buSzPct val="100000"/>
              <a:buFont typeface="Arial" pitchFamily="34" charset="0"/>
              <a:buChar char="-"/>
            </a:pPr>
            <a:r>
              <a:rPr lang="x-none" sz="1800" smtClean="0"/>
              <a:t>dT, DPT, dpTa</a:t>
            </a:r>
          </a:p>
          <a:p>
            <a:pPr marL="457200" indent="-304800">
              <a:spcBef>
                <a:spcPts val="0"/>
              </a:spcBef>
              <a:buSzPct val="100000"/>
              <a:buFont typeface="Arial" pitchFamily="34" charset="0"/>
              <a:buChar char="-"/>
            </a:pPr>
            <a:r>
              <a:rPr lang="x-none" sz="1800" smtClean="0"/>
              <a:t>antineumocócica 13 valente</a:t>
            </a:r>
          </a:p>
          <a:p>
            <a:pPr marL="457200" indent="-304800">
              <a:spcBef>
                <a:spcPts val="0"/>
              </a:spcBef>
              <a:buSzPct val="100000"/>
              <a:buFont typeface="Arial" pitchFamily="34" charset="0"/>
              <a:buChar char="-"/>
            </a:pPr>
            <a:r>
              <a:rPr lang="x-none" sz="1800" smtClean="0"/>
              <a:t>VPH</a:t>
            </a:r>
          </a:p>
          <a:p>
            <a:pPr marL="457200" indent="-304800">
              <a:spcBef>
                <a:spcPts val="0"/>
              </a:spcBef>
              <a:buSzPct val="100000"/>
              <a:buFont typeface="Arial" pitchFamily="34" charset="0"/>
              <a:buChar char="-"/>
            </a:pPr>
            <a:r>
              <a:rPr lang="x-none" sz="1800" smtClean="0"/>
              <a:t>Hepatitis A</a:t>
            </a:r>
            <a:endParaRPr lang="x-none" sz="1800"/>
          </a:p>
        </p:txBody>
      </p:sp>
      <p:sp>
        <p:nvSpPr>
          <p:cNvPr id="4" name="Shape 1478"/>
          <p:cNvSpPr txBox="1">
            <a:spLocks/>
          </p:cNvSpPr>
          <p:nvPr/>
        </p:nvSpPr>
        <p:spPr>
          <a:xfrm>
            <a:off x="5054700" y="1524000"/>
            <a:ext cx="4448700" cy="3797400"/>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endParaRPr lang="es-UY" sz="1200" dirty="0" smtClean="0"/>
          </a:p>
          <a:p>
            <a:pPr>
              <a:spcBef>
                <a:spcPts val="0"/>
              </a:spcBef>
              <a:buFont typeface="Arial" pitchFamily="34" charset="0"/>
              <a:buNone/>
            </a:pPr>
            <a:r>
              <a:rPr lang="es-UY" b="1" dirty="0" smtClean="0"/>
              <a:t>Por su </a:t>
            </a:r>
            <a:r>
              <a:rPr lang="es-UY" b="1" dirty="0" smtClean="0">
                <a:solidFill>
                  <a:schemeClr val="accent5"/>
                </a:solidFill>
              </a:rPr>
              <a:t>eficacia y/o efectividad</a:t>
            </a:r>
            <a:r>
              <a:rPr lang="es-UY" b="1" dirty="0" smtClean="0"/>
              <a:t>:</a:t>
            </a:r>
          </a:p>
          <a:p>
            <a:pPr marL="457200" indent="-304800">
              <a:spcBef>
                <a:spcPts val="0"/>
              </a:spcBef>
              <a:buSzPct val="100000"/>
              <a:buFont typeface="Arial" pitchFamily="34" charset="0"/>
              <a:buChar char="-"/>
            </a:pPr>
            <a:r>
              <a:rPr lang="es-UY" sz="1800" dirty="0" smtClean="0"/>
              <a:t>Vacuna antigripal</a:t>
            </a:r>
          </a:p>
          <a:p>
            <a:pPr marL="457200" indent="-304800">
              <a:spcBef>
                <a:spcPts val="0"/>
              </a:spcBef>
              <a:buSzPct val="100000"/>
              <a:buFont typeface="Arial" pitchFamily="34" charset="0"/>
              <a:buChar char="-"/>
            </a:pPr>
            <a:r>
              <a:rPr lang="es-UY" sz="1800" dirty="0" smtClean="0"/>
              <a:t>Vacuna </a:t>
            </a:r>
            <a:r>
              <a:rPr lang="es-UY" sz="1800" dirty="0" err="1" smtClean="0"/>
              <a:t>antiVPH</a:t>
            </a:r>
            <a:endParaRPr lang="es-UY" sz="1800" dirty="0" smtClean="0"/>
          </a:p>
          <a:p>
            <a:pPr>
              <a:spcBef>
                <a:spcPts val="0"/>
              </a:spcBef>
              <a:buFont typeface="Arial" pitchFamily="34" charset="0"/>
              <a:buNone/>
            </a:pPr>
            <a:endParaRPr lang="es-UY" b="1" dirty="0" smtClean="0"/>
          </a:p>
          <a:p>
            <a:pPr>
              <a:spcBef>
                <a:spcPts val="0"/>
              </a:spcBef>
              <a:buFont typeface="Arial" pitchFamily="34" charset="0"/>
              <a:buNone/>
            </a:pPr>
            <a:r>
              <a:rPr lang="es-UY" b="1" dirty="0" smtClean="0"/>
              <a:t>Por su </a:t>
            </a:r>
            <a:r>
              <a:rPr lang="es-UY" b="1" dirty="0" smtClean="0">
                <a:solidFill>
                  <a:schemeClr val="accent5"/>
                </a:solidFill>
              </a:rPr>
              <a:t>seguridad</a:t>
            </a:r>
            <a:r>
              <a:rPr lang="es-UY" b="1" dirty="0" smtClean="0"/>
              <a:t>:</a:t>
            </a:r>
          </a:p>
          <a:p>
            <a:pPr marL="457200" indent="-304800">
              <a:spcBef>
                <a:spcPts val="0"/>
              </a:spcBef>
              <a:buSzPct val="100000"/>
              <a:buFont typeface="Arial" pitchFamily="34" charset="0"/>
              <a:buChar char="-"/>
            </a:pPr>
            <a:r>
              <a:rPr lang="es-UY" sz="1800" dirty="0" smtClean="0"/>
              <a:t>Vacuna </a:t>
            </a:r>
            <a:r>
              <a:rPr lang="es-UY" sz="1800" dirty="0" err="1" smtClean="0"/>
              <a:t>antiVPH</a:t>
            </a:r>
            <a:endParaRPr lang="es-UY" sz="1800" dirty="0" smtClean="0"/>
          </a:p>
          <a:p>
            <a:pPr>
              <a:spcBef>
                <a:spcPts val="0"/>
              </a:spcBef>
              <a:buFont typeface="Arial" pitchFamily="34" charset="0"/>
              <a:buNone/>
            </a:pPr>
            <a:endParaRPr lang="es-UY" b="1" dirty="0" smtClean="0">
              <a:solidFill>
                <a:schemeClr val="accent5"/>
              </a:solidFill>
            </a:endParaRPr>
          </a:p>
          <a:p>
            <a:pPr>
              <a:spcBef>
                <a:spcPts val="0"/>
              </a:spcBef>
              <a:buFont typeface="Arial" pitchFamily="34" charset="0"/>
              <a:buNone/>
            </a:pPr>
            <a:r>
              <a:rPr lang="es-UY" b="1" dirty="0" smtClean="0">
                <a:solidFill>
                  <a:schemeClr val="accent5"/>
                </a:solidFill>
              </a:rPr>
              <a:t>Accesibilidad</a:t>
            </a:r>
            <a:r>
              <a:rPr lang="es-UY" b="1" dirty="0" smtClean="0"/>
              <a:t>:</a:t>
            </a:r>
          </a:p>
          <a:p>
            <a:pPr marL="457200" indent="-304800">
              <a:spcBef>
                <a:spcPts val="0"/>
              </a:spcBef>
              <a:buSzPct val="100000"/>
              <a:buFont typeface="Arial" pitchFamily="34" charset="0"/>
              <a:buChar char="-"/>
            </a:pPr>
            <a:r>
              <a:rPr lang="es-UY" sz="1800" dirty="0" smtClean="0"/>
              <a:t>geográfica</a:t>
            </a:r>
          </a:p>
          <a:p>
            <a:pPr marL="457200" indent="-304800">
              <a:spcBef>
                <a:spcPts val="0"/>
              </a:spcBef>
              <a:buSzPct val="100000"/>
              <a:buFont typeface="Arial" pitchFamily="34" charset="0"/>
              <a:buChar char="-"/>
            </a:pPr>
            <a:r>
              <a:rPr lang="es-UY" sz="1800" dirty="0" smtClean="0"/>
              <a:t>horaria</a:t>
            </a:r>
          </a:p>
          <a:p>
            <a:pPr>
              <a:spcBef>
                <a:spcPts val="0"/>
              </a:spcBef>
              <a:buFont typeface="Arial" pitchFamily="34" charset="0"/>
              <a:buNone/>
            </a:pPr>
            <a:endParaRPr lang="es-UY"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811432"/>
            <a:ext cx="2454486" cy="573743"/>
          </a:xfrm>
          <a:prstGeom prst="rect">
            <a:avLst/>
          </a:prstGeom>
        </p:spPr>
      </p:pic>
    </p:spTree>
    <p:extLst>
      <p:ext uri="{BB962C8B-B14F-4D97-AF65-F5344CB8AC3E}">
        <p14:creationId xmlns:p14="http://schemas.microsoft.com/office/powerpoint/2010/main" val="3787237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489"/>
          <p:cNvPicPr preferRelativeResize="0"/>
          <p:nvPr/>
        </p:nvPicPr>
        <p:blipFill rotWithShape="1">
          <a:blip r:embed="rId3">
            <a:alphaModFix/>
          </a:blip>
          <a:srcRect l="33546" t="10637" r="34821" b="8593"/>
          <a:stretch/>
        </p:blipFill>
        <p:spPr>
          <a:xfrm>
            <a:off x="2057400" y="381000"/>
            <a:ext cx="4744817" cy="5880999"/>
          </a:xfrm>
          <a:prstGeom prst="rect">
            <a:avLst/>
          </a:prstGeom>
          <a:noFill/>
          <a:ln>
            <a:noFill/>
          </a:ln>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811432"/>
            <a:ext cx="2454486" cy="573743"/>
          </a:xfrm>
          <a:prstGeom prst="rect">
            <a:avLst/>
          </a:prstGeom>
        </p:spPr>
      </p:pic>
    </p:spTree>
    <p:extLst>
      <p:ext uri="{BB962C8B-B14F-4D97-AF65-F5344CB8AC3E}">
        <p14:creationId xmlns:p14="http://schemas.microsoft.com/office/powerpoint/2010/main" val="2699623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494" descr="aut.png"/>
          <p:cNvPicPr preferRelativeResize="0"/>
          <p:nvPr/>
        </p:nvPicPr>
        <p:blipFill rotWithShape="1">
          <a:blip r:embed="rId3">
            <a:alphaModFix/>
          </a:blip>
          <a:srcRect l="15295" t="9547" r="12725" b="43376"/>
          <a:stretch/>
        </p:blipFill>
        <p:spPr>
          <a:xfrm>
            <a:off x="1964244" y="189897"/>
            <a:ext cx="5503356" cy="5982303"/>
          </a:xfrm>
          <a:prstGeom prst="rect">
            <a:avLst/>
          </a:prstGeom>
          <a:noFill/>
          <a:ln>
            <a:noFill/>
          </a:ln>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446" y="5791200"/>
            <a:ext cx="2541040" cy="593975"/>
          </a:xfrm>
          <a:prstGeom prst="rect">
            <a:avLst/>
          </a:prstGeom>
        </p:spPr>
      </p:pic>
    </p:spTree>
    <p:extLst>
      <p:ext uri="{BB962C8B-B14F-4D97-AF65-F5344CB8AC3E}">
        <p14:creationId xmlns:p14="http://schemas.microsoft.com/office/powerpoint/2010/main" val="48718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852"/>
          <p:cNvSpPr txBox="1">
            <a:spLocks noGrp="1"/>
          </p:cNvSpPr>
          <p:nvPr>
            <p:ph type="title" idx="4294967295"/>
          </p:nvPr>
        </p:nvSpPr>
        <p:spPr>
          <a:xfrm>
            <a:off x="0" y="228600"/>
            <a:ext cx="9144000" cy="1074000"/>
          </a:xfrm>
          <a:prstGeom prst="rect">
            <a:avLst/>
          </a:prstGeom>
          <a:noFill/>
          <a:ln>
            <a:noFill/>
          </a:ln>
        </p:spPr>
        <p:txBody>
          <a:bodyPr wrap="square" lIns="91425" tIns="45700" rIns="91425" bIns="45700" anchor="ctr" anchorCtr="0">
            <a:noAutofit/>
          </a:bodyPr>
          <a:lstStyle/>
          <a:p>
            <a:pPr marR="0" lvl="0" algn="ctr" rtl="0">
              <a:lnSpc>
                <a:spcPct val="100000"/>
              </a:lnSpc>
              <a:spcBef>
                <a:spcPts val="0"/>
              </a:spcBef>
              <a:spcAft>
                <a:spcPts val="0"/>
              </a:spcAft>
              <a:buNone/>
            </a:pPr>
            <a:r>
              <a:rPr lang="x-none" sz="3600" b="1" i="0" u="none" strike="noStrike" cap="none">
                <a:solidFill>
                  <a:schemeClr val="dk1"/>
                </a:solidFill>
                <a:latin typeface="Arial"/>
                <a:ea typeface="Arial"/>
                <a:cs typeface="Arial"/>
                <a:sym typeface="Arial"/>
              </a:rPr>
              <a:t>Incorporaciones al CEV</a:t>
            </a:r>
          </a:p>
        </p:txBody>
      </p:sp>
      <p:sp>
        <p:nvSpPr>
          <p:cNvPr id="3" name="Shape 848"/>
          <p:cNvSpPr/>
          <p:nvPr/>
        </p:nvSpPr>
        <p:spPr>
          <a:xfrm>
            <a:off x="8113184" y="1452267"/>
            <a:ext cx="214200" cy="33620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4" name="Shape 849"/>
          <p:cNvSpPr/>
          <p:nvPr/>
        </p:nvSpPr>
        <p:spPr>
          <a:xfrm>
            <a:off x="6589172" y="2892123"/>
            <a:ext cx="214200" cy="19224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5" name="Shape 850"/>
          <p:cNvSpPr/>
          <p:nvPr/>
        </p:nvSpPr>
        <p:spPr>
          <a:xfrm>
            <a:off x="7017834" y="2306351"/>
            <a:ext cx="214200" cy="25384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6" name="Shape 851"/>
          <p:cNvSpPr/>
          <p:nvPr/>
        </p:nvSpPr>
        <p:spPr>
          <a:xfrm>
            <a:off x="7503584" y="1848355"/>
            <a:ext cx="214200" cy="29660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cxnSp>
        <p:nvCxnSpPr>
          <p:cNvPr id="7" name="Shape 853"/>
          <p:cNvCxnSpPr/>
          <p:nvPr/>
        </p:nvCxnSpPr>
        <p:spPr>
          <a:xfrm>
            <a:off x="259753" y="4849524"/>
            <a:ext cx="8858400" cy="1600"/>
          </a:xfrm>
          <a:prstGeom prst="straightConnector1">
            <a:avLst/>
          </a:prstGeom>
          <a:noFill/>
          <a:ln w="9525" cap="flat" cmpd="sng">
            <a:solidFill>
              <a:srgbClr val="00B050"/>
            </a:solidFill>
            <a:prstDash val="solid"/>
            <a:round/>
            <a:headEnd type="none" w="med" len="med"/>
            <a:tailEnd type="none" w="med" len="med"/>
          </a:ln>
        </p:spPr>
      </p:cxnSp>
      <p:sp>
        <p:nvSpPr>
          <p:cNvPr id="8" name="Shape 854"/>
          <p:cNvSpPr txBox="1"/>
          <p:nvPr/>
        </p:nvSpPr>
        <p:spPr>
          <a:xfrm>
            <a:off x="-25966" y="2944513"/>
            <a:ext cx="3357600" cy="132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1982.</a:t>
            </a:r>
            <a:r>
              <a:rPr lang="x-none" sz="1600" b="0" i="0" u="none" strike="noStrike" cap="none">
                <a:solidFill>
                  <a:srgbClr val="FF0000"/>
                </a:solidFill>
                <a:latin typeface="Calibri"/>
                <a:ea typeface="Calibri"/>
                <a:cs typeface="Calibri"/>
                <a:sym typeface="Calibri"/>
              </a:rPr>
              <a:t> </a:t>
            </a:r>
            <a:r>
              <a:rPr lang="x-none" sz="1600" b="0" i="0" u="none" strike="noStrike" cap="none">
                <a:latin typeface="Calibri"/>
                <a:ea typeface="Calibri"/>
                <a:cs typeface="Calibri"/>
                <a:sym typeface="Calibri"/>
              </a:rPr>
              <a:t>Ley 15272: </a:t>
            </a:r>
          </a:p>
          <a:p>
            <a:pPr marL="0" marR="0" lvl="0" indent="0" algn="l" rtl="0">
              <a:lnSpc>
                <a:spcPct val="100000"/>
              </a:lnSpc>
              <a:spcBef>
                <a:spcPts val="0"/>
              </a:spcBef>
              <a:spcAft>
                <a:spcPts val="0"/>
              </a:spcAft>
              <a:buClr>
                <a:srgbClr val="FF0000"/>
              </a:buClr>
              <a:buSzPct val="25000"/>
              <a:buFont typeface="Calibri"/>
              <a:buNone/>
            </a:pPr>
            <a:r>
              <a:rPr lang="x-none" sz="1600" b="0" i="0" u="none" strike="noStrike" cap="none">
                <a:solidFill>
                  <a:srgbClr val="FF0000"/>
                </a:solidFill>
                <a:latin typeface="Calibri"/>
                <a:ea typeface="Calibri"/>
                <a:cs typeface="Calibri"/>
                <a:sym typeface="Calibri"/>
              </a:rPr>
              <a:t>antitetánica, antidiftérica, antipertussis, antipoliomielítica, antiparotiditis, antirrubeólica, antisarampionosa y antituberculosa </a:t>
            </a:r>
          </a:p>
        </p:txBody>
      </p:sp>
      <p:sp>
        <p:nvSpPr>
          <p:cNvPr id="9" name="Shape 855"/>
          <p:cNvSpPr txBox="1"/>
          <p:nvPr/>
        </p:nvSpPr>
        <p:spPr>
          <a:xfrm>
            <a:off x="2012359" y="6082433"/>
            <a:ext cx="3069600" cy="428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1992.</a:t>
            </a:r>
            <a:r>
              <a:rPr lang="x-none" sz="1400" b="0" i="0" u="none" strike="noStrike" cap="none">
                <a:solidFill>
                  <a:srgbClr val="000000"/>
                </a:solidFill>
                <a:latin typeface="Arial"/>
                <a:ea typeface="Arial"/>
                <a:cs typeface="Arial"/>
                <a:sym typeface="Arial"/>
              </a:rPr>
              <a:t> </a:t>
            </a:r>
            <a:r>
              <a:rPr lang="x-none" sz="1600" b="0" i="0" u="none" strike="noStrike" cap="none">
                <a:solidFill>
                  <a:srgbClr val="FF0000"/>
                </a:solidFill>
                <a:latin typeface="Calibri"/>
                <a:ea typeface="Calibri"/>
                <a:cs typeface="Calibri"/>
                <a:sym typeface="Calibri"/>
              </a:rPr>
              <a:t> 2º dosis  anti SRP</a:t>
            </a:r>
          </a:p>
        </p:txBody>
      </p:sp>
      <p:sp>
        <p:nvSpPr>
          <p:cNvPr id="10" name="Shape 856"/>
          <p:cNvSpPr txBox="1"/>
          <p:nvPr/>
        </p:nvSpPr>
        <p:spPr>
          <a:xfrm>
            <a:off x="2545780" y="5636929"/>
            <a:ext cx="1357200" cy="338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1994. </a:t>
            </a:r>
            <a:r>
              <a:rPr lang="x-none" sz="1600" b="0" i="0" u="none" strike="noStrike" cap="none">
                <a:solidFill>
                  <a:srgbClr val="FF0000"/>
                </a:solidFill>
                <a:latin typeface="Calibri"/>
                <a:ea typeface="Calibri"/>
                <a:cs typeface="Calibri"/>
                <a:sym typeface="Calibri"/>
              </a:rPr>
              <a:t>Hib</a:t>
            </a:r>
          </a:p>
        </p:txBody>
      </p:sp>
      <p:sp>
        <p:nvSpPr>
          <p:cNvPr id="11" name="Shape 857"/>
          <p:cNvSpPr txBox="1"/>
          <p:nvPr/>
        </p:nvSpPr>
        <p:spPr>
          <a:xfrm>
            <a:off x="3188737" y="5198767"/>
            <a:ext cx="2986200" cy="581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1999. </a:t>
            </a:r>
            <a:r>
              <a:rPr lang="x-none" sz="1600" b="0" i="0" u="none" strike="noStrike" cap="none">
                <a:solidFill>
                  <a:srgbClr val="FF0000"/>
                </a:solidFill>
                <a:latin typeface="Calibri"/>
                <a:ea typeface="Calibri"/>
                <a:cs typeface="Calibri"/>
                <a:sym typeface="Calibri"/>
              </a:rPr>
              <a:t>Antivaricela y pentavalente</a:t>
            </a:r>
          </a:p>
        </p:txBody>
      </p:sp>
      <p:sp>
        <p:nvSpPr>
          <p:cNvPr id="12" name="Shape 858"/>
          <p:cNvSpPr txBox="1"/>
          <p:nvPr/>
        </p:nvSpPr>
        <p:spPr>
          <a:xfrm>
            <a:off x="3183975" y="3811296"/>
            <a:ext cx="2357400" cy="5812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2008. </a:t>
            </a:r>
            <a:r>
              <a:rPr lang="x-none" sz="1600" b="0" i="0" u="none" strike="noStrike" cap="none">
                <a:solidFill>
                  <a:srgbClr val="FF0000"/>
                </a:solidFill>
                <a:latin typeface="Calibri"/>
                <a:ea typeface="Calibri"/>
                <a:cs typeface="Calibri"/>
                <a:sym typeface="Calibri"/>
              </a:rPr>
              <a:t>PCV7 y</a:t>
            </a:r>
          </a:p>
          <a:p>
            <a:pPr marL="0" marR="0" lvl="0" indent="0" algn="r" rtl="0">
              <a:lnSpc>
                <a:spcPct val="100000"/>
              </a:lnSpc>
              <a:spcBef>
                <a:spcPts val="0"/>
              </a:spcBef>
              <a:spcAft>
                <a:spcPts val="0"/>
              </a:spcAft>
              <a:buClr>
                <a:srgbClr val="FF0000"/>
              </a:buClr>
              <a:buSzPct val="25000"/>
              <a:buFont typeface="Calibri"/>
              <a:buNone/>
            </a:pPr>
            <a:r>
              <a:rPr lang="x-none" sz="1600" b="0" i="0" u="none" strike="noStrike" cap="none">
                <a:solidFill>
                  <a:srgbClr val="FF0000"/>
                </a:solidFill>
                <a:latin typeface="Calibri"/>
                <a:ea typeface="Calibri"/>
                <a:cs typeface="Calibri"/>
                <a:sym typeface="Calibri"/>
              </a:rPr>
              <a:t>antihepatitis A</a:t>
            </a:r>
          </a:p>
        </p:txBody>
      </p:sp>
      <p:sp>
        <p:nvSpPr>
          <p:cNvPr id="13" name="Shape 859"/>
          <p:cNvSpPr txBox="1"/>
          <p:nvPr/>
        </p:nvSpPr>
        <p:spPr>
          <a:xfrm>
            <a:off x="4760366" y="3433465"/>
            <a:ext cx="1428600" cy="33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2010. </a:t>
            </a:r>
            <a:r>
              <a:rPr lang="x-none" sz="1600" b="0" i="0" u="none" strike="noStrike" cap="none">
                <a:solidFill>
                  <a:srgbClr val="FF0000"/>
                </a:solidFill>
                <a:latin typeface="Calibri"/>
                <a:ea typeface="Calibri"/>
                <a:cs typeface="Calibri"/>
                <a:sym typeface="Calibri"/>
              </a:rPr>
              <a:t>PCV13</a:t>
            </a:r>
          </a:p>
        </p:txBody>
      </p:sp>
      <p:sp>
        <p:nvSpPr>
          <p:cNvPr id="14" name="Shape 860"/>
          <p:cNvSpPr txBox="1"/>
          <p:nvPr/>
        </p:nvSpPr>
        <p:spPr>
          <a:xfrm>
            <a:off x="4984210" y="3076276"/>
            <a:ext cx="2286000" cy="3368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2012.</a:t>
            </a:r>
            <a:r>
              <a:rPr lang="x-none" sz="1600" b="0" i="0" u="none" strike="noStrike" cap="none">
                <a:solidFill>
                  <a:srgbClr val="FF0000"/>
                </a:solidFill>
                <a:latin typeface="Calibri"/>
                <a:ea typeface="Calibri"/>
                <a:cs typeface="Calibri"/>
                <a:sym typeface="Calibri"/>
              </a:rPr>
              <a:t> IPV y dpTa</a:t>
            </a:r>
          </a:p>
        </p:txBody>
      </p:sp>
      <p:sp>
        <p:nvSpPr>
          <p:cNvPr id="15" name="Shape 861"/>
          <p:cNvSpPr txBox="1"/>
          <p:nvPr/>
        </p:nvSpPr>
        <p:spPr>
          <a:xfrm>
            <a:off x="5651409" y="2534933"/>
            <a:ext cx="2357400" cy="581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2013. </a:t>
            </a:r>
            <a:r>
              <a:rPr lang="x-none" sz="1600" b="0" i="0" u="none" strike="noStrike" cap="none">
                <a:solidFill>
                  <a:srgbClr val="FF0000"/>
                </a:solidFill>
                <a:latin typeface="Calibri"/>
                <a:ea typeface="Calibri"/>
                <a:cs typeface="Calibri"/>
                <a:sym typeface="Calibri"/>
              </a:rPr>
              <a:t>VPH </a:t>
            </a:r>
          </a:p>
        </p:txBody>
      </p:sp>
      <p:sp>
        <p:nvSpPr>
          <p:cNvPr id="16" name="Shape 862"/>
          <p:cNvSpPr/>
          <p:nvPr/>
        </p:nvSpPr>
        <p:spPr>
          <a:xfrm>
            <a:off x="-25966" y="4636800"/>
            <a:ext cx="285600" cy="428800"/>
          </a:xfrm>
          <a:prstGeom prst="ellipse">
            <a:avLst/>
          </a:prstGeom>
          <a:solidFill>
            <a:srgbClr val="00B05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 name="Shape 863"/>
          <p:cNvSpPr txBox="1"/>
          <p:nvPr/>
        </p:nvSpPr>
        <p:spPr>
          <a:xfrm>
            <a:off x="5993784" y="1892000"/>
            <a:ext cx="2652900" cy="58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x-none" sz="1600" b="0" i="0" u="none" strike="noStrike" cap="none">
                <a:solidFill>
                  <a:schemeClr val="dk1"/>
                </a:solidFill>
                <a:latin typeface="Calibri"/>
                <a:ea typeface="Calibri"/>
                <a:cs typeface="Calibri"/>
                <a:sym typeface="Calibri"/>
              </a:rPr>
              <a:t>2014. </a:t>
            </a:r>
            <a:r>
              <a:rPr lang="x-none" sz="1600" b="0" i="0" u="none" strike="noStrike" cap="none">
                <a:solidFill>
                  <a:srgbClr val="FF0000"/>
                </a:solidFill>
                <a:latin typeface="Calibri"/>
                <a:ea typeface="Calibri"/>
                <a:cs typeface="Calibri"/>
                <a:sym typeface="Calibri"/>
              </a:rPr>
              <a:t>2ª dosis </a:t>
            </a:r>
            <a:r>
              <a:rPr lang="x-none"/>
              <a:t> </a:t>
            </a:r>
            <a:r>
              <a:rPr lang="x-none" sz="1600" b="0" i="0" u="none" strike="noStrike" cap="none">
                <a:solidFill>
                  <a:srgbClr val="FF0000"/>
                </a:solidFill>
                <a:latin typeface="Calibri"/>
                <a:ea typeface="Calibri"/>
                <a:cs typeface="Calibri"/>
                <a:sym typeface="Calibri"/>
              </a:rPr>
              <a:t>antivaricela</a:t>
            </a:r>
          </a:p>
        </p:txBody>
      </p:sp>
      <p:sp>
        <p:nvSpPr>
          <p:cNvPr id="18" name="Shape 864"/>
          <p:cNvSpPr/>
          <p:nvPr/>
        </p:nvSpPr>
        <p:spPr>
          <a:xfrm>
            <a:off x="2831522" y="4851111"/>
            <a:ext cx="142800" cy="857200"/>
          </a:xfrm>
          <a:prstGeom prst="up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19" name="Shape 865"/>
          <p:cNvSpPr/>
          <p:nvPr/>
        </p:nvSpPr>
        <p:spPr>
          <a:xfrm>
            <a:off x="3545901" y="4851111"/>
            <a:ext cx="142800" cy="428800"/>
          </a:xfrm>
          <a:prstGeom prst="up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20" name="Shape 866"/>
          <p:cNvSpPr/>
          <p:nvPr/>
        </p:nvSpPr>
        <p:spPr>
          <a:xfrm>
            <a:off x="6174834" y="3520900"/>
            <a:ext cx="214200" cy="1324000"/>
          </a:xfrm>
          <a:prstGeom prst="downArrow">
            <a:avLst>
              <a:gd name="adj1" fmla="val 51728"/>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21" name="Shape 867"/>
          <p:cNvSpPr/>
          <p:nvPr/>
        </p:nvSpPr>
        <p:spPr>
          <a:xfrm>
            <a:off x="5541412" y="3850979"/>
            <a:ext cx="214200" cy="10000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22" name="Shape 868"/>
          <p:cNvSpPr/>
          <p:nvPr/>
        </p:nvSpPr>
        <p:spPr>
          <a:xfrm>
            <a:off x="4831794" y="4565360"/>
            <a:ext cx="214200" cy="279200"/>
          </a:xfrm>
          <a:prstGeom prst="down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chemeClr val="lt1"/>
              </a:solidFill>
              <a:latin typeface="Calibri"/>
              <a:ea typeface="Calibri"/>
              <a:cs typeface="Calibri"/>
              <a:sym typeface="Calibri"/>
            </a:endParaRPr>
          </a:p>
        </p:txBody>
      </p:sp>
      <p:sp>
        <p:nvSpPr>
          <p:cNvPr id="23" name="Shape 869"/>
          <p:cNvSpPr txBox="1"/>
          <p:nvPr/>
        </p:nvSpPr>
        <p:spPr>
          <a:xfrm>
            <a:off x="4715710" y="5667100"/>
            <a:ext cx="4407000" cy="923200"/>
          </a:xfrm>
          <a:prstGeom prst="rect">
            <a:avLst/>
          </a:prstGeom>
          <a:noFill/>
          <a:ln w="28575" cap="flat" cmpd="sng">
            <a:solidFill>
              <a:srgbClr val="00B050"/>
            </a:solidFill>
            <a:prstDash val="solid"/>
            <a:round/>
            <a:headEnd type="none" w="med" len="med"/>
            <a:tailEnd type="none" w="med" len="med"/>
          </a:ln>
        </p:spPr>
        <p:txBody>
          <a:bodyPr wrap="square" lIns="91425" tIns="45700" rIns="91425" bIns="45700" anchor="t" anchorCtr="0">
            <a:noAutofit/>
          </a:bodyPr>
          <a:lstStyle/>
          <a:p>
            <a:pPr marL="0" marR="0" lvl="0" indent="38100" algn="r" rtl="0">
              <a:lnSpc>
                <a:spcPct val="100000"/>
              </a:lnSpc>
              <a:spcBef>
                <a:spcPts val="0"/>
              </a:spcBef>
              <a:spcAft>
                <a:spcPts val="0"/>
              </a:spcAft>
              <a:buClr>
                <a:schemeClr val="dk1"/>
              </a:buClr>
              <a:buSzPct val="100000"/>
              <a:buFont typeface="Arial"/>
              <a:buChar char="✓"/>
            </a:pPr>
            <a:r>
              <a:rPr lang="x-none" sz="1200" b="0" i="0" u="none" strike="noStrike" cap="none">
                <a:solidFill>
                  <a:schemeClr val="dk1"/>
                </a:solidFill>
                <a:latin typeface="Arial"/>
                <a:ea typeface="Arial"/>
                <a:cs typeface="Arial"/>
                <a:sym typeface="Arial"/>
              </a:rPr>
              <a:t>1º país en LA incorporar PCV7 y 1º país en el mundo en cambiar a PCV13</a:t>
            </a:r>
          </a:p>
          <a:p>
            <a:pPr marL="0" marR="0" lvl="0" indent="38100" algn="r" rtl="0">
              <a:lnSpc>
                <a:spcPct val="100000"/>
              </a:lnSpc>
              <a:spcBef>
                <a:spcPts val="0"/>
              </a:spcBef>
              <a:spcAft>
                <a:spcPts val="0"/>
              </a:spcAft>
              <a:buClr>
                <a:schemeClr val="dk1"/>
              </a:buClr>
              <a:buSzPct val="100000"/>
              <a:buFont typeface="Arial"/>
              <a:buChar char="✓"/>
            </a:pPr>
            <a:r>
              <a:rPr lang="x-none" sz="1200" b="0" i="0" u="none" strike="noStrike" cap="none">
                <a:solidFill>
                  <a:schemeClr val="dk1"/>
                </a:solidFill>
                <a:latin typeface="Arial"/>
                <a:ea typeface="Arial"/>
                <a:cs typeface="Arial"/>
                <a:sym typeface="Arial"/>
              </a:rPr>
              <a:t>1º país en  LA en cambiar a IPV</a:t>
            </a:r>
          </a:p>
        </p:txBody>
      </p:sp>
      <p:sp>
        <p:nvSpPr>
          <p:cNvPr id="24" name="Shape 870"/>
          <p:cNvSpPr/>
          <p:nvPr/>
        </p:nvSpPr>
        <p:spPr>
          <a:xfrm>
            <a:off x="2277784" y="4849533"/>
            <a:ext cx="142800" cy="1136800"/>
          </a:xfrm>
          <a:prstGeom prst="upArrow">
            <a:avLst>
              <a:gd name="adj1" fmla="val 50000"/>
              <a:gd name="adj2" fmla="val 50000"/>
            </a:avLst>
          </a:prstGeom>
          <a:solidFill>
            <a:srgbClr val="6AA84F"/>
          </a:solidFill>
          <a:ln w="25400" cap="flat" cmpd="sng">
            <a:solidFill>
              <a:srgbClr val="6AA84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5" name="Shape 871"/>
          <p:cNvSpPr txBox="1"/>
          <p:nvPr/>
        </p:nvSpPr>
        <p:spPr>
          <a:xfrm>
            <a:off x="6433909" y="1452267"/>
            <a:ext cx="3069600" cy="58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x-none" sz="1600" i="0" u="none" strike="noStrike" cap="none">
                <a:solidFill>
                  <a:srgbClr val="000000"/>
                </a:solidFill>
                <a:latin typeface="Calibri"/>
                <a:ea typeface="Calibri"/>
                <a:cs typeface="Calibri"/>
                <a:sym typeface="Calibri"/>
              </a:rPr>
              <a:t>2015. </a:t>
            </a:r>
            <a:r>
              <a:rPr lang="x-none" sz="1600" i="0" u="none" strike="noStrike" cap="none">
                <a:solidFill>
                  <a:srgbClr val="FF0000"/>
                </a:solidFill>
                <a:latin typeface="Calibri"/>
                <a:ea typeface="Calibri"/>
                <a:cs typeface="Calibri"/>
                <a:sym typeface="Calibri"/>
              </a:rPr>
              <a:t>dpaT en embarazadas</a:t>
            </a:r>
          </a:p>
        </p:txBody>
      </p:sp>
      <p:sp>
        <p:nvSpPr>
          <p:cNvPr id="26" name="Shape 872"/>
          <p:cNvSpPr txBox="1"/>
          <p:nvPr/>
        </p:nvSpPr>
        <p:spPr>
          <a:xfrm>
            <a:off x="6586309" y="1045867"/>
            <a:ext cx="3069600" cy="58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x-none" sz="1600" i="0" u="none" strike="noStrike" cap="none">
                <a:solidFill>
                  <a:srgbClr val="000000"/>
                </a:solidFill>
                <a:latin typeface="Calibri"/>
                <a:ea typeface="Calibri"/>
                <a:cs typeface="Calibri"/>
                <a:sym typeface="Calibri"/>
              </a:rPr>
              <a:t>201</a:t>
            </a:r>
            <a:r>
              <a:rPr lang="x-none" sz="1600">
                <a:latin typeface="Calibri"/>
                <a:ea typeface="Calibri"/>
                <a:cs typeface="Calibri"/>
                <a:sym typeface="Calibri"/>
              </a:rPr>
              <a:t>7</a:t>
            </a:r>
            <a:r>
              <a:rPr lang="x-none" sz="1600" i="0" u="none" strike="noStrike" cap="none">
                <a:solidFill>
                  <a:srgbClr val="000000"/>
                </a:solidFill>
                <a:latin typeface="Calibri"/>
                <a:ea typeface="Calibri"/>
                <a:cs typeface="Calibri"/>
                <a:sym typeface="Calibri"/>
              </a:rPr>
              <a:t>. </a:t>
            </a:r>
            <a:r>
              <a:rPr lang="x-none" sz="1600" i="0" u="none" strike="noStrike" cap="none">
                <a:solidFill>
                  <a:srgbClr val="FF0000"/>
                </a:solidFill>
                <a:latin typeface="Calibri"/>
                <a:ea typeface="Calibri"/>
                <a:cs typeface="Calibri"/>
                <a:sym typeface="Calibri"/>
              </a:rPr>
              <a:t>VPH 2 dosis</a:t>
            </a:r>
            <a:r>
              <a:rPr lang="x-none" sz="1600">
                <a:solidFill>
                  <a:srgbClr val="FF0000"/>
                </a:solidFill>
                <a:latin typeface="Calibri"/>
                <a:ea typeface="Calibri"/>
                <a:cs typeface="Calibri"/>
                <a:sym typeface="Calibri"/>
              </a:rPr>
              <a:t>; IPV 5 años</a:t>
            </a: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34" y="35860"/>
            <a:ext cx="2867025" cy="670175"/>
          </a:xfrm>
          <a:prstGeom prst="rect">
            <a:avLst/>
          </a:prstGeom>
        </p:spPr>
      </p:pic>
    </p:spTree>
    <p:extLst>
      <p:ext uri="{BB962C8B-B14F-4D97-AF65-F5344CB8AC3E}">
        <p14:creationId xmlns:p14="http://schemas.microsoft.com/office/powerpoint/2010/main" val="4089254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499"/>
          <p:cNvPicPr preferRelativeResize="0"/>
          <p:nvPr/>
        </p:nvPicPr>
        <p:blipFill rotWithShape="1">
          <a:blip r:embed="rId3">
            <a:alphaModFix/>
          </a:blip>
          <a:srcRect l="12735" t="10835" r="38206" b="9138"/>
          <a:stretch/>
        </p:blipFill>
        <p:spPr>
          <a:xfrm>
            <a:off x="361559" y="903454"/>
            <a:ext cx="3359025" cy="3080625"/>
          </a:xfrm>
          <a:prstGeom prst="rect">
            <a:avLst/>
          </a:prstGeom>
          <a:noFill/>
          <a:ln>
            <a:noFill/>
          </a:ln>
        </p:spPr>
      </p:pic>
      <p:pic>
        <p:nvPicPr>
          <p:cNvPr id="3" name="Shape 1500"/>
          <p:cNvPicPr preferRelativeResize="0"/>
          <p:nvPr/>
        </p:nvPicPr>
        <p:blipFill rotWithShape="1">
          <a:blip r:embed="rId4">
            <a:alphaModFix/>
          </a:blip>
          <a:srcRect l="6746" t="25029" r="8815" b="18251"/>
          <a:stretch/>
        </p:blipFill>
        <p:spPr>
          <a:xfrm>
            <a:off x="1889450" y="3657600"/>
            <a:ext cx="5738324" cy="2167025"/>
          </a:xfrm>
          <a:prstGeom prst="rect">
            <a:avLst/>
          </a:prstGeom>
          <a:noFill/>
          <a:ln>
            <a:noFill/>
          </a:ln>
        </p:spPr>
      </p:pic>
      <p:pic>
        <p:nvPicPr>
          <p:cNvPr id="4" name="Shape 1501"/>
          <p:cNvPicPr preferRelativeResize="0"/>
          <p:nvPr/>
        </p:nvPicPr>
        <p:blipFill rotWithShape="1">
          <a:blip r:embed="rId5">
            <a:alphaModFix/>
          </a:blip>
          <a:srcRect l="3855" t="39918" r="29668" b="14381"/>
          <a:stretch/>
        </p:blipFill>
        <p:spPr>
          <a:xfrm>
            <a:off x="3825025" y="1388030"/>
            <a:ext cx="4897626" cy="1892974"/>
          </a:xfrm>
          <a:prstGeom prst="rect">
            <a:avLst/>
          </a:prstGeom>
          <a:noFill/>
          <a:ln>
            <a:noFill/>
          </a:ln>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2749539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506"/>
          <p:cNvPicPr preferRelativeResize="0"/>
          <p:nvPr/>
        </p:nvPicPr>
        <p:blipFill rotWithShape="1">
          <a:blip r:embed="rId3">
            <a:alphaModFix/>
          </a:blip>
          <a:srcRect l="30752" t="19984" r="43633" b="61285"/>
          <a:stretch/>
        </p:blipFill>
        <p:spPr>
          <a:xfrm>
            <a:off x="406383" y="827453"/>
            <a:ext cx="3673949" cy="1510376"/>
          </a:xfrm>
          <a:prstGeom prst="rect">
            <a:avLst/>
          </a:prstGeom>
          <a:noFill/>
          <a:ln>
            <a:noFill/>
          </a:ln>
        </p:spPr>
      </p:pic>
      <p:pic>
        <p:nvPicPr>
          <p:cNvPr id="3" name="Shape 1507"/>
          <p:cNvPicPr preferRelativeResize="0"/>
          <p:nvPr/>
        </p:nvPicPr>
        <p:blipFill rotWithShape="1">
          <a:blip r:embed="rId4">
            <a:alphaModFix/>
          </a:blip>
          <a:srcRect l="11651" t="24542" r="11896" b="6401"/>
          <a:stretch/>
        </p:blipFill>
        <p:spPr>
          <a:xfrm>
            <a:off x="4290114" y="967710"/>
            <a:ext cx="4991876" cy="2534774"/>
          </a:xfrm>
          <a:prstGeom prst="rect">
            <a:avLst/>
          </a:prstGeom>
          <a:noFill/>
          <a:ln>
            <a:noFill/>
          </a:ln>
        </p:spPr>
      </p:pic>
      <p:pic>
        <p:nvPicPr>
          <p:cNvPr id="4" name="Shape 1508"/>
          <p:cNvPicPr preferRelativeResize="0"/>
          <p:nvPr/>
        </p:nvPicPr>
        <p:blipFill rotWithShape="1">
          <a:blip r:embed="rId5">
            <a:alphaModFix/>
          </a:blip>
          <a:srcRect t="6896" r="3966" b="28533"/>
          <a:stretch/>
        </p:blipFill>
        <p:spPr>
          <a:xfrm>
            <a:off x="4232589" y="3795762"/>
            <a:ext cx="4501226" cy="1701525"/>
          </a:xfrm>
          <a:prstGeom prst="rect">
            <a:avLst/>
          </a:prstGeom>
          <a:noFill/>
          <a:ln>
            <a:noFill/>
          </a:ln>
        </p:spPr>
      </p:pic>
      <p:pic>
        <p:nvPicPr>
          <p:cNvPr id="5" name="Shape 1509"/>
          <p:cNvPicPr preferRelativeResize="0"/>
          <p:nvPr/>
        </p:nvPicPr>
        <p:blipFill rotWithShape="1">
          <a:blip r:embed="rId6">
            <a:alphaModFix/>
          </a:blip>
          <a:srcRect l="7674" t="17478" r="10765"/>
          <a:stretch/>
        </p:blipFill>
        <p:spPr>
          <a:xfrm>
            <a:off x="276389" y="2862688"/>
            <a:ext cx="3792900" cy="2157700"/>
          </a:xfrm>
          <a:prstGeom prst="rect">
            <a:avLst/>
          </a:prstGeom>
          <a:noFill/>
          <a:ln>
            <a:noFill/>
          </a:ln>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3717279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Shape 1514"/>
          <p:cNvPicPr preferRelativeResize="0"/>
          <p:nvPr/>
        </p:nvPicPr>
        <p:blipFill>
          <a:blip r:embed="rId4">
            <a:alphaModFix/>
          </a:blip>
          <a:stretch>
            <a:fillRect/>
          </a:stretch>
        </p:blipFill>
        <p:spPr>
          <a:xfrm>
            <a:off x="560150" y="1395624"/>
            <a:ext cx="7674225" cy="3709775"/>
          </a:xfrm>
          <a:prstGeom prst="rect">
            <a:avLst/>
          </a:prstGeom>
          <a:noFill/>
          <a:ln>
            <a:noFill/>
          </a:ln>
        </p:spPr>
      </p:pic>
      <p:sp>
        <p:nvSpPr>
          <p:cNvPr id="3" name="Shape 1515"/>
          <p:cNvSpPr txBox="1"/>
          <p:nvPr/>
        </p:nvSpPr>
        <p:spPr>
          <a:xfrm>
            <a:off x="560150" y="5410200"/>
            <a:ext cx="8304000" cy="634500"/>
          </a:xfrm>
          <a:prstGeom prst="rect">
            <a:avLst/>
          </a:prstGeom>
          <a:noFill/>
          <a:ln>
            <a:noFill/>
          </a:ln>
        </p:spPr>
        <p:txBody>
          <a:bodyPr wrap="square" lIns="91425" tIns="91425" rIns="91425" bIns="91425" anchor="ctr" anchorCtr="0">
            <a:noAutofit/>
          </a:bodyPr>
          <a:lstStyle/>
          <a:p>
            <a:pPr lvl="0" algn="r" rtl="0">
              <a:spcBef>
                <a:spcPts val="0"/>
              </a:spcBef>
              <a:buNone/>
            </a:pPr>
            <a:r>
              <a:rPr lang="x-none" sz="800"/>
              <a:t>Adaptado de: </a:t>
            </a:r>
            <a:r>
              <a:rPr lang="x-none" sz="900">
                <a:solidFill>
                  <a:srgbClr val="404040"/>
                </a:solidFill>
                <a:highlight>
                  <a:srgbClr val="FFFFFF"/>
                </a:highlight>
              </a:rPr>
              <a:t>Chen RT, Rastogi SC, Mullen JR, Hayes S, Cochi SL, Donlon JA, Wassilak SG. The Vaccine Adverse Event Reporting System (VAERS). </a:t>
            </a:r>
            <a:r>
              <a:rPr lang="x-none" sz="900" i="1">
                <a:solidFill>
                  <a:srgbClr val="404040"/>
                </a:solidFill>
                <a:highlight>
                  <a:srgbClr val="FFFFFF"/>
                </a:highlight>
              </a:rPr>
              <a:t>Vaccine</a:t>
            </a:r>
            <a:r>
              <a:rPr lang="x-none" sz="900">
                <a:solidFill>
                  <a:srgbClr val="404040"/>
                </a:solidFill>
                <a:highlight>
                  <a:srgbClr val="FFFFFF"/>
                </a:highlight>
              </a:rPr>
              <a:t> 1994;12:542-50. Disponible en: </a:t>
            </a:r>
            <a:r>
              <a:rPr lang="x-none" sz="800"/>
              <a:t>https://www.cdc.gov/vaccines/vac-gen/life-cycle.htm</a:t>
            </a:r>
          </a:p>
        </p:txBody>
      </p:sp>
      <p:sp>
        <p:nvSpPr>
          <p:cNvPr id="4" name="Shape 1516"/>
          <p:cNvSpPr txBox="1"/>
          <p:nvPr/>
        </p:nvSpPr>
        <p:spPr>
          <a:xfrm>
            <a:off x="99312" y="81391"/>
            <a:ext cx="8595900" cy="634500"/>
          </a:xfrm>
          <a:prstGeom prst="rect">
            <a:avLst/>
          </a:prstGeom>
          <a:noFill/>
          <a:ln>
            <a:noFill/>
          </a:ln>
        </p:spPr>
        <p:txBody>
          <a:bodyPr wrap="square" lIns="91425" tIns="91425" rIns="91425" bIns="91425" anchor="t" anchorCtr="0">
            <a:noAutofit/>
          </a:bodyPr>
          <a:lstStyle/>
          <a:p>
            <a:pPr lvl="0" algn="ctr">
              <a:spcBef>
                <a:spcPts val="0"/>
              </a:spcBef>
              <a:buNone/>
            </a:pPr>
            <a:r>
              <a:rPr lang="x-none" sz="2800" b="1"/>
              <a:t>Ciclo vital de los programas de inmunizaciones</a:t>
            </a:r>
          </a:p>
        </p:txBody>
      </p:sp>
      <p:sp>
        <p:nvSpPr>
          <p:cNvPr id="6" name="Shape 1517"/>
          <p:cNvSpPr/>
          <p:nvPr/>
        </p:nvSpPr>
        <p:spPr>
          <a:xfrm>
            <a:off x="3967250" y="944936"/>
            <a:ext cx="1982700" cy="6882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1518"/>
          <p:cNvSpPr txBox="1"/>
          <p:nvPr/>
        </p:nvSpPr>
        <p:spPr>
          <a:xfrm>
            <a:off x="4338925" y="962036"/>
            <a:ext cx="1237800" cy="513900"/>
          </a:xfrm>
          <a:prstGeom prst="rect">
            <a:avLst/>
          </a:prstGeom>
          <a:noFill/>
          <a:ln>
            <a:noFill/>
          </a:ln>
        </p:spPr>
        <p:txBody>
          <a:bodyPr wrap="square" lIns="91425" tIns="91425" rIns="91425" bIns="91425" anchor="t" anchorCtr="0">
            <a:noAutofit/>
          </a:bodyPr>
          <a:lstStyle/>
          <a:p>
            <a:pPr lvl="0" algn="ctr">
              <a:spcBef>
                <a:spcPts val="0"/>
              </a:spcBef>
              <a:buNone/>
            </a:pPr>
            <a:r>
              <a:rPr lang="x-none" sz="800"/>
              <a:t>pocos enfermos, aumento dudas sobre necesidad de vacuna</a:t>
            </a: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867400"/>
            <a:ext cx="2867025" cy="670175"/>
          </a:xfrm>
          <a:prstGeom prst="rect">
            <a:avLst/>
          </a:prstGeom>
        </p:spPr>
      </p:pic>
    </p:spTree>
    <p:extLst>
      <p:ext uri="{BB962C8B-B14F-4D97-AF65-F5344CB8AC3E}">
        <p14:creationId xmlns:p14="http://schemas.microsoft.com/office/powerpoint/2010/main" val="3043579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523"/>
          <p:cNvPicPr preferRelativeResize="0"/>
          <p:nvPr/>
        </p:nvPicPr>
        <p:blipFill rotWithShape="1">
          <a:blip r:embed="rId3">
            <a:alphaModFix/>
          </a:blip>
          <a:srcRect l="25894" t="10245" r="26756" b="13406"/>
          <a:stretch/>
        </p:blipFill>
        <p:spPr>
          <a:xfrm>
            <a:off x="1219200" y="143297"/>
            <a:ext cx="5919399" cy="6028903"/>
          </a:xfrm>
          <a:prstGeom prst="rect">
            <a:avLst/>
          </a:prstGeom>
          <a:noFill/>
          <a:ln>
            <a:noFill/>
          </a:ln>
        </p:spPr>
      </p:pic>
      <p:sp>
        <p:nvSpPr>
          <p:cNvPr id="3" name="Shape 1524"/>
          <p:cNvSpPr txBox="1"/>
          <p:nvPr/>
        </p:nvSpPr>
        <p:spPr>
          <a:xfrm>
            <a:off x="6936501" y="758774"/>
            <a:ext cx="2231599" cy="749741"/>
          </a:xfrm>
          <a:prstGeom prst="rect">
            <a:avLst/>
          </a:prstGeom>
          <a:solidFill>
            <a:srgbClr val="E06666"/>
          </a:solidFill>
          <a:ln>
            <a:noFill/>
          </a:ln>
        </p:spPr>
        <p:txBody>
          <a:bodyPr wrap="square" lIns="91425" tIns="91425" rIns="91425" bIns="91425" anchor="t" anchorCtr="0">
            <a:noAutofit/>
          </a:bodyPr>
          <a:lstStyle/>
          <a:p>
            <a:pPr lvl="0" algn="ctr" rtl="0">
              <a:spcBef>
                <a:spcPts val="0"/>
              </a:spcBef>
              <a:buNone/>
            </a:pPr>
            <a:r>
              <a:rPr lang="x-none" b="1"/>
              <a:t>Sarampión, AMÉRICA (2016)</a:t>
            </a:r>
          </a:p>
        </p:txBody>
      </p:sp>
    </p:spTree>
    <p:extLst>
      <p:ext uri="{BB962C8B-B14F-4D97-AF65-F5344CB8AC3E}">
        <p14:creationId xmlns:p14="http://schemas.microsoft.com/office/powerpoint/2010/main" val="3324389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531" descr="Sin título.png"/>
          <p:cNvPicPr preferRelativeResize="0"/>
          <p:nvPr/>
        </p:nvPicPr>
        <p:blipFill>
          <a:blip r:embed="rId3">
            <a:alphaModFix/>
          </a:blip>
          <a:stretch>
            <a:fillRect/>
          </a:stretch>
        </p:blipFill>
        <p:spPr>
          <a:xfrm>
            <a:off x="533400" y="753100"/>
            <a:ext cx="8138025" cy="5419100"/>
          </a:xfrm>
          <a:prstGeom prst="rect">
            <a:avLst/>
          </a:prstGeom>
          <a:noFill/>
          <a:ln>
            <a:noFill/>
          </a:ln>
        </p:spPr>
      </p:pic>
      <p:sp>
        <p:nvSpPr>
          <p:cNvPr id="3" name="Shape 1532"/>
          <p:cNvSpPr txBox="1"/>
          <p:nvPr/>
        </p:nvSpPr>
        <p:spPr>
          <a:xfrm>
            <a:off x="5271722" y="328474"/>
            <a:ext cx="3749953" cy="482409"/>
          </a:xfrm>
          <a:prstGeom prst="rect">
            <a:avLst/>
          </a:prstGeom>
          <a:solidFill>
            <a:srgbClr val="E06666"/>
          </a:solidFill>
          <a:ln>
            <a:noFill/>
          </a:ln>
        </p:spPr>
        <p:txBody>
          <a:bodyPr wrap="square" lIns="91425" tIns="91425" rIns="91425" bIns="91425" anchor="t" anchorCtr="0">
            <a:noAutofit/>
          </a:bodyPr>
          <a:lstStyle/>
          <a:p>
            <a:pPr lvl="0" algn="ctr" rtl="0">
              <a:spcBef>
                <a:spcPts val="0"/>
              </a:spcBef>
              <a:buNone/>
            </a:pPr>
            <a:r>
              <a:rPr lang="x-none" b="1"/>
              <a:t>Sarampión, Europa (2016-2017)</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4190496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547"/>
          <p:cNvPicPr preferRelativeResize="0"/>
          <p:nvPr/>
        </p:nvPicPr>
        <p:blipFill rotWithShape="1">
          <a:blip r:embed="rId3">
            <a:alphaModFix/>
          </a:blip>
          <a:srcRect l="22351" t="16556" r="22850" b="32027"/>
          <a:stretch/>
        </p:blipFill>
        <p:spPr>
          <a:xfrm>
            <a:off x="685800" y="967402"/>
            <a:ext cx="7162799" cy="4747598"/>
          </a:xfrm>
          <a:prstGeom prst="rect">
            <a:avLst/>
          </a:prstGeom>
          <a:noFill/>
          <a:ln>
            <a:noFill/>
          </a:ln>
        </p:spPr>
      </p:pic>
      <p:sp>
        <p:nvSpPr>
          <p:cNvPr id="3" name="Shape 1548"/>
          <p:cNvSpPr txBox="1"/>
          <p:nvPr/>
        </p:nvSpPr>
        <p:spPr>
          <a:xfrm>
            <a:off x="6445534" y="328475"/>
            <a:ext cx="2844497" cy="563970"/>
          </a:xfrm>
          <a:prstGeom prst="rect">
            <a:avLst/>
          </a:prstGeom>
          <a:solidFill>
            <a:srgbClr val="E06666"/>
          </a:solidFill>
          <a:ln>
            <a:noFill/>
          </a:ln>
        </p:spPr>
        <p:txBody>
          <a:bodyPr wrap="square" lIns="91425" tIns="91425" rIns="91425" bIns="91425" anchor="t" anchorCtr="0">
            <a:noAutofit/>
          </a:bodyPr>
          <a:lstStyle/>
          <a:p>
            <a:pPr lvl="0" algn="ctr" rtl="0">
              <a:spcBef>
                <a:spcPts val="0"/>
              </a:spcBef>
              <a:buNone/>
            </a:pPr>
            <a:r>
              <a:rPr lang="x-none" b="1"/>
              <a:t>Difteria, AMÉRICA (2016)</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2865262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1557" descr="Sin título.jpg"/>
          <p:cNvPicPr preferRelativeResize="0"/>
          <p:nvPr/>
        </p:nvPicPr>
        <p:blipFill>
          <a:blip r:embed="rId3">
            <a:alphaModFix/>
          </a:blip>
          <a:stretch>
            <a:fillRect/>
          </a:stretch>
        </p:blipFill>
        <p:spPr>
          <a:xfrm>
            <a:off x="457200" y="623774"/>
            <a:ext cx="7772400" cy="4938825"/>
          </a:xfrm>
          <a:prstGeom prst="rect">
            <a:avLst/>
          </a:prstGeom>
          <a:noFill/>
          <a:ln>
            <a:noFill/>
          </a:ln>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565892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1570"/>
          <p:cNvSpPr/>
          <p:nvPr/>
        </p:nvSpPr>
        <p:spPr>
          <a:xfrm>
            <a:off x="-57745" y="960448"/>
            <a:ext cx="3509962" cy="5320258"/>
          </a:xfrm>
          <a:prstGeom prst="rect">
            <a:avLst/>
          </a:prstGeom>
          <a:noFill/>
          <a:ln w="55000" cap="flat" cmpd="thickThin">
            <a:solidFill>
              <a:srgbClr val="20768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Shape 1571"/>
          <p:cNvSpPr txBox="1">
            <a:spLocks noGrp="1"/>
          </p:cNvSpPr>
          <p:nvPr>
            <p:ph type="title"/>
          </p:nvPr>
        </p:nvSpPr>
        <p:spPr>
          <a:xfrm>
            <a:off x="0" y="76289"/>
            <a:ext cx="10265323" cy="822558"/>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2"/>
              </a:buClr>
              <a:buSzPct val="25000"/>
              <a:buFont typeface="Arial"/>
              <a:buNone/>
            </a:pPr>
            <a:r>
              <a:rPr lang="x-none" sz="1800" b="1" i="0" u="none" strike="noStrike" cap="none">
                <a:latin typeface="Arial"/>
                <a:ea typeface="Arial"/>
                <a:cs typeface="Arial"/>
                <a:sym typeface="Arial"/>
              </a:rPr>
              <a:t>Las enfermedades puede viajar por el mundo en  &lt;36 horas</a:t>
            </a:r>
          </a:p>
        </p:txBody>
      </p:sp>
      <p:sp>
        <p:nvSpPr>
          <p:cNvPr id="4" name="Shape 1573"/>
          <p:cNvSpPr txBox="1"/>
          <p:nvPr/>
        </p:nvSpPr>
        <p:spPr>
          <a:xfrm>
            <a:off x="588367" y="2172256"/>
            <a:ext cx="2706424" cy="111071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x-none" sz="1400" b="1" u="sng">
                <a:solidFill>
                  <a:srgbClr val="000000"/>
                </a:solidFill>
                <a:latin typeface="Calibri"/>
                <a:ea typeface="Calibri"/>
                <a:cs typeface="Calibri"/>
                <a:sym typeface="Calibri"/>
              </a:rPr>
              <a:t>Afganistán</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22 horas de viaje a Panamá</a:t>
            </a:r>
          </a:p>
          <a:p>
            <a:pPr marL="0" marR="0" lvl="0" indent="0" algn="ctr" rtl="0">
              <a:spcBef>
                <a:spcPts val="0"/>
              </a:spcBef>
              <a:spcAft>
                <a:spcPts val="0"/>
              </a:spcAft>
              <a:buSzPct val="25000"/>
              <a:buNone/>
            </a:pPr>
            <a:r>
              <a:rPr lang="x-none" sz="1400" b="1">
                <a:solidFill>
                  <a:srgbClr val="C00000"/>
                </a:solidFill>
                <a:latin typeface="Calibri"/>
                <a:ea typeface="Calibri"/>
                <a:cs typeface="Calibri"/>
                <a:sym typeface="Calibri"/>
              </a:rPr>
              <a:t>4 casos de WPV </a:t>
            </a:r>
          </a:p>
          <a:p>
            <a:pPr marL="0" marR="0" lvl="0" indent="0" algn="ctr" rtl="0">
              <a:spcBef>
                <a:spcPts val="0"/>
              </a:spcBef>
              <a:spcAft>
                <a:spcPts val="0"/>
              </a:spcAft>
              <a:buSzPct val="25000"/>
              <a:buNone/>
            </a:pPr>
            <a:r>
              <a:rPr lang="x-none" sz="1400" b="1">
                <a:solidFill>
                  <a:srgbClr val="C00000"/>
                </a:solidFill>
                <a:latin typeface="Calibri"/>
                <a:ea typeface="Calibri"/>
                <a:cs typeface="Calibri"/>
                <a:sym typeface="Calibri"/>
              </a:rPr>
              <a:t>( 12 julio 2017)</a:t>
            </a:r>
          </a:p>
        </p:txBody>
      </p:sp>
      <p:sp>
        <p:nvSpPr>
          <p:cNvPr id="5" name="Shape 1574"/>
          <p:cNvSpPr txBox="1"/>
          <p:nvPr/>
        </p:nvSpPr>
        <p:spPr>
          <a:xfrm>
            <a:off x="653456" y="1120915"/>
            <a:ext cx="2650726" cy="136184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x-none" sz="1400" b="1" u="sng">
                <a:solidFill>
                  <a:srgbClr val="000000"/>
                </a:solidFill>
                <a:latin typeface="Calibri"/>
                <a:ea typeface="Calibri"/>
                <a:cs typeface="Calibri"/>
                <a:sym typeface="Calibri"/>
              </a:rPr>
              <a:t>Pakistán </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22 horas de viaje a Panamá</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 </a:t>
            </a:r>
            <a:r>
              <a:rPr lang="x-none" sz="1400" b="1">
                <a:solidFill>
                  <a:srgbClr val="C00000"/>
                </a:solidFill>
                <a:latin typeface="Calibri"/>
                <a:ea typeface="Calibri"/>
                <a:cs typeface="Calibri"/>
                <a:sym typeface="Calibri"/>
              </a:rPr>
              <a:t>2 casos de WPV</a:t>
            </a:r>
          </a:p>
          <a:p>
            <a:pPr marL="0" marR="0" lvl="0" indent="0" algn="ctr" rtl="0">
              <a:spcBef>
                <a:spcPts val="0"/>
              </a:spcBef>
              <a:spcAft>
                <a:spcPts val="0"/>
              </a:spcAft>
              <a:buSzPct val="25000"/>
              <a:buNone/>
            </a:pPr>
            <a:r>
              <a:rPr lang="x-none" sz="1400" b="1">
                <a:solidFill>
                  <a:srgbClr val="C00000"/>
                </a:solidFill>
                <a:latin typeface="Calibri"/>
                <a:ea typeface="Calibri"/>
                <a:cs typeface="Calibri"/>
                <a:sym typeface="Calibri"/>
              </a:rPr>
              <a:t>( 12 julio 2017)</a:t>
            </a:r>
          </a:p>
          <a:p>
            <a:pPr marL="0" marR="0" lvl="0" indent="0" algn="ctr" rtl="0">
              <a:spcBef>
                <a:spcPts val="0"/>
              </a:spcBef>
              <a:spcAft>
                <a:spcPts val="0"/>
              </a:spcAft>
              <a:buNone/>
            </a:pPr>
            <a:endParaRPr sz="1400" b="1">
              <a:solidFill>
                <a:srgbClr val="000000"/>
              </a:solidFill>
              <a:latin typeface="Calibri"/>
              <a:ea typeface="Calibri"/>
              <a:cs typeface="Calibri"/>
              <a:sym typeface="Calibri"/>
            </a:endParaRPr>
          </a:p>
        </p:txBody>
      </p:sp>
      <p:sp>
        <p:nvSpPr>
          <p:cNvPr id="6" name="Shape 1575"/>
          <p:cNvSpPr txBox="1"/>
          <p:nvPr/>
        </p:nvSpPr>
        <p:spPr>
          <a:xfrm>
            <a:off x="670917" y="3929618"/>
            <a:ext cx="2888120" cy="1612633"/>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endParaRPr sz="1400" b="1" u="sng">
              <a:solidFill>
                <a:srgbClr val="000000"/>
              </a:solidFill>
              <a:latin typeface="Calibri"/>
              <a:ea typeface="Calibri"/>
              <a:cs typeface="Calibri"/>
              <a:sym typeface="Calibri"/>
            </a:endParaRPr>
          </a:p>
          <a:p>
            <a:pPr marL="0" marR="0" lvl="0" indent="0" algn="ctr" rtl="0">
              <a:spcBef>
                <a:spcPts val="0"/>
              </a:spcBef>
              <a:spcAft>
                <a:spcPts val="0"/>
              </a:spcAft>
              <a:buNone/>
            </a:pPr>
            <a:endParaRPr sz="1400" b="1" u="sng">
              <a:solidFill>
                <a:srgbClr val="000000"/>
              </a:solidFill>
              <a:latin typeface="Calibri"/>
              <a:ea typeface="Calibri"/>
              <a:cs typeface="Calibri"/>
              <a:sym typeface="Calibri"/>
            </a:endParaRPr>
          </a:p>
          <a:p>
            <a:pPr marL="0" marR="0" lvl="0" indent="0" algn="ctr" rtl="0">
              <a:spcBef>
                <a:spcPts val="0"/>
              </a:spcBef>
              <a:spcAft>
                <a:spcPts val="0"/>
              </a:spcAft>
              <a:buSzPct val="25000"/>
              <a:buNone/>
            </a:pPr>
            <a:r>
              <a:rPr lang="x-none" sz="1400" b="1" u="sng">
                <a:solidFill>
                  <a:srgbClr val="000000"/>
                </a:solidFill>
                <a:latin typeface="Calibri"/>
                <a:ea typeface="Calibri"/>
                <a:cs typeface="Calibri"/>
                <a:sym typeface="Calibri"/>
              </a:rPr>
              <a:t>Siria</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18 horas de viaje a Panamá </a:t>
            </a:r>
            <a:r>
              <a:rPr lang="x-none" sz="1400" b="1">
                <a:solidFill>
                  <a:srgbClr val="C00000"/>
                </a:solidFill>
                <a:latin typeface="Calibri"/>
                <a:ea typeface="Calibri"/>
                <a:cs typeface="Calibri"/>
                <a:sym typeface="Calibri"/>
              </a:rPr>
              <a:t>24 casos de cVDPV2</a:t>
            </a:r>
          </a:p>
          <a:p>
            <a:pPr marL="0" marR="0" lvl="0" indent="0" algn="ctr" rtl="0">
              <a:spcBef>
                <a:spcPts val="0"/>
              </a:spcBef>
              <a:spcAft>
                <a:spcPts val="0"/>
              </a:spcAft>
              <a:buSzPct val="25000"/>
              <a:buNone/>
            </a:pPr>
            <a:r>
              <a:rPr lang="x-none" sz="1400" b="1">
                <a:solidFill>
                  <a:srgbClr val="C00000"/>
                </a:solidFill>
                <a:latin typeface="Calibri"/>
                <a:ea typeface="Calibri"/>
                <a:cs typeface="Calibri"/>
                <a:sym typeface="Calibri"/>
              </a:rPr>
              <a:t>( 12 julio 2017)</a:t>
            </a:r>
          </a:p>
        </p:txBody>
      </p:sp>
      <p:sp>
        <p:nvSpPr>
          <p:cNvPr id="7" name="Shape 1576"/>
          <p:cNvSpPr txBox="1"/>
          <p:nvPr/>
        </p:nvSpPr>
        <p:spPr>
          <a:xfrm>
            <a:off x="653454" y="3004105"/>
            <a:ext cx="2704725" cy="1612633"/>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endParaRPr sz="1400" b="1" u="sng">
              <a:solidFill>
                <a:srgbClr val="000000"/>
              </a:solidFill>
              <a:latin typeface="Calibri"/>
              <a:ea typeface="Calibri"/>
              <a:cs typeface="Calibri"/>
              <a:sym typeface="Calibri"/>
            </a:endParaRPr>
          </a:p>
          <a:p>
            <a:pPr marL="0" marR="0" lvl="0" indent="0" algn="ctr" rtl="0">
              <a:spcBef>
                <a:spcPts val="0"/>
              </a:spcBef>
              <a:spcAft>
                <a:spcPts val="0"/>
              </a:spcAft>
              <a:buSzPct val="25000"/>
              <a:buNone/>
            </a:pPr>
            <a:r>
              <a:rPr lang="x-none" sz="1400" b="1" u="sng">
                <a:solidFill>
                  <a:srgbClr val="000000"/>
                </a:solidFill>
                <a:latin typeface="Calibri"/>
                <a:ea typeface="Calibri"/>
                <a:cs typeface="Calibri"/>
                <a:sym typeface="Calibri"/>
              </a:rPr>
              <a:t>Republica Democrática del Congo</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17 horas de viaje a Panamá</a:t>
            </a:r>
          </a:p>
          <a:p>
            <a:pPr marL="0" marR="0" lvl="0" indent="0" algn="ctr" rtl="0">
              <a:spcBef>
                <a:spcPts val="0"/>
              </a:spcBef>
              <a:spcAft>
                <a:spcPts val="0"/>
              </a:spcAft>
              <a:buSzPct val="25000"/>
              <a:buNone/>
            </a:pPr>
            <a:r>
              <a:rPr lang="x-none" sz="1400" b="1">
                <a:solidFill>
                  <a:srgbClr val="000000"/>
                </a:solidFill>
                <a:latin typeface="Calibri"/>
                <a:ea typeface="Calibri"/>
                <a:cs typeface="Calibri"/>
                <a:sym typeface="Calibri"/>
              </a:rPr>
              <a:t> </a:t>
            </a:r>
            <a:r>
              <a:rPr lang="x-none" sz="1400" b="1">
                <a:solidFill>
                  <a:srgbClr val="C00000"/>
                </a:solidFill>
                <a:latin typeface="Calibri"/>
                <a:ea typeface="Calibri"/>
                <a:cs typeface="Calibri"/>
                <a:sym typeface="Calibri"/>
              </a:rPr>
              <a:t>4 casos de cVDPV2</a:t>
            </a:r>
          </a:p>
          <a:p>
            <a:pPr marL="0" marR="0" lvl="0" indent="0" algn="ctr" rtl="0">
              <a:spcBef>
                <a:spcPts val="0"/>
              </a:spcBef>
              <a:spcAft>
                <a:spcPts val="0"/>
              </a:spcAft>
              <a:buSzPct val="25000"/>
              <a:buNone/>
            </a:pPr>
            <a:r>
              <a:rPr lang="x-none" sz="1400" b="1">
                <a:solidFill>
                  <a:srgbClr val="C00000"/>
                </a:solidFill>
                <a:latin typeface="Calibri"/>
                <a:ea typeface="Calibri"/>
                <a:cs typeface="Calibri"/>
                <a:sym typeface="Calibri"/>
              </a:rPr>
              <a:t>( 12 julio 2017)</a:t>
            </a:r>
          </a:p>
        </p:txBody>
      </p:sp>
      <p:pic>
        <p:nvPicPr>
          <p:cNvPr id="8" name="Shape 1577" descr="Image result for world map"/>
          <p:cNvPicPr preferRelativeResize="0"/>
          <p:nvPr/>
        </p:nvPicPr>
        <p:blipFill rotWithShape="1">
          <a:blip r:embed="rId4">
            <a:alphaModFix/>
          </a:blip>
          <a:srcRect l="10555" t="23106" r="31322"/>
          <a:stretch/>
        </p:blipFill>
        <p:spPr>
          <a:xfrm>
            <a:off x="3222028" y="1120915"/>
            <a:ext cx="6058123" cy="4385231"/>
          </a:xfrm>
          <a:prstGeom prst="rect">
            <a:avLst/>
          </a:prstGeom>
          <a:noFill/>
          <a:ln>
            <a:noFill/>
          </a:ln>
        </p:spPr>
      </p:pic>
      <p:cxnSp>
        <p:nvCxnSpPr>
          <p:cNvPr id="11" name="Shape 1580"/>
          <p:cNvCxnSpPr/>
          <p:nvPr/>
        </p:nvCxnSpPr>
        <p:spPr>
          <a:xfrm>
            <a:off x="7195542" y="3596244"/>
            <a:ext cx="325589" cy="54505"/>
          </a:xfrm>
          <a:prstGeom prst="straightConnector1">
            <a:avLst/>
          </a:prstGeom>
          <a:noFill/>
          <a:ln w="55000" cap="flat" cmpd="thickThin">
            <a:solidFill>
              <a:schemeClr val="accent2"/>
            </a:solidFill>
            <a:prstDash val="solid"/>
            <a:round/>
            <a:headEnd type="none" w="med" len="med"/>
            <a:tailEnd type="none" w="med" len="med"/>
          </a:ln>
          <a:effectLst>
            <a:outerShdw blurRad="50800" dist="38100" dir="5400000" rotWithShape="0">
              <a:srgbClr val="000000">
                <a:alpha val="34900"/>
              </a:srgbClr>
            </a:outerShdw>
          </a:effectLst>
        </p:spPr>
      </p:cxnSp>
      <p:pic>
        <p:nvPicPr>
          <p:cNvPr id="13" name="Shape 1583" descr="Image result for airplane clipart"/>
          <p:cNvPicPr preferRelativeResize="0"/>
          <p:nvPr/>
        </p:nvPicPr>
        <p:blipFill rotWithShape="1">
          <a:blip r:embed="rId5">
            <a:alphaModFix/>
          </a:blip>
          <a:srcRect/>
          <a:stretch/>
        </p:blipFill>
        <p:spPr>
          <a:xfrm rot="-2110796" flipH="1">
            <a:off x="5223592" y="2415382"/>
            <a:ext cx="1018009" cy="345662"/>
          </a:xfrm>
          <a:prstGeom prst="rect">
            <a:avLst/>
          </a:prstGeom>
          <a:noFill/>
          <a:ln>
            <a:noFill/>
          </a:ln>
        </p:spPr>
      </p:pic>
      <p:pic>
        <p:nvPicPr>
          <p:cNvPr id="14" name="Shape 1584" descr="Image result for airplane clipart"/>
          <p:cNvPicPr preferRelativeResize="0"/>
          <p:nvPr/>
        </p:nvPicPr>
        <p:blipFill rotWithShape="1">
          <a:blip r:embed="rId5">
            <a:alphaModFix/>
          </a:blip>
          <a:srcRect/>
          <a:stretch/>
        </p:blipFill>
        <p:spPr>
          <a:xfrm rot="-2110796" flipH="1">
            <a:off x="4283763" y="2872958"/>
            <a:ext cx="1018009" cy="345662"/>
          </a:xfrm>
          <a:prstGeom prst="rect">
            <a:avLst/>
          </a:prstGeom>
          <a:noFill/>
          <a:ln>
            <a:noFill/>
          </a:ln>
        </p:spPr>
      </p:pic>
      <p:pic>
        <p:nvPicPr>
          <p:cNvPr id="15" name="Shape 1585" descr="Image result for airplane clipart"/>
          <p:cNvPicPr preferRelativeResize="0"/>
          <p:nvPr/>
        </p:nvPicPr>
        <p:blipFill rotWithShape="1">
          <a:blip r:embed="rId5">
            <a:alphaModFix/>
          </a:blip>
          <a:srcRect/>
          <a:stretch/>
        </p:blipFill>
        <p:spPr>
          <a:xfrm rot="-302009" flipH="1">
            <a:off x="6047845" y="2260697"/>
            <a:ext cx="1018028" cy="346774"/>
          </a:xfrm>
          <a:prstGeom prst="rect">
            <a:avLst/>
          </a:prstGeom>
          <a:noFill/>
          <a:ln>
            <a:noFill/>
          </a:ln>
        </p:spPr>
      </p:pic>
      <p:pic>
        <p:nvPicPr>
          <p:cNvPr id="16" name="Shape 1586" descr="Image result for airplane clipart"/>
          <p:cNvPicPr preferRelativeResize="0"/>
          <p:nvPr/>
        </p:nvPicPr>
        <p:blipFill rotWithShape="1">
          <a:blip r:embed="rId5">
            <a:alphaModFix/>
          </a:blip>
          <a:srcRect/>
          <a:stretch/>
        </p:blipFill>
        <p:spPr>
          <a:xfrm rot="1311492" flipH="1">
            <a:off x="6732514" y="3441546"/>
            <a:ext cx="1018007" cy="345898"/>
          </a:xfrm>
          <a:prstGeom prst="rect">
            <a:avLst/>
          </a:prstGeom>
          <a:noFill/>
          <a:ln>
            <a:noFill/>
          </a:ln>
        </p:spPr>
      </p:pic>
      <p:pic>
        <p:nvPicPr>
          <p:cNvPr id="17" name="Shape 1587"/>
          <p:cNvPicPr preferRelativeResize="0"/>
          <p:nvPr/>
        </p:nvPicPr>
        <p:blipFill rotWithShape="1">
          <a:blip r:embed="rId6">
            <a:alphaModFix/>
          </a:blip>
          <a:srcRect/>
          <a:stretch/>
        </p:blipFill>
        <p:spPr>
          <a:xfrm rot="-1453915" flipH="1">
            <a:off x="74151" y="1461554"/>
            <a:ext cx="637979" cy="281091"/>
          </a:xfrm>
          <a:prstGeom prst="rect">
            <a:avLst/>
          </a:prstGeom>
          <a:noFill/>
          <a:ln>
            <a:noFill/>
          </a:ln>
        </p:spPr>
      </p:pic>
      <p:pic>
        <p:nvPicPr>
          <p:cNvPr id="18" name="Shape 1588"/>
          <p:cNvPicPr preferRelativeResize="0"/>
          <p:nvPr/>
        </p:nvPicPr>
        <p:blipFill rotWithShape="1">
          <a:blip r:embed="rId6">
            <a:alphaModFix/>
          </a:blip>
          <a:srcRect/>
          <a:stretch/>
        </p:blipFill>
        <p:spPr>
          <a:xfrm rot="-1453915" flipH="1">
            <a:off x="-11574" y="2329916"/>
            <a:ext cx="637979" cy="281091"/>
          </a:xfrm>
          <a:prstGeom prst="rect">
            <a:avLst/>
          </a:prstGeom>
          <a:noFill/>
          <a:ln>
            <a:noFill/>
          </a:ln>
        </p:spPr>
      </p:pic>
      <p:pic>
        <p:nvPicPr>
          <p:cNvPr id="19" name="Shape 1589"/>
          <p:cNvPicPr preferRelativeResize="0"/>
          <p:nvPr/>
        </p:nvPicPr>
        <p:blipFill rotWithShape="1">
          <a:blip r:embed="rId6">
            <a:alphaModFix/>
          </a:blip>
          <a:srcRect/>
          <a:stretch/>
        </p:blipFill>
        <p:spPr>
          <a:xfrm rot="-1452660" flipH="1">
            <a:off x="55218" y="3137894"/>
            <a:ext cx="636012" cy="281091"/>
          </a:xfrm>
          <a:prstGeom prst="rect">
            <a:avLst/>
          </a:prstGeom>
          <a:noFill/>
          <a:ln>
            <a:noFill/>
          </a:ln>
        </p:spPr>
      </p:pic>
      <p:pic>
        <p:nvPicPr>
          <p:cNvPr id="20" name="Shape 1590"/>
          <p:cNvPicPr preferRelativeResize="0"/>
          <p:nvPr/>
        </p:nvPicPr>
        <p:blipFill rotWithShape="1">
          <a:blip r:embed="rId6">
            <a:alphaModFix/>
          </a:blip>
          <a:srcRect/>
          <a:stretch/>
        </p:blipFill>
        <p:spPr>
          <a:xfrm rot="-1452660" flipH="1">
            <a:off x="55218" y="4149131"/>
            <a:ext cx="636012" cy="281091"/>
          </a:xfrm>
          <a:prstGeom prst="rect">
            <a:avLst/>
          </a:prstGeom>
          <a:noFill/>
          <a:ln>
            <a:noFill/>
          </a:ln>
        </p:spPr>
      </p:pic>
      <p:sp>
        <p:nvSpPr>
          <p:cNvPr id="25" name="Shape 1591"/>
          <p:cNvSpPr/>
          <p:nvPr/>
        </p:nvSpPr>
        <p:spPr>
          <a:xfrm>
            <a:off x="6371805" y="8971"/>
            <a:ext cx="2164500" cy="2769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x-none" sz="1200" b="1">
                <a:solidFill>
                  <a:srgbClr val="000000"/>
                </a:solidFill>
                <a:latin typeface="Arial"/>
                <a:ea typeface="Arial"/>
                <a:cs typeface="Arial"/>
                <a:sym typeface="Arial"/>
              </a:rPr>
              <a:t>Erradicación mundial polio</a:t>
            </a:r>
          </a:p>
        </p:txBody>
      </p:sp>
      <p:cxnSp>
        <p:nvCxnSpPr>
          <p:cNvPr id="26" name="Shape 1580"/>
          <p:cNvCxnSpPr/>
          <p:nvPr/>
        </p:nvCxnSpPr>
        <p:spPr>
          <a:xfrm rot="10800000">
            <a:off x="4858880" y="3441747"/>
            <a:ext cx="2465400" cy="331800"/>
          </a:xfrm>
          <a:prstGeom prst="straightConnector1">
            <a:avLst/>
          </a:prstGeom>
          <a:noFill/>
          <a:ln w="55000" cap="flat" cmpd="thickThin">
            <a:solidFill>
              <a:schemeClr val="accent2"/>
            </a:solidFill>
            <a:prstDash val="solid"/>
            <a:round/>
            <a:headEnd type="none" w="med" len="med"/>
            <a:tailEnd type="none" w="med" len="med"/>
          </a:ln>
          <a:effectLst>
            <a:outerShdw blurRad="50800" dist="38100" dir="5400000" rotWithShape="0">
              <a:srgbClr val="000000">
                <a:alpha val="34900"/>
              </a:srgbClr>
            </a:outerShdw>
          </a:effectLst>
        </p:spPr>
      </p:cxnSp>
      <p:cxnSp>
        <p:nvCxnSpPr>
          <p:cNvPr id="27" name="Shape 1578"/>
          <p:cNvCxnSpPr/>
          <p:nvPr/>
        </p:nvCxnSpPr>
        <p:spPr>
          <a:xfrm flipH="1">
            <a:off x="4545899" y="2782947"/>
            <a:ext cx="3990406" cy="658800"/>
          </a:xfrm>
          <a:prstGeom prst="straightConnector1">
            <a:avLst/>
          </a:prstGeom>
          <a:noFill/>
          <a:ln w="55000" cap="flat" cmpd="thickThin">
            <a:solidFill>
              <a:schemeClr val="accent2"/>
            </a:solidFill>
            <a:prstDash val="solid"/>
            <a:round/>
            <a:headEnd type="none" w="med" len="med"/>
            <a:tailEnd type="none" w="med" len="med"/>
          </a:ln>
          <a:effectLst>
            <a:outerShdw blurRad="50800" dist="38100" dir="5400000" rotWithShape="0">
              <a:srgbClr val="000000">
                <a:alpha val="34900"/>
              </a:srgbClr>
            </a:outerShdw>
          </a:effectLst>
        </p:spPr>
      </p:cxnSp>
      <p:cxnSp>
        <p:nvCxnSpPr>
          <p:cNvPr id="28" name="Shape 1579"/>
          <p:cNvCxnSpPr/>
          <p:nvPr/>
        </p:nvCxnSpPr>
        <p:spPr>
          <a:xfrm flipH="1">
            <a:off x="4481213" y="2727614"/>
            <a:ext cx="3831339" cy="523572"/>
          </a:xfrm>
          <a:prstGeom prst="straightConnector1">
            <a:avLst/>
          </a:prstGeom>
          <a:noFill/>
          <a:ln w="55000" cap="flat" cmpd="thickThin">
            <a:solidFill>
              <a:schemeClr val="accent2"/>
            </a:solidFill>
            <a:prstDash val="solid"/>
            <a:round/>
            <a:headEnd type="none" w="med" len="med"/>
            <a:tailEnd type="none" w="med" len="med"/>
          </a:ln>
          <a:effectLst>
            <a:outerShdw blurRad="50800" dist="38100" dir="5400000" rotWithShape="0">
              <a:srgbClr val="000000">
                <a:alpha val="34900"/>
              </a:srgbClr>
            </a:outerShdw>
          </a:effectLst>
        </p:spPr>
      </p:cxnSp>
      <p:cxnSp>
        <p:nvCxnSpPr>
          <p:cNvPr id="29" name="Shape 1581"/>
          <p:cNvCxnSpPr/>
          <p:nvPr/>
        </p:nvCxnSpPr>
        <p:spPr>
          <a:xfrm flipV="1">
            <a:off x="4792767" y="2482764"/>
            <a:ext cx="3208233" cy="800208"/>
          </a:xfrm>
          <a:prstGeom prst="straightConnector1">
            <a:avLst/>
          </a:prstGeom>
          <a:noFill/>
          <a:ln w="55000" cap="flat" cmpd="thickThin">
            <a:solidFill>
              <a:schemeClr val="accent2"/>
            </a:solidFill>
            <a:prstDash val="solid"/>
            <a:round/>
            <a:headEnd type="none" w="med" len="med"/>
            <a:tailEnd type="none" w="med" len="med"/>
          </a:ln>
          <a:effectLst>
            <a:outerShdw blurRad="50800" dist="38100" dir="5400000" rotWithShape="0">
              <a:srgbClr val="000000">
                <a:alpha val="34900"/>
              </a:srgbClr>
            </a:outerShdw>
          </a:effectLst>
        </p:spPr>
      </p:cxnSp>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461" y="5715000"/>
            <a:ext cx="2867025" cy="670175"/>
          </a:xfrm>
          <a:prstGeom prst="rect">
            <a:avLst/>
          </a:prstGeom>
        </p:spPr>
      </p:pic>
    </p:spTree>
    <p:extLst>
      <p:ext uri="{BB962C8B-B14F-4D97-AF65-F5344CB8AC3E}">
        <p14:creationId xmlns:p14="http://schemas.microsoft.com/office/powerpoint/2010/main" val="3518320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hape 877"/>
          <p:cNvSpPr txBox="1"/>
          <p:nvPr/>
        </p:nvSpPr>
        <p:spPr>
          <a:xfrm>
            <a:off x="6776350" y="3165074"/>
            <a:ext cx="2290500" cy="839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x-none" sz="1000"/>
              <a:t>2017: </a:t>
            </a:r>
          </a:p>
          <a:p>
            <a:pPr lvl="0">
              <a:spcBef>
                <a:spcPts val="0"/>
              </a:spcBef>
              <a:buNone/>
            </a:pPr>
            <a:r>
              <a:rPr lang="x-none" sz="1000" b="1"/>
              <a:t>HPV</a:t>
            </a:r>
            <a:r>
              <a:rPr lang="x-none" sz="1000"/>
              <a:t> 2 dosis en menores de 15 años</a:t>
            </a:r>
          </a:p>
          <a:p>
            <a:pPr lvl="0" rtl="0">
              <a:spcBef>
                <a:spcPts val="0"/>
              </a:spcBef>
              <a:buNone/>
            </a:pPr>
            <a:r>
              <a:rPr lang="x-none" sz="1000" b="1"/>
              <a:t>Polio </a:t>
            </a:r>
            <a:r>
              <a:rPr lang="x-none" sz="1000"/>
              <a:t>posterga 4a. dosis de 15 meses para 5 años (año 2021)</a:t>
            </a:r>
          </a:p>
        </p:txBody>
      </p:sp>
      <p:pic>
        <p:nvPicPr>
          <p:cNvPr id="3" name="Shape 878"/>
          <p:cNvPicPr preferRelativeResize="0"/>
          <p:nvPr/>
        </p:nvPicPr>
        <p:blipFill>
          <a:blip r:embed="rId3">
            <a:alphaModFix/>
          </a:blip>
          <a:stretch>
            <a:fillRect/>
          </a:stretch>
        </p:blipFill>
        <p:spPr>
          <a:xfrm>
            <a:off x="0" y="888875"/>
            <a:ext cx="6472150" cy="4586650"/>
          </a:xfrm>
          <a:prstGeom prst="rect">
            <a:avLst/>
          </a:prstGeom>
          <a:noFill/>
          <a:ln>
            <a:noFill/>
          </a:ln>
        </p:spPr>
      </p:pic>
      <p:sp>
        <p:nvSpPr>
          <p:cNvPr id="4" name="Shape 879"/>
          <p:cNvSpPr txBox="1"/>
          <p:nvPr/>
        </p:nvSpPr>
        <p:spPr>
          <a:xfrm>
            <a:off x="1066800" y="5867400"/>
            <a:ext cx="7021200" cy="420000"/>
          </a:xfrm>
          <a:prstGeom prst="rect">
            <a:avLst/>
          </a:prstGeom>
          <a:solidFill>
            <a:srgbClr val="6AA84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x-none" sz="1800" b="1"/>
              <a:t>VACUNACIÓN PARA TODA LA FAMILIA</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1912"/>
            <a:ext cx="2867025" cy="670175"/>
          </a:xfrm>
          <a:prstGeom prst="rect">
            <a:avLst/>
          </a:prstGeom>
        </p:spPr>
      </p:pic>
    </p:spTree>
    <p:extLst>
      <p:ext uri="{BB962C8B-B14F-4D97-AF65-F5344CB8AC3E}">
        <p14:creationId xmlns:p14="http://schemas.microsoft.com/office/powerpoint/2010/main" val="3786983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884"/>
          <p:cNvPicPr preferRelativeResize="0"/>
          <p:nvPr/>
        </p:nvPicPr>
        <p:blipFill rotWithShape="1">
          <a:blip r:embed="rId3">
            <a:alphaModFix/>
          </a:blip>
          <a:srcRect/>
          <a:stretch/>
        </p:blipFill>
        <p:spPr>
          <a:xfrm>
            <a:off x="327934" y="1706850"/>
            <a:ext cx="8580300" cy="3650400"/>
          </a:xfrm>
          <a:prstGeom prst="rect">
            <a:avLst/>
          </a:prstGeom>
          <a:solidFill>
            <a:schemeClr val="lt1"/>
          </a:solidFill>
          <a:ln>
            <a:noFill/>
          </a:ln>
        </p:spPr>
      </p:pic>
      <p:sp>
        <p:nvSpPr>
          <p:cNvPr id="3" name="Shape 885"/>
          <p:cNvSpPr txBox="1"/>
          <p:nvPr/>
        </p:nvSpPr>
        <p:spPr>
          <a:xfrm>
            <a:off x="568019" y="1788528"/>
            <a:ext cx="3687900" cy="899100"/>
          </a:xfrm>
          <a:prstGeom prst="rect">
            <a:avLst/>
          </a:prstGeom>
          <a:solidFill>
            <a:srgbClr val="CCFFCC"/>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x-none" sz="1200" b="1" i="0" u="none" strike="noStrike" cap="none">
                <a:solidFill>
                  <a:schemeClr val="dk1"/>
                </a:solidFill>
                <a:latin typeface="Calibri"/>
                <a:ea typeface="Calibri"/>
                <a:cs typeface="Calibri"/>
                <a:sym typeface="Calibri"/>
              </a:rPr>
              <a:t>Ministerio de Salud</a:t>
            </a:r>
          </a:p>
          <a:p>
            <a:pPr marL="0" marR="0" lvl="0" indent="0" algn="ctr" rtl="0">
              <a:spcBef>
                <a:spcPts val="0"/>
              </a:spcBef>
              <a:buSzPct val="25000"/>
              <a:buNone/>
            </a:pPr>
            <a:r>
              <a:rPr lang="x-none" sz="1200" b="1" i="0" u="none" strike="noStrike" cap="none">
                <a:solidFill>
                  <a:schemeClr val="dk1"/>
                </a:solidFill>
                <a:latin typeface="Calibri"/>
                <a:ea typeface="Calibri"/>
                <a:cs typeface="Calibri"/>
                <a:sym typeface="Calibri"/>
              </a:rPr>
              <a:t>Dirección General de la Salud</a:t>
            </a:r>
          </a:p>
          <a:p>
            <a:pPr marL="0" marR="0" lvl="0" indent="0" algn="ctr" rtl="0">
              <a:spcBef>
                <a:spcPts val="0"/>
              </a:spcBef>
              <a:buSzPct val="25000"/>
              <a:buNone/>
            </a:pPr>
            <a:r>
              <a:rPr lang="x-none" sz="1200" b="1" i="0" u="none" strike="noStrike" cap="none">
                <a:solidFill>
                  <a:schemeClr val="dk1"/>
                </a:solidFill>
                <a:latin typeface="Calibri"/>
                <a:ea typeface="Calibri"/>
                <a:cs typeface="Calibri"/>
                <a:sym typeface="Calibri"/>
              </a:rPr>
              <a:t>Unidad de Inmunizaciones </a:t>
            </a:r>
          </a:p>
          <a:p>
            <a:pPr marL="0" marR="0" lvl="0" indent="0" algn="ctr" rtl="0">
              <a:spcBef>
                <a:spcPts val="0"/>
              </a:spcBef>
              <a:buSzPct val="25000"/>
              <a:buNone/>
            </a:pPr>
            <a:r>
              <a:rPr lang="x-none" sz="1200" b="1" i="0" u="none" strike="noStrike" cap="none">
                <a:solidFill>
                  <a:schemeClr val="dk1"/>
                </a:solidFill>
                <a:latin typeface="Calibri"/>
                <a:ea typeface="Calibri"/>
                <a:cs typeface="Calibri"/>
                <a:sym typeface="Calibri"/>
              </a:rPr>
              <a:t>Comisión Nacional Asesora de Vacunaciones</a:t>
            </a:r>
          </a:p>
        </p:txBody>
      </p:sp>
      <p:sp>
        <p:nvSpPr>
          <p:cNvPr id="4" name="Shape 887"/>
          <p:cNvSpPr txBox="1"/>
          <p:nvPr/>
        </p:nvSpPr>
        <p:spPr>
          <a:xfrm>
            <a:off x="-9144" y="894368"/>
            <a:ext cx="9153600" cy="4809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x-none" sz="2700" b="1" i="0" u="none" strike="noStrike" cap="none"/>
              <a:t>Estructura del Programa Nacional de Vacunación</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385094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904"/>
          <p:cNvSpPr txBox="1"/>
          <p:nvPr/>
        </p:nvSpPr>
        <p:spPr>
          <a:xfrm>
            <a:off x="24384" y="457200"/>
            <a:ext cx="9018600" cy="5093400"/>
          </a:xfrm>
          <a:prstGeom prst="rect">
            <a:avLst/>
          </a:prstGeom>
          <a:noFill/>
          <a:ln>
            <a:noFill/>
          </a:ln>
        </p:spPr>
        <p:txBody>
          <a:bodyPr wrap="square" lIns="91425" tIns="91425" rIns="91425" bIns="91425" anchor="ctr" anchorCtr="0">
            <a:noAutofit/>
          </a:bodyPr>
          <a:lstStyle/>
          <a:p>
            <a:pPr marL="0" marR="0" lvl="0" indent="0" algn="just" rtl="0">
              <a:lnSpc>
                <a:spcPct val="80000"/>
              </a:lnSpc>
              <a:spcBef>
                <a:spcPts val="0"/>
              </a:spcBef>
              <a:spcAft>
                <a:spcPts val="0"/>
              </a:spcAft>
              <a:buClr>
                <a:schemeClr val="dk1"/>
              </a:buClr>
              <a:buSzPct val="25000"/>
              <a:buFont typeface="Calibri"/>
              <a:buNone/>
            </a:pPr>
            <a:r>
              <a:rPr lang="x-none" sz="3600" b="1" i="0" u="none" strike="noStrike" cap="none">
                <a:solidFill>
                  <a:schemeClr val="dk1"/>
                </a:solidFill>
              </a:rPr>
              <a:t>Las vacu</a:t>
            </a:r>
            <a:r>
              <a:rPr lang="x-none" sz="3600" b="1">
                <a:solidFill>
                  <a:schemeClr val="dk1"/>
                </a:solidFill>
              </a:rPr>
              <a:t>nas</a:t>
            </a:r>
            <a:r>
              <a:rPr lang="x-none" sz="3600" b="1" i="0" u="none" strike="noStrike" cap="none">
                <a:solidFill>
                  <a:schemeClr val="dk1"/>
                </a:solidFill>
              </a:rPr>
              <a:t>…</a:t>
            </a:r>
          </a:p>
          <a:p>
            <a:pPr marL="0" marR="0" lvl="0" indent="0" algn="just" rtl="0">
              <a:lnSpc>
                <a:spcPct val="80000"/>
              </a:lnSpc>
              <a:spcBef>
                <a:spcPts val="0"/>
              </a:spcBef>
              <a:spcAft>
                <a:spcPts val="0"/>
              </a:spcAft>
              <a:buClr>
                <a:schemeClr val="dk1"/>
              </a:buClr>
              <a:buFont typeface="Calibri"/>
              <a:buNone/>
            </a:pPr>
            <a:endParaRPr sz="2300" b="1" i="0" u="none" strike="noStrike" cap="none" dirty="0">
              <a:solidFill>
                <a:schemeClr val="dk1"/>
              </a:solidFill>
            </a:endParaRPr>
          </a:p>
          <a:p>
            <a:pPr marL="0" marR="0" lvl="0" indent="0" algn="just" rtl="0">
              <a:lnSpc>
                <a:spcPct val="80000"/>
              </a:lnSpc>
              <a:spcBef>
                <a:spcPts val="0"/>
              </a:spcBef>
              <a:spcAft>
                <a:spcPts val="0"/>
              </a:spcAft>
              <a:buSzPct val="25000"/>
              <a:buNone/>
            </a:pPr>
            <a:r>
              <a:rPr lang="x-none" sz="2300" i="0" u="none" strike="noStrike" cap="none">
                <a:solidFill>
                  <a:schemeClr val="dk1"/>
                </a:solidFill>
              </a:rPr>
              <a:t>La  vacunaci</a:t>
            </a:r>
            <a:r>
              <a:rPr lang="x-none" sz="2300">
                <a:solidFill>
                  <a:schemeClr val="dk1"/>
                </a:solidFill>
              </a:rPr>
              <a:t>ón</a:t>
            </a:r>
            <a:r>
              <a:rPr lang="x-none" sz="2300" i="0" u="none" strike="noStrike" cap="none">
                <a:solidFill>
                  <a:schemeClr val="dk1"/>
                </a:solidFill>
              </a:rPr>
              <a:t> constituye una de las intervenciones de salud pública más eficientes y de mayor rentabilidad </a:t>
            </a:r>
          </a:p>
          <a:p>
            <a:pPr marL="342900" marR="0" lvl="0" indent="0" algn="just" rtl="0">
              <a:lnSpc>
                <a:spcPct val="80000"/>
              </a:lnSpc>
              <a:spcBef>
                <a:spcPts val="480"/>
              </a:spcBef>
              <a:spcAft>
                <a:spcPts val="0"/>
              </a:spcAft>
              <a:buClr>
                <a:schemeClr val="dk1"/>
              </a:buClr>
              <a:buFont typeface="Calibri"/>
              <a:buNone/>
            </a:pPr>
            <a:endParaRPr sz="2300" i="0" u="none" strike="noStrike" cap="none" dirty="0">
              <a:solidFill>
                <a:schemeClr val="dk1"/>
              </a:solidFill>
            </a:endParaRPr>
          </a:p>
          <a:p>
            <a:pPr marL="342900" marR="0" lvl="0" indent="-304800" algn="just" rtl="0">
              <a:lnSpc>
                <a:spcPct val="80000"/>
              </a:lnSpc>
              <a:spcBef>
                <a:spcPts val="480"/>
              </a:spcBef>
              <a:spcAft>
                <a:spcPts val="0"/>
              </a:spcAft>
              <a:buClr>
                <a:schemeClr val="dk1"/>
              </a:buClr>
              <a:buSzPct val="100000"/>
              <a:buFont typeface="Arial"/>
              <a:buChar char="•"/>
            </a:pPr>
            <a:r>
              <a:rPr lang="x-none" sz="2300" i="0" u="none" strike="noStrike" cap="none">
                <a:solidFill>
                  <a:schemeClr val="dk1"/>
                </a:solidFill>
              </a:rPr>
              <a:t>Su aplicación constituye uno de los mayores logros de la historia de salud pública y la epidemiología.</a:t>
            </a:r>
          </a:p>
          <a:p>
            <a:pPr marL="342900" marR="0" lvl="0" indent="-190500" algn="just" rtl="0">
              <a:lnSpc>
                <a:spcPct val="80000"/>
              </a:lnSpc>
              <a:spcBef>
                <a:spcPts val="480"/>
              </a:spcBef>
              <a:spcAft>
                <a:spcPts val="0"/>
              </a:spcAft>
              <a:buClr>
                <a:schemeClr val="dk1"/>
              </a:buClr>
              <a:buFont typeface="Calibri"/>
              <a:buNone/>
            </a:pPr>
            <a:endParaRPr sz="2300" i="0" u="none" strike="noStrike" cap="none" dirty="0">
              <a:solidFill>
                <a:schemeClr val="dk1"/>
              </a:solidFill>
            </a:endParaRPr>
          </a:p>
          <a:p>
            <a:pPr marL="342900" marR="0" lvl="0" indent="-304800" algn="just" rtl="0">
              <a:lnSpc>
                <a:spcPct val="80000"/>
              </a:lnSpc>
              <a:spcBef>
                <a:spcPts val="480"/>
              </a:spcBef>
              <a:spcAft>
                <a:spcPts val="0"/>
              </a:spcAft>
              <a:buClr>
                <a:schemeClr val="dk1"/>
              </a:buClr>
              <a:buSzPct val="100000"/>
              <a:buFont typeface="Calibri"/>
              <a:buChar char="•"/>
            </a:pPr>
            <a:r>
              <a:rPr lang="x-none" sz="2300" i="0" u="none" strike="noStrike" cap="none">
                <a:solidFill>
                  <a:schemeClr val="dk1"/>
                </a:solidFill>
              </a:rPr>
              <a:t>Previenen más de </a:t>
            </a:r>
            <a:r>
              <a:rPr lang="x-none" sz="2300" b="1" i="0" u="none" strike="noStrike" cap="none">
                <a:solidFill>
                  <a:schemeClr val="dk1"/>
                </a:solidFill>
              </a:rPr>
              <a:t>2,5 millones de muertes por año</a:t>
            </a:r>
            <a:r>
              <a:rPr lang="x-none" sz="2300" i="0" u="none" strike="noStrike" cap="none">
                <a:solidFill>
                  <a:schemeClr val="dk1"/>
                </a:solidFill>
              </a:rPr>
              <a:t> en el mundo</a:t>
            </a:r>
          </a:p>
          <a:p>
            <a:pPr marL="342900" marR="0" lvl="0" indent="0" algn="just" rtl="0">
              <a:lnSpc>
                <a:spcPct val="80000"/>
              </a:lnSpc>
              <a:spcBef>
                <a:spcPts val="480"/>
              </a:spcBef>
              <a:spcAft>
                <a:spcPts val="0"/>
              </a:spcAft>
              <a:buClr>
                <a:schemeClr val="dk1"/>
              </a:buClr>
              <a:buFont typeface="Calibri"/>
              <a:buNone/>
            </a:pPr>
            <a:endParaRPr sz="2300" i="0" u="none" strike="noStrike" cap="none" dirty="0">
              <a:solidFill>
                <a:schemeClr val="dk1"/>
              </a:solidFill>
            </a:endParaRPr>
          </a:p>
          <a:p>
            <a:pPr marL="342900" marR="0" lvl="0" indent="-304800" algn="just" rtl="0">
              <a:lnSpc>
                <a:spcPct val="80000"/>
              </a:lnSpc>
              <a:spcBef>
                <a:spcPts val="480"/>
              </a:spcBef>
              <a:spcAft>
                <a:spcPts val="0"/>
              </a:spcAft>
              <a:buClr>
                <a:schemeClr val="dk1"/>
              </a:buClr>
              <a:buSzPct val="100000"/>
              <a:buFont typeface="Calibri"/>
              <a:buChar char="•"/>
            </a:pPr>
            <a:r>
              <a:rPr lang="x-none" sz="2300" i="0" u="none" strike="noStrike" cap="none">
                <a:solidFill>
                  <a:schemeClr val="dk1"/>
                </a:solidFill>
              </a:rPr>
              <a:t>Medida de </a:t>
            </a:r>
            <a:r>
              <a:rPr lang="x-none" sz="2300" b="1" i="0" u="none" strike="noStrike" cap="none">
                <a:solidFill>
                  <a:schemeClr val="dk1"/>
                </a:solidFill>
              </a:rPr>
              <a:t>bien público</a:t>
            </a:r>
          </a:p>
          <a:p>
            <a:pPr marL="342900" marR="0" lvl="0" indent="0" algn="just" rtl="0">
              <a:lnSpc>
                <a:spcPct val="80000"/>
              </a:lnSpc>
              <a:spcBef>
                <a:spcPts val="480"/>
              </a:spcBef>
              <a:spcAft>
                <a:spcPts val="0"/>
              </a:spcAft>
              <a:buClr>
                <a:schemeClr val="dk1"/>
              </a:buClr>
              <a:buFont typeface="Calibri"/>
              <a:buNone/>
            </a:pPr>
            <a:endParaRPr sz="2300" i="0" u="none" strike="noStrike" cap="none" dirty="0">
              <a:solidFill>
                <a:schemeClr val="dk1"/>
              </a:solidFill>
            </a:endParaRPr>
          </a:p>
          <a:p>
            <a:pPr marL="342900" marR="0" lvl="0" indent="-304800" algn="just" rtl="0">
              <a:lnSpc>
                <a:spcPct val="80000"/>
              </a:lnSpc>
              <a:spcBef>
                <a:spcPts val="480"/>
              </a:spcBef>
              <a:spcAft>
                <a:spcPts val="0"/>
              </a:spcAft>
              <a:buClr>
                <a:schemeClr val="dk1"/>
              </a:buClr>
              <a:buSzPct val="100000"/>
              <a:buFont typeface="Calibri"/>
              <a:buChar char="•"/>
            </a:pPr>
            <a:r>
              <a:rPr lang="x-none" sz="2300" i="0" u="none" strike="noStrike" cap="none">
                <a:solidFill>
                  <a:schemeClr val="dk1"/>
                </a:solidFill>
              </a:rPr>
              <a:t>Pilar fundamental en el enfoque de la </a:t>
            </a:r>
            <a:r>
              <a:rPr lang="x-none" sz="2300" b="1" i="0" u="none" strike="noStrike" cap="none">
                <a:solidFill>
                  <a:schemeClr val="dk1"/>
                </a:solidFill>
              </a:rPr>
              <a:t>prevención primaria de las enfermedades.</a:t>
            </a:r>
          </a:p>
          <a:p>
            <a:pPr marL="342900" marR="0" lvl="0" indent="-190500" algn="just" rtl="0">
              <a:spcBef>
                <a:spcPts val="480"/>
              </a:spcBef>
              <a:spcAft>
                <a:spcPts val="0"/>
              </a:spcAft>
              <a:buClr>
                <a:schemeClr val="dk1"/>
              </a:buClr>
              <a:buFont typeface="Calibri"/>
              <a:buNone/>
            </a:pPr>
            <a:endParaRPr sz="1800" i="0" u="none" strike="noStrike" cap="none" dirty="0">
              <a:solidFill>
                <a:schemeClr val="dk1"/>
              </a:solidFill>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24365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hape 909"/>
          <p:cNvSpPr txBox="1">
            <a:spLocks/>
          </p:cNvSpPr>
          <p:nvPr/>
        </p:nvSpPr>
        <p:spPr>
          <a:xfrm>
            <a:off x="463296" y="1371600"/>
            <a:ext cx="8229600" cy="3963600"/>
          </a:xfrm>
          <a:prstGeom prst="rect">
            <a:avLst/>
          </a:prstGeom>
          <a:noFill/>
          <a:ln>
            <a:noFill/>
          </a:ln>
        </p:spPr>
        <p:txBody>
          <a:bodyPr vert="horz" wrap="square" lIns="54850" tIns="91425"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indent="-196850">
              <a:lnSpc>
                <a:spcPct val="90000"/>
              </a:lnSpc>
              <a:spcBef>
                <a:spcPts val="0"/>
              </a:spcBef>
              <a:buClr>
                <a:schemeClr val="dk1"/>
              </a:buClr>
              <a:buSzPct val="100000"/>
              <a:buFont typeface="Arial"/>
              <a:buChar char="•"/>
            </a:pPr>
            <a:r>
              <a:rPr lang="es-UY" sz="2200" dirty="0" smtClean="0">
                <a:solidFill>
                  <a:schemeClr val="dk1"/>
                </a:solidFill>
                <a:latin typeface="Arial"/>
                <a:ea typeface="Arial"/>
                <a:cs typeface="Arial"/>
                <a:sym typeface="Arial"/>
              </a:rPr>
              <a:t>Erradicación: </a:t>
            </a:r>
            <a:r>
              <a:rPr lang="es-UY" sz="2200" b="1" dirty="0" smtClean="0">
                <a:solidFill>
                  <a:schemeClr val="dk1"/>
                </a:solidFill>
                <a:latin typeface="Arial"/>
                <a:ea typeface="Arial"/>
                <a:cs typeface="Arial"/>
                <a:sym typeface="Arial"/>
              </a:rPr>
              <a:t>viruela</a:t>
            </a:r>
          </a:p>
          <a:p>
            <a:pPr marL="438150" indent="-323850">
              <a:lnSpc>
                <a:spcPct val="90000"/>
              </a:lnSpc>
              <a:spcBef>
                <a:spcPts val="480"/>
              </a:spcBef>
              <a:buClr>
                <a:schemeClr val="dk1"/>
              </a:buClr>
              <a:buSzPct val="25000"/>
              <a:buFont typeface="Arial"/>
              <a:buNone/>
            </a:pPr>
            <a:endParaRPr lang="es-UY" sz="2200" b="1" dirty="0" smtClean="0">
              <a:solidFill>
                <a:schemeClr val="dk1"/>
              </a:solidFill>
              <a:latin typeface="Arial"/>
              <a:ea typeface="Arial"/>
              <a:cs typeface="Arial"/>
              <a:sym typeface="Arial"/>
            </a:endParaRPr>
          </a:p>
          <a:p>
            <a:pPr marL="438150" indent="-196850">
              <a:lnSpc>
                <a:spcPct val="90000"/>
              </a:lnSpc>
              <a:spcBef>
                <a:spcPts val="480"/>
              </a:spcBef>
              <a:buClr>
                <a:schemeClr val="dk1"/>
              </a:buClr>
              <a:buSzPct val="100000"/>
              <a:buFont typeface="Arial"/>
              <a:buChar char="•"/>
            </a:pPr>
            <a:r>
              <a:rPr lang="es-UY" sz="2200" dirty="0" smtClean="0">
                <a:solidFill>
                  <a:schemeClr val="dk1"/>
                </a:solidFill>
                <a:latin typeface="Arial"/>
                <a:ea typeface="Arial"/>
                <a:cs typeface="Arial"/>
                <a:sym typeface="Arial"/>
              </a:rPr>
              <a:t>Enfermedades elimina</a:t>
            </a:r>
            <a:r>
              <a:rPr lang="es-UY" sz="2200" dirty="0" smtClean="0">
                <a:latin typeface="Arial"/>
                <a:ea typeface="Arial"/>
                <a:cs typeface="Arial"/>
                <a:sym typeface="Arial"/>
              </a:rPr>
              <a:t>das</a:t>
            </a:r>
            <a:r>
              <a:rPr lang="es-UY" sz="2200" dirty="0" smtClean="0">
                <a:solidFill>
                  <a:schemeClr val="dk1"/>
                </a:solidFill>
                <a:latin typeface="Arial"/>
                <a:ea typeface="Arial"/>
                <a:cs typeface="Arial"/>
                <a:sym typeface="Arial"/>
              </a:rPr>
              <a:t>: </a:t>
            </a:r>
            <a:r>
              <a:rPr lang="es-UY" sz="2200" b="1" dirty="0" smtClean="0">
                <a:solidFill>
                  <a:schemeClr val="dk1"/>
                </a:solidFill>
                <a:latin typeface="Arial"/>
                <a:ea typeface="Arial"/>
                <a:cs typeface="Arial"/>
                <a:sym typeface="Arial"/>
              </a:rPr>
              <a:t>poliomielitis, sarampión, rubeola, SRC, tétanos neonatal, difteria, </a:t>
            </a:r>
          </a:p>
          <a:p>
            <a:pPr marL="438150" indent="-323850">
              <a:lnSpc>
                <a:spcPct val="90000"/>
              </a:lnSpc>
              <a:spcBef>
                <a:spcPts val="480"/>
              </a:spcBef>
              <a:buClr>
                <a:schemeClr val="dk1"/>
              </a:buClr>
              <a:buSzPct val="25000"/>
              <a:buFont typeface="Arial"/>
              <a:buNone/>
            </a:pPr>
            <a:endParaRPr lang="es-UY" sz="2200" b="1" dirty="0" smtClean="0">
              <a:solidFill>
                <a:schemeClr val="dk1"/>
              </a:solidFill>
              <a:latin typeface="Arial"/>
              <a:ea typeface="Arial"/>
              <a:cs typeface="Arial"/>
              <a:sym typeface="Arial"/>
            </a:endParaRPr>
          </a:p>
          <a:p>
            <a:pPr marL="438150" indent="-196850">
              <a:lnSpc>
                <a:spcPct val="90000"/>
              </a:lnSpc>
              <a:spcBef>
                <a:spcPts val="480"/>
              </a:spcBef>
              <a:buClr>
                <a:schemeClr val="dk1"/>
              </a:buClr>
              <a:buSzPct val="100000"/>
              <a:buFont typeface="Arial"/>
              <a:buChar char="•"/>
            </a:pPr>
            <a:r>
              <a:rPr lang="es-UY" sz="2200" dirty="0" smtClean="0">
                <a:solidFill>
                  <a:schemeClr val="dk1"/>
                </a:solidFill>
                <a:latin typeface="Arial"/>
                <a:ea typeface="Arial"/>
                <a:cs typeface="Arial"/>
                <a:sym typeface="Arial"/>
              </a:rPr>
              <a:t>Enfermedades controladas: </a:t>
            </a:r>
            <a:r>
              <a:rPr lang="es-UY" sz="2200" b="1" dirty="0" smtClean="0">
                <a:solidFill>
                  <a:schemeClr val="dk1"/>
                </a:solidFill>
                <a:latin typeface="Arial"/>
                <a:ea typeface="Arial"/>
                <a:cs typeface="Arial"/>
                <a:sym typeface="Arial"/>
              </a:rPr>
              <a:t>tétanos, </a:t>
            </a:r>
            <a:r>
              <a:rPr lang="es-UY" sz="2200" b="1" dirty="0" smtClean="0">
                <a:latin typeface="Arial"/>
                <a:ea typeface="Arial"/>
                <a:cs typeface="Arial"/>
                <a:sym typeface="Arial"/>
              </a:rPr>
              <a:t>tos convulsa</a:t>
            </a:r>
            <a:r>
              <a:rPr lang="es-UY" sz="2200" b="1" dirty="0" smtClean="0">
                <a:solidFill>
                  <a:schemeClr val="dk1"/>
                </a:solidFill>
                <a:latin typeface="Arial"/>
                <a:ea typeface="Arial"/>
                <a:cs typeface="Arial"/>
                <a:sym typeface="Arial"/>
              </a:rPr>
              <a:t>, meningitis a </a:t>
            </a:r>
            <a:r>
              <a:rPr lang="es-UY" sz="2200" b="1" i="1" dirty="0" err="1" smtClean="0">
                <a:solidFill>
                  <a:schemeClr val="dk1"/>
                </a:solidFill>
                <a:latin typeface="Arial"/>
                <a:ea typeface="Arial"/>
                <a:cs typeface="Arial"/>
                <a:sym typeface="Arial"/>
              </a:rPr>
              <a:t>Haemophilus</a:t>
            </a:r>
            <a:r>
              <a:rPr lang="es-UY" sz="2200" b="1" i="1" dirty="0" smtClean="0">
                <a:solidFill>
                  <a:schemeClr val="dk1"/>
                </a:solidFill>
                <a:latin typeface="Arial"/>
                <a:ea typeface="Arial"/>
                <a:cs typeface="Arial"/>
                <a:sym typeface="Arial"/>
              </a:rPr>
              <a:t> </a:t>
            </a:r>
            <a:r>
              <a:rPr lang="es-UY" sz="2200" b="1" i="1" dirty="0" err="1" smtClean="0">
                <a:solidFill>
                  <a:schemeClr val="dk1"/>
                </a:solidFill>
                <a:latin typeface="Arial"/>
                <a:ea typeface="Arial"/>
                <a:cs typeface="Arial"/>
                <a:sym typeface="Arial"/>
              </a:rPr>
              <a:t>influenzae</a:t>
            </a:r>
            <a:r>
              <a:rPr lang="es-UY" sz="2200" b="1" dirty="0" smtClean="0">
                <a:solidFill>
                  <a:schemeClr val="dk1"/>
                </a:solidFill>
                <a:latin typeface="Arial"/>
                <a:ea typeface="Arial"/>
                <a:cs typeface="Arial"/>
                <a:sym typeface="Arial"/>
              </a:rPr>
              <a:t>, hepatitis </a:t>
            </a:r>
            <a:r>
              <a:rPr lang="es-UY" sz="2200" b="1" dirty="0" smtClean="0">
                <a:latin typeface="Arial"/>
                <a:ea typeface="Arial"/>
                <a:cs typeface="Arial"/>
                <a:sym typeface="Arial"/>
              </a:rPr>
              <a:t>b</a:t>
            </a:r>
            <a:r>
              <a:rPr lang="es-UY" sz="2200" b="1" dirty="0" smtClean="0">
                <a:solidFill>
                  <a:schemeClr val="dk1"/>
                </a:solidFill>
                <a:latin typeface="Arial"/>
                <a:ea typeface="Arial"/>
                <a:cs typeface="Arial"/>
                <a:sym typeface="Arial"/>
              </a:rPr>
              <a:t>, parotiditis, hepatitis A, vari</a:t>
            </a:r>
            <a:r>
              <a:rPr lang="es-UY" sz="2200" b="1" dirty="0" smtClean="0">
                <a:latin typeface="Arial"/>
                <a:ea typeface="Arial"/>
                <a:cs typeface="Arial"/>
                <a:sym typeface="Arial"/>
              </a:rPr>
              <a:t>cela, </a:t>
            </a:r>
            <a:r>
              <a:rPr lang="es-UY" sz="2200" b="1" dirty="0" smtClean="0">
                <a:solidFill>
                  <a:schemeClr val="dk1"/>
                </a:solidFill>
                <a:latin typeface="Arial"/>
                <a:ea typeface="Arial"/>
                <a:cs typeface="Arial"/>
                <a:sym typeface="Arial"/>
              </a:rPr>
              <a:t>neumococo, influenza </a:t>
            </a:r>
          </a:p>
          <a:p>
            <a:pPr marL="438150" indent="-323850">
              <a:lnSpc>
                <a:spcPct val="90000"/>
              </a:lnSpc>
              <a:spcBef>
                <a:spcPts val="480"/>
              </a:spcBef>
              <a:buClr>
                <a:schemeClr val="dk1"/>
              </a:buClr>
              <a:buSzPct val="25000"/>
              <a:buFont typeface="Arial"/>
              <a:buNone/>
            </a:pPr>
            <a:endParaRPr lang="es-UY" sz="2200" b="1" dirty="0" smtClean="0">
              <a:solidFill>
                <a:schemeClr val="dk1"/>
              </a:solidFill>
              <a:latin typeface="Arial"/>
              <a:ea typeface="Arial"/>
              <a:cs typeface="Arial"/>
              <a:sym typeface="Arial"/>
            </a:endParaRPr>
          </a:p>
          <a:p>
            <a:pPr marL="438150" indent="-196850">
              <a:lnSpc>
                <a:spcPct val="90000"/>
              </a:lnSpc>
              <a:spcBef>
                <a:spcPts val="480"/>
              </a:spcBef>
              <a:buClr>
                <a:schemeClr val="dk1"/>
              </a:buClr>
              <a:buSzPct val="100000"/>
              <a:buFont typeface="Arial"/>
              <a:buChar char="•"/>
            </a:pPr>
            <a:r>
              <a:rPr lang="es-UY" sz="2200" dirty="0" smtClean="0">
                <a:solidFill>
                  <a:schemeClr val="dk1"/>
                </a:solidFill>
                <a:latin typeface="Arial"/>
                <a:ea typeface="Arial"/>
                <a:cs typeface="Arial"/>
                <a:sym typeface="Arial"/>
              </a:rPr>
              <a:t>Bloqueo de brotes</a:t>
            </a:r>
          </a:p>
          <a:p>
            <a:pPr marL="438150" indent="-323850">
              <a:lnSpc>
                <a:spcPct val="90000"/>
              </a:lnSpc>
              <a:spcBef>
                <a:spcPts val="480"/>
              </a:spcBef>
              <a:buClr>
                <a:schemeClr val="dk1"/>
              </a:buClr>
              <a:buSzPct val="25000"/>
              <a:buFont typeface="Arial"/>
              <a:buNone/>
            </a:pPr>
            <a:endParaRPr lang="es-UY" sz="2200" dirty="0" smtClean="0">
              <a:solidFill>
                <a:schemeClr val="dk1"/>
              </a:solidFill>
              <a:latin typeface="Arial"/>
              <a:ea typeface="Arial"/>
              <a:cs typeface="Arial"/>
              <a:sym typeface="Arial"/>
            </a:endParaRPr>
          </a:p>
          <a:p>
            <a:pPr marL="438150" indent="-196850">
              <a:lnSpc>
                <a:spcPct val="90000"/>
              </a:lnSpc>
              <a:spcBef>
                <a:spcPts val="480"/>
              </a:spcBef>
              <a:buClr>
                <a:schemeClr val="dk1"/>
              </a:buClr>
              <a:buSzPct val="100000"/>
              <a:buFont typeface="Arial"/>
              <a:buChar char="•"/>
            </a:pPr>
            <a:r>
              <a:rPr lang="es-UY" sz="2200" dirty="0" smtClean="0">
                <a:solidFill>
                  <a:schemeClr val="dk1"/>
                </a:solidFill>
                <a:latin typeface="Arial"/>
                <a:ea typeface="Arial"/>
                <a:cs typeface="Arial"/>
                <a:sym typeface="Arial"/>
              </a:rPr>
              <a:t>Nuevas vacunas</a:t>
            </a:r>
          </a:p>
          <a:p>
            <a:pPr marL="438150" indent="-323850">
              <a:lnSpc>
                <a:spcPct val="90000"/>
              </a:lnSpc>
              <a:spcBef>
                <a:spcPts val="480"/>
              </a:spcBef>
              <a:buClr>
                <a:schemeClr val="dk1"/>
              </a:buClr>
              <a:buSzPct val="25000"/>
              <a:buFont typeface="Arial"/>
              <a:buNone/>
            </a:pPr>
            <a:endParaRPr lang="es-UY" sz="2200" dirty="0" smtClean="0">
              <a:solidFill>
                <a:schemeClr val="dk1"/>
              </a:solidFill>
              <a:latin typeface="Arial"/>
              <a:ea typeface="Arial"/>
              <a:cs typeface="Arial"/>
              <a:sym typeface="Arial"/>
            </a:endParaRPr>
          </a:p>
          <a:p>
            <a:pPr marL="438150" indent="-323850">
              <a:lnSpc>
                <a:spcPct val="90000"/>
              </a:lnSpc>
              <a:spcBef>
                <a:spcPts val="480"/>
              </a:spcBef>
              <a:buClr>
                <a:schemeClr val="dk1"/>
              </a:buClr>
              <a:buSzPct val="25000"/>
              <a:buFont typeface="Arial"/>
              <a:buNone/>
            </a:pPr>
            <a:endParaRPr lang="es-UY" sz="2200" dirty="0" smtClean="0">
              <a:solidFill>
                <a:schemeClr val="dk1"/>
              </a:solidFill>
              <a:latin typeface="Arial"/>
              <a:ea typeface="Arial"/>
              <a:cs typeface="Arial"/>
              <a:sym typeface="Arial"/>
            </a:endParaRPr>
          </a:p>
          <a:p>
            <a:pPr marL="438150" indent="-120650">
              <a:lnSpc>
                <a:spcPct val="90000"/>
              </a:lnSpc>
              <a:spcBef>
                <a:spcPts val="640"/>
              </a:spcBef>
              <a:buClr>
                <a:schemeClr val="dk1"/>
              </a:buClr>
              <a:buSzPct val="25000"/>
              <a:buFont typeface="Arial"/>
              <a:buNone/>
            </a:pPr>
            <a:endParaRPr lang="es-UY" sz="2200" dirty="0" smtClean="0">
              <a:solidFill>
                <a:schemeClr val="dk1"/>
              </a:solidFill>
              <a:latin typeface="Arial"/>
              <a:ea typeface="Arial"/>
              <a:cs typeface="Arial"/>
              <a:sym typeface="Arial"/>
            </a:endParaRPr>
          </a:p>
          <a:p>
            <a:pPr marL="0" indent="0">
              <a:spcBef>
                <a:spcPts val="0"/>
              </a:spcBef>
              <a:buClr>
                <a:schemeClr val="dk1"/>
              </a:buClr>
              <a:buSzPct val="25000"/>
              <a:buFont typeface="Arial"/>
              <a:buNone/>
            </a:pPr>
            <a:endParaRPr lang="es-UY" sz="2200" dirty="0">
              <a:solidFill>
                <a:schemeClr val="dk1"/>
              </a:solidFill>
              <a:latin typeface="Arial"/>
              <a:ea typeface="Arial"/>
              <a:cs typeface="Arial"/>
              <a:sym typeface="Arial"/>
            </a:endParaRPr>
          </a:p>
        </p:txBody>
      </p:sp>
      <p:sp>
        <p:nvSpPr>
          <p:cNvPr id="3" name="Shape 910"/>
          <p:cNvSpPr txBox="1"/>
          <p:nvPr/>
        </p:nvSpPr>
        <p:spPr>
          <a:xfrm>
            <a:off x="0" y="304800"/>
            <a:ext cx="8930400" cy="864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x-none" sz="2600" b="1" i="0" u="none" strike="noStrike" cap="none">
                <a:solidFill>
                  <a:schemeClr val="dk1"/>
                </a:solidFill>
                <a:latin typeface="Arial"/>
                <a:ea typeface="Arial"/>
                <a:cs typeface="Arial"/>
                <a:sym typeface="Arial"/>
              </a:rPr>
              <a:t>Enfermedades inmunoprevenibles: logros Uruguay</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3084578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Shape 916"/>
          <p:cNvPicPr preferRelativeResize="0"/>
          <p:nvPr/>
        </p:nvPicPr>
        <p:blipFill rotWithShape="1">
          <a:blip r:embed="rId3">
            <a:alphaModFix/>
          </a:blip>
          <a:srcRect/>
          <a:stretch/>
        </p:blipFill>
        <p:spPr>
          <a:xfrm>
            <a:off x="5160454" y="1532330"/>
            <a:ext cx="3738000" cy="3064800"/>
          </a:xfrm>
          <a:prstGeom prst="rect">
            <a:avLst/>
          </a:prstGeom>
          <a:noFill/>
          <a:ln>
            <a:noFill/>
          </a:ln>
        </p:spPr>
      </p:pic>
      <p:sp>
        <p:nvSpPr>
          <p:cNvPr id="3" name="Shape 917"/>
          <p:cNvSpPr txBox="1"/>
          <p:nvPr/>
        </p:nvSpPr>
        <p:spPr>
          <a:xfrm>
            <a:off x="250987" y="1447800"/>
            <a:ext cx="4114800" cy="45178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x-none" sz="1800" b="1" i="0" u="none" strike="noStrike" cap="none">
                <a:solidFill>
                  <a:schemeClr val="dk1"/>
                </a:solidFill>
                <a:latin typeface="Arial"/>
                <a:ea typeface="Arial"/>
                <a:cs typeface="Arial"/>
                <a:sym typeface="Arial"/>
              </a:rPr>
              <a:t>Erradicado del país.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x-none" sz="1800" b="0" i="0" u="none" strike="noStrike" cap="none">
                <a:solidFill>
                  <a:schemeClr val="dk1"/>
                </a:solidFill>
                <a:latin typeface="Arial"/>
                <a:ea typeface="Arial"/>
                <a:cs typeface="Arial"/>
                <a:sym typeface="Arial"/>
              </a:rPr>
              <a:t>Vacuna obligatoria desde 1982,</a:t>
            </a:r>
          </a:p>
          <a:p>
            <a:pPr marL="0" marR="0" lvl="0" indent="0" algn="l" rtl="0">
              <a:lnSpc>
                <a:spcPct val="100000"/>
              </a:lnSpc>
              <a:spcBef>
                <a:spcPts val="0"/>
              </a:spcBef>
              <a:spcAft>
                <a:spcPts val="0"/>
              </a:spcAft>
              <a:buClr>
                <a:schemeClr val="dk1"/>
              </a:buClr>
              <a:buSzPct val="25000"/>
              <a:buFont typeface="Arial"/>
              <a:buNone/>
            </a:pPr>
            <a:r>
              <a:rPr lang="x-none" sz="1800" b="0" i="0" u="none" strike="noStrike" cap="none">
                <a:solidFill>
                  <a:schemeClr val="dk1"/>
                </a:solidFill>
                <a:latin typeface="Arial"/>
                <a:ea typeface="Arial"/>
                <a:cs typeface="Arial"/>
                <a:sym typeface="Arial"/>
              </a:rPr>
              <a:t>2ª dosis desde 1992</a:t>
            </a: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x-none" sz="1800" b="1" i="0" u="none" strike="noStrike" cap="none">
                <a:solidFill>
                  <a:schemeClr val="dk1"/>
                </a:solidFill>
                <a:latin typeface="Arial"/>
                <a:ea typeface="Arial"/>
                <a:cs typeface="Arial"/>
                <a:sym typeface="Arial"/>
              </a:rPr>
              <a:t>Último brote:</a:t>
            </a:r>
            <a:r>
              <a:rPr lang="x-none" sz="1800" b="0" i="0" u="none" strike="noStrike" cap="none">
                <a:solidFill>
                  <a:schemeClr val="dk1"/>
                </a:solidFill>
                <a:latin typeface="Arial"/>
                <a:ea typeface="Arial"/>
                <a:cs typeface="Arial"/>
                <a:sym typeface="Arial"/>
              </a:rPr>
              <a:t> dic 1998  - ene 1999: </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x-none" sz="1800" b="0" i="0" u="none" strike="noStrike" cap="none">
                <a:solidFill>
                  <a:schemeClr val="dk1"/>
                </a:solidFill>
                <a:latin typeface="Arial"/>
                <a:ea typeface="Arial"/>
                <a:cs typeface="Arial"/>
                <a:sym typeface="Arial"/>
              </a:rPr>
              <a:t>- asociado a  turismo con Argentina;</a:t>
            </a:r>
          </a:p>
          <a:p>
            <a:pPr marL="0" marR="0" lvl="0" indent="0" algn="l" rtl="0">
              <a:lnSpc>
                <a:spcPct val="110000"/>
              </a:lnSpc>
              <a:spcBef>
                <a:spcPts val="0"/>
              </a:spcBef>
              <a:spcAft>
                <a:spcPts val="0"/>
              </a:spcAft>
              <a:buClr>
                <a:schemeClr val="dk1"/>
              </a:buClr>
              <a:buSzPct val="25000"/>
              <a:buFont typeface="Arial"/>
              <a:buNone/>
            </a:pPr>
            <a:r>
              <a:rPr lang="x-none" sz="1800" b="0" i="0" u="none" strike="noStrike" cap="none">
                <a:solidFill>
                  <a:schemeClr val="dk1"/>
                </a:solidFill>
                <a:latin typeface="Arial"/>
                <a:ea typeface="Arial"/>
                <a:cs typeface="Arial"/>
                <a:sym typeface="Arial"/>
              </a:rPr>
              <a:t>- total de casos: 35 (2 importados)</a:t>
            </a:r>
          </a:p>
          <a:p>
            <a:pPr marL="0" marR="0" lvl="0" indent="0" algn="l" rtl="0">
              <a:lnSpc>
                <a:spcPct val="110000"/>
              </a:lnSpc>
              <a:spcBef>
                <a:spcPts val="0"/>
              </a:spcBef>
              <a:spcAft>
                <a:spcPts val="0"/>
              </a:spcAft>
              <a:buClr>
                <a:schemeClr val="dk1"/>
              </a:buClr>
              <a:buSzPct val="25000"/>
              <a:buFont typeface="Arial"/>
              <a:buNone/>
            </a:pPr>
            <a:r>
              <a:rPr lang="x-none" sz="1800" b="0" i="0" u="none" strike="noStrike" cap="none">
                <a:solidFill>
                  <a:schemeClr val="dk1"/>
                </a:solidFill>
                <a:latin typeface="Arial"/>
                <a:ea typeface="Arial"/>
                <a:cs typeface="Arial"/>
                <a:sym typeface="Arial"/>
              </a:rPr>
              <a:t>- localización geográfica: Montevideo-Maldonado</a:t>
            </a:r>
          </a:p>
          <a:p>
            <a:pPr marL="0" marR="0" lvl="0" indent="0" algn="l" rtl="0">
              <a:lnSpc>
                <a:spcPct val="110000"/>
              </a:lnSpc>
              <a:spcBef>
                <a:spcPts val="0"/>
              </a:spcBef>
              <a:spcAft>
                <a:spcPts val="0"/>
              </a:spcAft>
              <a:buClr>
                <a:srgbClr val="000000"/>
              </a:buClr>
              <a:buFont typeface="Arial"/>
              <a:buNone/>
            </a:pPr>
            <a:endParaRPr lang="es-UY" sz="1800" b="0" i="0" u="none" strike="noStrike" cap="none" dirty="0" smtClean="0">
              <a:solidFill>
                <a:schemeClr val="dk1"/>
              </a:solidFill>
              <a:latin typeface="Arial"/>
              <a:ea typeface="Arial"/>
              <a:cs typeface="Arial"/>
              <a:sym typeface="Arial"/>
            </a:endParaRPr>
          </a:p>
          <a:p>
            <a:pPr lvl="0">
              <a:lnSpc>
                <a:spcPct val="110000"/>
              </a:lnSpc>
              <a:buClr>
                <a:srgbClr val="000000"/>
              </a:buClr>
            </a:pPr>
            <a:endParaRPr lang="es-UY" dirty="0">
              <a:solidFill>
                <a:schemeClr val="dk1"/>
              </a:solidFill>
              <a:latin typeface="Arial"/>
              <a:ea typeface="Arial"/>
              <a:cs typeface="Arial"/>
              <a:sym typeface="Arial"/>
            </a:endParaRPr>
          </a:p>
          <a:p>
            <a:pPr lvl="0">
              <a:lnSpc>
                <a:spcPct val="110000"/>
              </a:lnSpc>
              <a:buClr>
                <a:schemeClr val="dk1"/>
              </a:buClr>
              <a:buSzPct val="25000"/>
            </a:pPr>
            <a:r>
              <a:rPr lang="es-UY" dirty="0">
                <a:solidFill>
                  <a:schemeClr val="dk1"/>
                </a:solidFill>
                <a:latin typeface="Arial"/>
                <a:ea typeface="Arial"/>
                <a:cs typeface="Arial"/>
                <a:sym typeface="Arial"/>
              </a:rPr>
              <a:t>85% con edades 20-34 años</a:t>
            </a:r>
          </a:p>
          <a:p>
            <a:pPr lvl="0">
              <a:lnSpc>
                <a:spcPct val="110000"/>
              </a:lnSpc>
              <a:buClr>
                <a:schemeClr val="dk1"/>
              </a:buClr>
              <a:buSzPct val="25000"/>
            </a:pPr>
            <a:r>
              <a:rPr lang="es-UY" dirty="0">
                <a:solidFill>
                  <a:schemeClr val="dk1"/>
                </a:solidFill>
                <a:latin typeface="Arial"/>
                <a:ea typeface="Arial"/>
                <a:cs typeface="Arial"/>
                <a:sym typeface="Arial"/>
              </a:rPr>
              <a:t>29% Personal de salud</a:t>
            </a:r>
          </a:p>
          <a:p>
            <a:pPr marL="0" marR="0" lvl="0" indent="0" algn="l" rtl="0">
              <a:lnSpc>
                <a:spcPct val="11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p:txBody>
      </p:sp>
      <p:sp>
        <p:nvSpPr>
          <p:cNvPr id="4" name="Shape 918"/>
          <p:cNvSpPr/>
          <p:nvPr/>
        </p:nvSpPr>
        <p:spPr>
          <a:xfrm>
            <a:off x="4393219" y="4709157"/>
            <a:ext cx="1076400" cy="252300"/>
          </a:xfrm>
          <a:prstGeom prst="wedgeRectCallout">
            <a:avLst>
              <a:gd name="adj1" fmla="val 161014"/>
              <a:gd name="adj2" fmla="val -193056"/>
            </a:avLst>
          </a:prstGeom>
          <a:solidFill>
            <a:schemeClr val="accent1"/>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000" b="0" i="0" u="none" strike="noStrike" cap="none">
                <a:solidFill>
                  <a:schemeClr val="dk1"/>
                </a:solidFill>
                <a:latin typeface="Calibri"/>
                <a:ea typeface="Calibri"/>
                <a:cs typeface="Calibri"/>
                <a:sym typeface="Calibri"/>
              </a:rPr>
              <a:t>Montevideo</a:t>
            </a:r>
          </a:p>
        </p:txBody>
      </p:sp>
      <p:sp>
        <p:nvSpPr>
          <p:cNvPr id="5" name="Shape 919"/>
          <p:cNvSpPr/>
          <p:nvPr/>
        </p:nvSpPr>
        <p:spPr>
          <a:xfrm>
            <a:off x="5160442" y="5210827"/>
            <a:ext cx="1076400" cy="252300"/>
          </a:xfrm>
          <a:prstGeom prst="wedgeRectCallout">
            <a:avLst>
              <a:gd name="adj1" fmla="val 165861"/>
              <a:gd name="adj2" fmla="val -413496"/>
            </a:avLst>
          </a:prstGeom>
          <a:solidFill>
            <a:schemeClr val="accent1"/>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x-none" sz="1000" b="0" i="0" u="none" strike="noStrike" cap="none">
                <a:solidFill>
                  <a:schemeClr val="dk1"/>
                </a:solidFill>
                <a:latin typeface="Calibri"/>
                <a:ea typeface="Calibri"/>
                <a:cs typeface="Calibri"/>
                <a:sym typeface="Calibri"/>
              </a:rPr>
              <a:t>Maldonado</a:t>
            </a:r>
          </a:p>
        </p:txBody>
      </p:sp>
      <p:sp>
        <p:nvSpPr>
          <p:cNvPr id="6" name="Shape 920"/>
          <p:cNvSpPr txBox="1"/>
          <p:nvPr/>
        </p:nvSpPr>
        <p:spPr>
          <a:xfrm>
            <a:off x="672750" y="268575"/>
            <a:ext cx="7899900" cy="5703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x-none" sz="2400" b="1" i="0" u="none" strike="noStrike" cap="none">
                <a:solidFill>
                  <a:srgbClr val="000000"/>
                </a:solidFill>
                <a:latin typeface="Arial"/>
                <a:ea typeface="Arial"/>
                <a:cs typeface="Arial"/>
                <a:sym typeface="Arial"/>
              </a:rPr>
              <a:t>Situación epidemiológica de sarampión, Uruguay</a:t>
            </a:r>
          </a:p>
        </p:txBody>
      </p:sp>
      <p:sp>
        <p:nvSpPr>
          <p:cNvPr id="7" name="Shape 921"/>
          <p:cNvSpPr txBox="1"/>
          <p:nvPr/>
        </p:nvSpPr>
        <p:spPr>
          <a:xfrm>
            <a:off x="6429498" y="6172200"/>
            <a:ext cx="2717700" cy="303300"/>
          </a:xfrm>
          <a:prstGeom prst="rect">
            <a:avLst/>
          </a:prstGeom>
          <a:noFill/>
          <a:ln>
            <a:noFill/>
          </a:ln>
        </p:spPr>
        <p:txBody>
          <a:bodyPr wrap="square" lIns="91425" tIns="91425" rIns="91425" bIns="91425" anchor="t" anchorCtr="0">
            <a:noAutofit/>
          </a:bodyPr>
          <a:lstStyle/>
          <a:p>
            <a:pPr lvl="0" algn="r">
              <a:spcBef>
                <a:spcPts val="0"/>
              </a:spcBef>
              <a:buNone/>
            </a:pPr>
            <a:r>
              <a:rPr lang="x-none" sz="800"/>
              <a:t>Picon T et al. Eliminación del sarampión, la rubéola y del síndrome de rubéola congénita un desafío para Uruguay Arch Pediatr Urug 2013; 84(4):291-296</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5715000"/>
            <a:ext cx="2867025" cy="670175"/>
          </a:xfrm>
          <a:prstGeom prst="rect">
            <a:avLst/>
          </a:prstGeom>
        </p:spPr>
      </p:pic>
    </p:spTree>
    <p:extLst>
      <p:ext uri="{BB962C8B-B14F-4D97-AF65-F5344CB8AC3E}">
        <p14:creationId xmlns:p14="http://schemas.microsoft.com/office/powerpoint/2010/main" val="230469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6690</Words>
  <Application>Microsoft Office PowerPoint</Application>
  <PresentationFormat>Presentación en pantalla (4:3)</PresentationFormat>
  <Paragraphs>810</Paragraphs>
  <Slides>47</Slides>
  <Notes>16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47</vt:i4>
      </vt:variant>
    </vt:vector>
  </HeadingPairs>
  <TitlesOfParts>
    <vt:vector size="50" baseType="lpstr">
      <vt:lpstr>Arial</vt:lpstr>
      <vt:lpstr>Calibri</vt:lpstr>
      <vt:lpstr>Office Theme</vt:lpstr>
      <vt:lpstr>Presentación de PowerPoint</vt:lpstr>
      <vt:lpstr>Presentación de PowerPoint</vt:lpstr>
      <vt:lpstr>Presentación de PowerPoint</vt:lpstr>
      <vt:lpstr>Incorporaciones al CEV</vt:lpstr>
      <vt:lpstr>Presentación de PowerPoint</vt:lpstr>
      <vt:lpstr>Presentación de PowerPoint</vt:lpstr>
      <vt:lpstr>Presentación de PowerPoint</vt:lpstr>
      <vt:lpstr>Presentación de PowerPoint</vt:lpstr>
      <vt:lpstr>Presentación de PowerPoint</vt:lpstr>
      <vt:lpstr>  Rubéola y Síndrome de Rubéola Congénita (SRC) Interrupción de la transmisión endémica del virus de la rubéola en todos los países y ningún caso de SRC asociado a la transmisión endémica. </vt:lpstr>
      <vt:lpstr>Tasa de hepatitis A cada 100.000 habitantes, Uruguay 2005-2010.</vt:lpstr>
      <vt:lpstr>Enfermedad invasiva por Hib</vt:lpstr>
      <vt:lpstr>Presentación de PowerPoint</vt:lpstr>
      <vt:lpstr>Presentación de PowerPoint</vt:lpstr>
      <vt:lpstr>EVALUACIÓN DE LA CONFIANZA Y SATISFACCIÓN DEL PROGRAMA NACIONAL DE VACUNACIONES EN MONTEVIDEO, URUGUAY.   Programa Nacional de Vacunaciones, Unidad de Inmunizaciones, División Epidemiología, Ministerio de Salud. Clínica Pediátrica, Facultad de Medicina, Universidad de la República. </vt:lpstr>
      <vt:lpstr>EVALUACIÓN DE LA CONFIANZA Y SATISFACCIÓN DEL PROGRAMA NACIONAL DE VACUNACIONES EN MONTEVIDEO, URUGUAY 2016 Programa Nacional de Vacunaciones, Unidad de Inmunizaciones, División Epidemiología, Ministerio de Salud. Clínica Pediátrica, Facultad de Medicina, Universidad de la República. </vt:lpstr>
      <vt:lpstr>Presentación de PowerPoint</vt:lpstr>
      <vt:lpstr>RAZONES DE NO VACUNACIÓN percepción de problemas asociados a la vacuna</vt:lpstr>
      <vt:lpstr>PERCEPCIÓN DE LA GRAVEDAD DE LA GRIPE</vt:lpstr>
      <vt:lpstr>FUENTES DE INFORMACIÓN</vt:lpstr>
      <vt:lpstr>Presentación de PowerPoint</vt:lpstr>
      <vt:lpstr>Coberturas Uruguay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DPT3, Montevideo</vt:lpstr>
      <vt:lpstr>SRP 1, Montevideo</vt:lpstr>
      <vt:lpstr>VACILACIÓN /INDECISIÓN FRENTE A LAS VACUNAS</vt:lpstr>
      <vt:lpstr>Presentación de PowerPoint</vt:lpstr>
      <vt:lpstr>Vacilación en la vacunación:  principios éticos básicos en conflicto</vt:lpstr>
      <vt:lpstr>¿Cómo abordar la vacilación frente a las vacunas?</vt:lpstr>
      <vt:lpstr>Consultas al PNV - Infovacunas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enfermedades puede viajar por el mundo en  &lt;36 horas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AQUÍ</dc:title>
  <dc:creator>aRTE-I6</dc:creator>
  <cp:lastModifiedBy>Usuario</cp:lastModifiedBy>
  <cp:revision>29</cp:revision>
  <dcterms:created xsi:type="dcterms:W3CDTF">2006-08-16T00:00:00Z</dcterms:created>
  <dcterms:modified xsi:type="dcterms:W3CDTF">2017-10-04T13:56:58Z</dcterms:modified>
</cp:coreProperties>
</file>