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4"/>
  </p:sldMasterIdLst>
  <p:notesMasterIdLst>
    <p:notesMasterId r:id="rId43"/>
  </p:notesMasterIdLst>
  <p:handoutMasterIdLst>
    <p:handoutMasterId r:id="rId44"/>
  </p:handoutMasterIdLst>
  <p:sldIdLst>
    <p:sldId id="1608" r:id="rId5"/>
    <p:sldId id="621" r:id="rId6"/>
    <p:sldId id="1480" r:id="rId7"/>
    <p:sldId id="1677" r:id="rId8"/>
    <p:sldId id="1678" r:id="rId9"/>
    <p:sldId id="1679" r:id="rId10"/>
    <p:sldId id="1682" r:id="rId11"/>
    <p:sldId id="1683" r:id="rId12"/>
    <p:sldId id="1684" r:id="rId13"/>
    <p:sldId id="1645" r:id="rId14"/>
    <p:sldId id="1660" r:id="rId15"/>
    <p:sldId id="273" r:id="rId16"/>
    <p:sldId id="1670" r:id="rId17"/>
    <p:sldId id="1666" r:id="rId18"/>
    <p:sldId id="1668" r:id="rId19"/>
    <p:sldId id="1669" r:id="rId20"/>
    <p:sldId id="263" r:id="rId21"/>
    <p:sldId id="1610" r:id="rId22"/>
    <p:sldId id="1616" r:id="rId23"/>
    <p:sldId id="1622" r:id="rId24"/>
    <p:sldId id="1618" r:id="rId25"/>
    <p:sldId id="1631" r:id="rId26"/>
    <p:sldId id="1573" r:id="rId27"/>
    <p:sldId id="953" r:id="rId28"/>
    <p:sldId id="956" r:id="rId29"/>
    <p:sldId id="954" r:id="rId30"/>
    <p:sldId id="1673" r:id="rId31"/>
    <p:sldId id="1619" r:id="rId32"/>
    <p:sldId id="1675" r:id="rId33"/>
    <p:sldId id="1638" r:id="rId34"/>
    <p:sldId id="1636" r:id="rId35"/>
    <p:sldId id="1640" r:id="rId36"/>
    <p:sldId id="1641" r:id="rId37"/>
    <p:sldId id="1642" r:id="rId38"/>
    <p:sldId id="1643" r:id="rId39"/>
    <p:sldId id="1671" r:id="rId40"/>
    <p:sldId id="1672" r:id="rId41"/>
    <p:sldId id="1656" r:id="rId42"/>
  </p:sldIdLst>
  <p:sldSz cx="17340263" cy="9753600"/>
  <p:notesSz cx="6718300" cy="9855200"/>
  <p:defaultTextStyle>
    <a:defPPr>
      <a:defRPr lang="en-US"/>
    </a:defPPr>
    <a:lvl1pPr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1pPr>
    <a:lvl2pPr marL="457058"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2pPr>
    <a:lvl3pPr marL="914119"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3pPr>
    <a:lvl4pPr marL="1371177"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4pPr>
    <a:lvl5pPr marL="1828238"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5pPr>
    <a:lvl6pPr marL="2285300" algn="l" defTabSz="457058"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6pPr>
    <a:lvl7pPr marL="2742357" algn="l" defTabSz="457058"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7pPr>
    <a:lvl8pPr marL="3199418" algn="l" defTabSz="457058"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8pPr>
    <a:lvl9pPr marL="3656478" algn="l" defTabSz="457058"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 xmlns:p15="http://schemas.microsoft.com/office/powerpoint/2012/main">
        <p15:guide id="2" pos="4977" userDrawn="1">
          <p15:clr>
            <a:srgbClr val="A4A3A4"/>
          </p15:clr>
        </p15:guide>
        <p15:guide id="3" orient="horz" pos="6111" userDrawn="1">
          <p15:clr>
            <a:srgbClr val="A4A3A4"/>
          </p15:clr>
        </p15:guide>
      </p15:sldGuideLst>
    </p:ext>
    <p:ext uri="{2D200454-40CA-4A62-9FC3-DE9A4176ACB9}">
      <p15:notesGuideLst xmlns="" xmlns:p15="http://schemas.microsoft.com/office/powerpoint/2012/main">
        <p15:guide id="1" orient="horz" pos="3104" userDrawn="1">
          <p15:clr>
            <a:srgbClr val="A4A3A4"/>
          </p15:clr>
        </p15:guide>
        <p15:guide id="2" pos="211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6600"/>
    <a:srgbClr val="003300"/>
    <a:srgbClr val="006600"/>
    <a:srgbClr val="037338"/>
    <a:srgbClr val="B38533"/>
    <a:srgbClr val="C5FF0D"/>
    <a:srgbClr val="A21215"/>
    <a:srgbClr val="FFFF66"/>
    <a:srgbClr val="F8F8F8"/>
    <a:srgbClr val="00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6" autoAdjust="0"/>
    <p:restoredTop sz="80461" autoAdjust="0"/>
  </p:normalViewPr>
  <p:slideViewPr>
    <p:cSldViewPr>
      <p:cViewPr varScale="1">
        <p:scale>
          <a:sx n="41" d="100"/>
          <a:sy n="41" d="100"/>
        </p:scale>
        <p:origin x="-1170" y="-96"/>
      </p:cViewPr>
      <p:guideLst>
        <p:guide orient="horz" pos="6111"/>
        <p:guide pos="497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56" d="100"/>
          <a:sy n="56" d="100"/>
        </p:scale>
        <p:origin x="-2886" y="-84"/>
      </p:cViewPr>
      <p:guideLst>
        <p:guide orient="horz" pos="3104"/>
        <p:guide pos="211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Libro2"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s-UY"/>
  <c:style val="18"/>
  <c:clrMapOvr bg1="lt1" tx1="dk1" bg2="lt2" tx2="dk2" accent1="accent1" accent2="accent2" accent3="accent3" accent4="accent4" accent5="accent5" accent6="accent6" hlink="hlink" folHlink="folHlink"/>
  <c:chart>
    <c:plotArea>
      <c:layout/>
      <c:barChart>
        <c:barDir val="col"/>
        <c:grouping val="stacked"/>
        <c:ser>
          <c:idx val="0"/>
          <c:order val="0"/>
          <c:spPr>
            <a:ln>
              <a:solidFill>
                <a:srgbClr val="3366FF"/>
              </a:solidFill>
            </a:ln>
          </c:spPr>
          <c:val>
            <c:numRef>
              <c:f>Hoja1!$A$1:$G$1</c:f>
              <c:numCache>
                <c:formatCode>General</c:formatCode>
                <c:ptCount val="7"/>
                <c:pt idx="0">
                  <c:v>25</c:v>
                </c:pt>
                <c:pt idx="2">
                  <c:v>100</c:v>
                </c:pt>
                <c:pt idx="4">
                  <c:v>125</c:v>
                </c:pt>
                <c:pt idx="6">
                  <c:v>173</c:v>
                </c:pt>
              </c:numCache>
            </c:numRef>
          </c:val>
          <c:extLst xmlns:c16r2="http://schemas.microsoft.com/office/drawing/2015/06/chart">
            <c:ext xmlns:c16="http://schemas.microsoft.com/office/drawing/2014/chart" uri="{C3380CC4-5D6E-409C-BE32-E72D297353CC}">
              <c16:uniqueId val="{00000000-A1F8-BE49-ACEC-383004B17E60}"/>
            </c:ext>
          </c:extLst>
        </c:ser>
        <c:ser>
          <c:idx val="1"/>
          <c:order val="1"/>
          <c:val>
            <c:numRef>
              <c:f>Hoja1!$A$2:$G$2</c:f>
              <c:numCache>
                <c:formatCode>General</c:formatCode>
                <c:ptCount val="7"/>
              </c:numCache>
            </c:numRef>
          </c:val>
          <c:extLst xmlns:c16r2="http://schemas.microsoft.com/office/drawing/2015/06/chart">
            <c:ext xmlns:c16="http://schemas.microsoft.com/office/drawing/2014/chart" uri="{C3380CC4-5D6E-409C-BE32-E72D297353CC}">
              <c16:uniqueId val="{00000001-A1F8-BE49-ACEC-383004B17E60}"/>
            </c:ext>
          </c:extLst>
        </c:ser>
        <c:overlap val="100"/>
        <c:axId val="65890944"/>
        <c:axId val="75923840"/>
      </c:barChart>
      <c:catAx>
        <c:axId val="65890944"/>
        <c:scaling>
          <c:orientation val="minMax"/>
        </c:scaling>
        <c:axPos val="b"/>
        <c:tickLblPos val="nextTo"/>
        <c:crossAx val="75923840"/>
        <c:crosses val="autoZero"/>
        <c:auto val="1"/>
        <c:lblAlgn val="ctr"/>
        <c:lblOffset val="100"/>
      </c:catAx>
      <c:valAx>
        <c:axId val="75923840"/>
        <c:scaling>
          <c:orientation val="minMax"/>
        </c:scaling>
        <c:axPos val="l"/>
        <c:majorGridlines>
          <c:spPr>
            <a:ln>
              <a:solidFill>
                <a:schemeClr val="tx1">
                  <a:lumMod val="50000"/>
                  <a:lumOff val="50000"/>
                </a:schemeClr>
              </a:solidFill>
            </a:ln>
          </c:spPr>
        </c:majorGridlines>
        <c:numFmt formatCode="General" sourceLinked="1"/>
        <c:tickLblPos val="nextTo"/>
        <c:crossAx val="65890944"/>
        <c:crosses val="autoZero"/>
        <c:crossBetween val="between"/>
      </c:valAx>
    </c:plotArea>
    <c:plotVisOnly val="1"/>
    <c:dispBlanksAs val="gap"/>
  </c:chart>
  <c:spPr>
    <a:solidFill>
      <a:schemeClr val="accent1">
        <a:lumMod val="20000"/>
        <a:lumOff val="80000"/>
      </a:schemeClr>
    </a:solidFill>
    <a:ln>
      <a:noFill/>
    </a:ln>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05482" y="0"/>
            <a:ext cx="2911263" cy="492760"/>
          </a:xfrm>
          <a:prstGeom prst="rect">
            <a:avLst/>
          </a:prstGeom>
        </p:spPr>
        <p:txBody>
          <a:bodyPr vert="horz" lIns="91440" tIns="45720" rIns="91440" bIns="45720" rtlCol="0"/>
          <a:lstStyle>
            <a:lvl1pPr algn="r">
              <a:defRPr sz="1200"/>
            </a:lvl1pPr>
          </a:lstStyle>
          <a:p>
            <a:fld id="{49CB4125-60C8-4CD0-93AB-50172BC570B7}" type="datetimeFigureOut">
              <a:rPr lang="es-ES" smtClean="0"/>
              <a:pPr/>
              <a:t>23/12/2019</a:t>
            </a:fld>
            <a:endParaRPr lang="es-ES"/>
          </a:p>
        </p:txBody>
      </p:sp>
      <p:sp>
        <p:nvSpPr>
          <p:cNvPr id="4" name="3 Marcador de pie de página"/>
          <p:cNvSpPr>
            <a:spLocks noGrp="1"/>
          </p:cNvSpPr>
          <p:nvPr>
            <p:ph type="ftr" sz="quarter" idx="2"/>
          </p:nvPr>
        </p:nvSpPr>
        <p:spPr>
          <a:xfrm>
            <a:off x="0" y="9360730"/>
            <a:ext cx="2911263" cy="49276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05482" y="9360730"/>
            <a:ext cx="2911263" cy="492760"/>
          </a:xfrm>
          <a:prstGeom prst="rect">
            <a:avLst/>
          </a:prstGeom>
        </p:spPr>
        <p:txBody>
          <a:bodyPr vert="horz" lIns="91440" tIns="45720" rIns="91440" bIns="45720" rtlCol="0" anchor="b"/>
          <a:lstStyle>
            <a:lvl1pPr algn="r">
              <a:defRPr sz="1200"/>
            </a:lvl1pPr>
          </a:lstStyle>
          <a:p>
            <a:fld id="{10958647-7CA4-418B-8582-581EAEA60B48}" type="slidenum">
              <a:rPr lang="es-ES" smtClean="0"/>
              <a:pPr/>
              <a:t>‹Nº›</a:t>
            </a:fld>
            <a:endParaRPr lang="es-ES"/>
          </a:p>
        </p:txBody>
      </p:sp>
    </p:spTree>
    <p:extLst>
      <p:ext uri="{BB962C8B-B14F-4D97-AF65-F5344CB8AC3E}">
        <p14:creationId xmlns="" xmlns:p14="http://schemas.microsoft.com/office/powerpoint/2010/main" val="2421497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05482" y="0"/>
            <a:ext cx="2911263" cy="492760"/>
          </a:xfrm>
          <a:prstGeom prst="rect">
            <a:avLst/>
          </a:prstGeom>
        </p:spPr>
        <p:txBody>
          <a:bodyPr vert="horz" lIns="91440" tIns="45720" rIns="91440" bIns="45720" rtlCol="0"/>
          <a:lstStyle>
            <a:lvl1pPr algn="r">
              <a:defRPr sz="1200"/>
            </a:lvl1pPr>
          </a:lstStyle>
          <a:p>
            <a:fld id="{055851D4-6E9A-5548-8DF6-FB2288E9444F}" type="datetimeFigureOut">
              <a:rPr lang="es-ES" smtClean="0"/>
              <a:pPr/>
              <a:t>23/12/2019</a:t>
            </a:fld>
            <a:endParaRPr lang="es-ES"/>
          </a:p>
        </p:txBody>
      </p:sp>
      <p:sp>
        <p:nvSpPr>
          <p:cNvPr id="4" name="Marcador de imagen de diapositiva 3"/>
          <p:cNvSpPr>
            <a:spLocks noGrp="1" noRot="1" noChangeAspect="1"/>
          </p:cNvSpPr>
          <p:nvPr>
            <p:ph type="sldImg" idx="2"/>
          </p:nvPr>
        </p:nvSpPr>
        <p:spPr>
          <a:xfrm>
            <a:off x="74613" y="739775"/>
            <a:ext cx="6569075" cy="36957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1830" y="4681220"/>
            <a:ext cx="5374640" cy="443484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9360730"/>
            <a:ext cx="2911263" cy="49276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05482" y="9360730"/>
            <a:ext cx="2911263" cy="492760"/>
          </a:xfrm>
          <a:prstGeom prst="rect">
            <a:avLst/>
          </a:prstGeom>
        </p:spPr>
        <p:txBody>
          <a:bodyPr vert="horz" lIns="91440" tIns="45720" rIns="91440" bIns="45720" rtlCol="0" anchor="b"/>
          <a:lstStyle>
            <a:lvl1pPr algn="r">
              <a:defRPr sz="1200"/>
            </a:lvl1pPr>
          </a:lstStyle>
          <a:p>
            <a:fld id="{D3319E1E-D70A-2B4E-9F09-29448045DBCD}" type="slidenum">
              <a:rPr lang="es-ES" smtClean="0"/>
              <a:pPr/>
              <a:t>‹Nº›</a:t>
            </a:fld>
            <a:endParaRPr lang="es-ES"/>
          </a:p>
        </p:txBody>
      </p:sp>
    </p:spTree>
    <p:extLst>
      <p:ext uri="{BB962C8B-B14F-4D97-AF65-F5344CB8AC3E}">
        <p14:creationId xmlns="" xmlns:p14="http://schemas.microsoft.com/office/powerpoint/2010/main" val="1536082059"/>
      </p:ext>
    </p:extLst>
  </p:cSld>
  <p:clrMap bg1="lt1" tx1="dk1" bg2="lt2" tx2="dk2" accent1="accent1" accent2="accent2" accent3="accent3" accent4="accent4" accent5="accent5" accent6="accent6" hlink="hlink" folHlink="folHlink"/>
  <p:notesStyle>
    <a:lvl1pPr marL="0" algn="l" defTabSz="457058" rtl="0" eaLnBrk="1" latinLnBrk="0" hangingPunct="1">
      <a:defRPr sz="1100" kern="1200">
        <a:solidFill>
          <a:schemeClr val="tx1"/>
        </a:solidFill>
        <a:latin typeface="+mn-lt"/>
        <a:ea typeface="+mn-ea"/>
        <a:cs typeface="+mn-cs"/>
      </a:defRPr>
    </a:lvl1pPr>
    <a:lvl2pPr marL="457058" algn="l" defTabSz="457058" rtl="0" eaLnBrk="1" latinLnBrk="0" hangingPunct="1">
      <a:defRPr sz="1100" kern="1200">
        <a:solidFill>
          <a:schemeClr val="tx1"/>
        </a:solidFill>
        <a:latin typeface="+mn-lt"/>
        <a:ea typeface="+mn-ea"/>
        <a:cs typeface="+mn-cs"/>
      </a:defRPr>
    </a:lvl2pPr>
    <a:lvl3pPr marL="914119" algn="l" defTabSz="457058" rtl="0" eaLnBrk="1" latinLnBrk="0" hangingPunct="1">
      <a:defRPr sz="1100" kern="1200">
        <a:solidFill>
          <a:schemeClr val="tx1"/>
        </a:solidFill>
        <a:latin typeface="+mn-lt"/>
        <a:ea typeface="+mn-ea"/>
        <a:cs typeface="+mn-cs"/>
      </a:defRPr>
    </a:lvl3pPr>
    <a:lvl4pPr marL="1371177" algn="l" defTabSz="457058" rtl="0" eaLnBrk="1" latinLnBrk="0" hangingPunct="1">
      <a:defRPr sz="1100" kern="1200">
        <a:solidFill>
          <a:schemeClr val="tx1"/>
        </a:solidFill>
        <a:latin typeface="+mn-lt"/>
        <a:ea typeface="+mn-ea"/>
        <a:cs typeface="+mn-cs"/>
      </a:defRPr>
    </a:lvl4pPr>
    <a:lvl5pPr marL="1828238" algn="l" defTabSz="457058" rtl="0" eaLnBrk="1" latinLnBrk="0" hangingPunct="1">
      <a:defRPr sz="1100" kern="1200">
        <a:solidFill>
          <a:schemeClr val="tx1"/>
        </a:solidFill>
        <a:latin typeface="+mn-lt"/>
        <a:ea typeface="+mn-ea"/>
        <a:cs typeface="+mn-cs"/>
      </a:defRPr>
    </a:lvl5pPr>
    <a:lvl6pPr marL="2285300" algn="l" defTabSz="457058" rtl="0" eaLnBrk="1" latinLnBrk="0" hangingPunct="1">
      <a:defRPr sz="1100" kern="1200">
        <a:solidFill>
          <a:schemeClr val="tx1"/>
        </a:solidFill>
        <a:latin typeface="+mn-lt"/>
        <a:ea typeface="+mn-ea"/>
        <a:cs typeface="+mn-cs"/>
      </a:defRPr>
    </a:lvl6pPr>
    <a:lvl7pPr marL="2742357" algn="l" defTabSz="457058" rtl="0" eaLnBrk="1" latinLnBrk="0" hangingPunct="1">
      <a:defRPr sz="1100" kern="1200">
        <a:solidFill>
          <a:schemeClr val="tx1"/>
        </a:solidFill>
        <a:latin typeface="+mn-lt"/>
        <a:ea typeface="+mn-ea"/>
        <a:cs typeface="+mn-cs"/>
      </a:defRPr>
    </a:lvl7pPr>
    <a:lvl8pPr marL="3199418" algn="l" defTabSz="457058" rtl="0" eaLnBrk="1" latinLnBrk="0" hangingPunct="1">
      <a:defRPr sz="1100" kern="1200">
        <a:solidFill>
          <a:schemeClr val="tx1"/>
        </a:solidFill>
        <a:latin typeface="+mn-lt"/>
        <a:ea typeface="+mn-ea"/>
        <a:cs typeface="+mn-cs"/>
      </a:defRPr>
    </a:lvl8pPr>
    <a:lvl9pPr marL="3656478" algn="l" defTabSz="45705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aho.org/hq/index.php?option=com_docman&amp;task=doc_download&amp;gid=27273&amp;Itemid=270&amp;lang=e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aho.org/hq/index.php?option=com_docman&amp;task=doc_download&amp;gid=27597&amp;Itemid=270&amp;lang=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a:t>
            </a:fld>
            <a:endParaRPr lang="es-ES"/>
          </a:p>
        </p:txBody>
      </p:sp>
    </p:spTree>
    <p:extLst>
      <p:ext uri="{BB962C8B-B14F-4D97-AF65-F5344CB8AC3E}">
        <p14:creationId xmlns="" xmlns:p14="http://schemas.microsoft.com/office/powerpoint/2010/main" val="270159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16</a:t>
            </a:fld>
            <a:endParaRPr lang="es-ES"/>
          </a:p>
        </p:txBody>
      </p:sp>
    </p:spTree>
    <p:extLst>
      <p:ext uri="{BB962C8B-B14F-4D97-AF65-F5344CB8AC3E}">
        <p14:creationId xmlns="" xmlns:p14="http://schemas.microsoft.com/office/powerpoint/2010/main" val="238269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Como dijo el Ministro Basso</a:t>
            </a:r>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17</a:t>
            </a:fld>
            <a:endParaRPr lang="es-ES"/>
          </a:p>
        </p:txBody>
      </p:sp>
    </p:spTree>
    <p:extLst>
      <p:ext uri="{BB962C8B-B14F-4D97-AF65-F5344CB8AC3E}">
        <p14:creationId xmlns="" xmlns:p14="http://schemas.microsoft.com/office/powerpoint/2010/main" val="139043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4613" y="739775"/>
            <a:ext cx="6569075" cy="3695700"/>
          </a:xfrm>
        </p:spPr>
      </p:sp>
      <p:sp>
        <p:nvSpPr>
          <p:cNvPr id="3" name="Marcador de notas 2"/>
          <p:cNvSpPr>
            <a:spLocks noGrp="1"/>
          </p:cNvSpPr>
          <p:nvPr>
            <p:ph type="body" idx="1"/>
          </p:nvPr>
        </p:nvSpPr>
        <p:spPr/>
        <p:txBody>
          <a:bodyPr/>
          <a:lstStyle/>
          <a:p>
            <a:r>
              <a:rPr lang="es-UY" sz="1100" b="0" i="0" kern="1200" dirty="0">
                <a:solidFill>
                  <a:schemeClr val="tx1"/>
                </a:solidFill>
                <a:effectLst/>
                <a:latin typeface="+mn-lt"/>
                <a:ea typeface="+mn-ea"/>
                <a:cs typeface="+mn-cs"/>
              </a:rPr>
              <a:t>La cobertura universal de salud (UHC) es uno de los objetivos de los Objetivos de Desarrollo Sostenible (1). También fue adoptada como la principal prioridad del nuevo Director General de la Organización Mundial de la Salud (2). Asimismo, ha sido uno de los principales objetivos de la Organización Panamericana de la Salud en los últimos años (3). Los médicos y otros profesionales de la salud en América Latina pueden desempeñar un papel crucial en la búsqueda de UHC, pero para que esto suceda es esencial que comprendan los desafíos que enfrentan los sistemas de salud. La complejidad de los desafíos y las soluciones es tal que los médicos de hoy necesitan dominar no solo el contenido, sino también el contexto de su práctica. Esto significa que, además de dominar las dimensiones clínicas y técnicas de su práctica, los médicos y otros profesionales de la salud también deben comprender los arreglos administrativos y financieros que conforman las organizaciones donde trabajan.</a:t>
            </a:r>
          </a:p>
          <a:p>
            <a:endParaRPr lang="es-UY" sz="1100" b="0" i="0" kern="1200" dirty="0">
              <a:solidFill>
                <a:schemeClr val="tx1"/>
              </a:solidFill>
              <a:effectLst/>
              <a:latin typeface="+mn-lt"/>
              <a:ea typeface="+mn-ea"/>
              <a:cs typeface="+mn-cs"/>
            </a:endParaRPr>
          </a:p>
          <a:p>
            <a:endParaRPr lang="es-UY" sz="1100" b="0" i="0" kern="1200" dirty="0">
              <a:solidFill>
                <a:schemeClr val="tx1"/>
              </a:solidFill>
              <a:effectLst/>
              <a:latin typeface="+mn-lt"/>
              <a:ea typeface="+mn-ea"/>
              <a:cs typeface="+mn-cs"/>
            </a:endParaRPr>
          </a:p>
          <a:p>
            <a:r>
              <a:rPr lang="es-UY" sz="1100" b="0" i="0" kern="1200" dirty="0">
                <a:solidFill>
                  <a:schemeClr val="tx1"/>
                </a:solidFill>
                <a:effectLst/>
                <a:latin typeface="+mn-lt"/>
                <a:ea typeface="+mn-ea"/>
                <a:cs typeface="+mn-cs"/>
              </a:rPr>
              <a:t>OPS OMS:  El acceso universal a la salud y la cobertura universal de salud implican que todas las personas y las comunidades tengan acceso, sin discriminación alguna, a servicios integrales de salud, adecuados, oportunos, de calidad, determinados a nivel nacional, de acuerdo con las necesidades, así como a medicamentos de calidad, seguros, eficaces y asequibles, a la vez que se asegura que el uso de esos servicios no expone a los usuarios a dificultades financieras, en particular los grupos en situación de vulnerabilidad. El acceso universal a la salud y la cobertura universal de salud requieren la definición e implementación de políticas y acciones con un enfoque multisectorial para abordar los determinantes sociales de la salud y fomentar el compromiso de toda la sociedad para promover la salud y el bienestar. El acceso universal a la salud y la cobertura universal de salud son el fundamento de un sistema de salud equitativo. La cobertura universal se construye a partir del acceso universal, oportuno, y efectivo, a los servicios. Sin acceso universal, oportuno y efectivo, la cobertura universal se convierte en una meta inalcanzable. Ambos constituyen condiciones necesarias para lograr la salud y el bienestar. (</a:t>
            </a:r>
            <a:r>
              <a:rPr lang="es-UY" sz="1100" b="0" i="0" u="none" strike="noStrike" kern="1200" dirty="0">
                <a:solidFill>
                  <a:schemeClr val="tx1"/>
                </a:solidFill>
                <a:effectLst/>
                <a:latin typeface="+mn-lt"/>
                <a:ea typeface="+mn-ea"/>
                <a:cs typeface="+mn-cs"/>
                <a:hlinkClick r:id="rId3"/>
              </a:rPr>
              <a:t>CD53/5, Rev. 2</a:t>
            </a:r>
            <a:r>
              <a:rPr lang="es-UY" sz="1100" b="0" i="0" kern="1200" dirty="0">
                <a:solidFill>
                  <a:schemeClr val="tx1"/>
                </a:solidFill>
                <a:effectLst/>
                <a:latin typeface="+mn-lt"/>
                <a:ea typeface="+mn-ea"/>
                <a:cs typeface="+mn-cs"/>
              </a:rPr>
              <a:t> y </a:t>
            </a:r>
            <a:r>
              <a:rPr lang="es-UY" sz="1100" b="0" i="0" u="none" strike="noStrike" kern="1200" dirty="0">
                <a:solidFill>
                  <a:schemeClr val="tx1"/>
                </a:solidFill>
                <a:effectLst/>
                <a:latin typeface="+mn-lt"/>
                <a:ea typeface="+mn-ea"/>
                <a:cs typeface="+mn-cs"/>
                <a:hlinkClick r:id="rId4"/>
              </a:rPr>
              <a:t>CD53/R14</a:t>
            </a:r>
            <a:r>
              <a:rPr lang="es-UY" sz="1100" b="0" i="0" kern="1200" dirty="0">
                <a:solidFill>
                  <a:schemeClr val="tx1"/>
                </a:solidFill>
                <a:effectLst/>
                <a:latin typeface="+mn-lt"/>
                <a:ea typeface="+mn-ea"/>
                <a:cs typeface="+mn-cs"/>
              </a:rPr>
              <a:t> OPS/OMS, 2014).</a:t>
            </a:r>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18</a:t>
            </a:fld>
            <a:endParaRPr lang="es-ES"/>
          </a:p>
        </p:txBody>
      </p:sp>
    </p:spTree>
    <p:extLst>
      <p:ext uri="{BB962C8B-B14F-4D97-AF65-F5344CB8AC3E}">
        <p14:creationId xmlns="" xmlns:p14="http://schemas.microsoft.com/office/powerpoint/2010/main" val="160690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Billion : miles de millones</a:t>
            </a:r>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19</a:t>
            </a:fld>
            <a:endParaRPr lang="es-ES"/>
          </a:p>
        </p:txBody>
      </p:sp>
    </p:spTree>
    <p:extLst>
      <p:ext uri="{BB962C8B-B14F-4D97-AF65-F5344CB8AC3E}">
        <p14:creationId xmlns="" xmlns:p14="http://schemas.microsoft.com/office/powerpoint/2010/main" val="2941308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1" dirty="0"/>
          </a:p>
        </p:txBody>
      </p:sp>
      <p:sp>
        <p:nvSpPr>
          <p:cNvPr id="4" name="Marcador de número de diapositiva 3"/>
          <p:cNvSpPr>
            <a:spLocks noGrp="1"/>
          </p:cNvSpPr>
          <p:nvPr>
            <p:ph type="sldNum" sz="quarter" idx="10"/>
          </p:nvPr>
        </p:nvSpPr>
        <p:spPr/>
        <p:txBody>
          <a:bodyPr/>
          <a:lstStyle/>
          <a:p>
            <a:fld id="{3687EB7D-F1CF-8446-8709-5DA7946524C2}" type="slidenum">
              <a:rPr lang="es-ES" smtClean="0"/>
              <a:pPr/>
              <a:t>20</a:t>
            </a:fld>
            <a:endParaRPr lang="es-ES"/>
          </a:p>
        </p:txBody>
      </p:sp>
    </p:spTree>
    <p:extLst>
      <p:ext uri="{BB962C8B-B14F-4D97-AF65-F5344CB8AC3E}">
        <p14:creationId xmlns="" xmlns:p14="http://schemas.microsoft.com/office/powerpoint/2010/main" val="347946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a:t>and </a:t>
            </a:r>
            <a:r>
              <a:rPr lang="es-ES" dirty="0" err="1"/>
              <a:t>prices</a:t>
            </a:r>
            <a:r>
              <a:rPr lang="es-ES" dirty="0"/>
              <a:t> </a:t>
            </a:r>
            <a:r>
              <a:rPr lang="es-ES" dirty="0" err="1"/>
              <a:t>have</a:t>
            </a:r>
            <a:r>
              <a:rPr lang="es-ES" dirty="0"/>
              <a:t> </a:t>
            </a:r>
            <a:r>
              <a:rPr lang="es-ES" dirty="0" err="1"/>
              <a:t>increased</a:t>
            </a:r>
            <a:r>
              <a:rPr lang="es-ES" dirty="0"/>
              <a:t> </a:t>
            </a:r>
            <a:r>
              <a:rPr lang="es-ES" dirty="0" err="1"/>
              <a:t>significantly</a:t>
            </a:r>
            <a:r>
              <a:rPr lang="es-ES" dirty="0"/>
              <a:t>. </a:t>
            </a:r>
            <a:r>
              <a:rPr lang="es-ES" dirty="0" err="1"/>
              <a:t>çIn</a:t>
            </a:r>
            <a:r>
              <a:rPr lang="es-ES" dirty="0"/>
              <a:t> </a:t>
            </a:r>
            <a:r>
              <a:rPr lang="es-ES" dirty="0" err="1"/>
              <a:t>the</a:t>
            </a:r>
            <a:r>
              <a:rPr lang="es-ES" dirty="0"/>
              <a:t> </a:t>
            </a:r>
            <a:r>
              <a:rPr lang="es-ES" dirty="0" err="1"/>
              <a:t>nineties</a:t>
            </a:r>
            <a:r>
              <a:rPr lang="es-ES" dirty="0"/>
              <a:t> </a:t>
            </a:r>
            <a:r>
              <a:rPr lang="es-ES" dirty="0" err="1"/>
              <a:t>the</a:t>
            </a:r>
            <a:r>
              <a:rPr lang="es-ES" dirty="0"/>
              <a:t> </a:t>
            </a:r>
            <a:r>
              <a:rPr lang="es-ES" dirty="0" err="1"/>
              <a:t>average</a:t>
            </a:r>
            <a:r>
              <a:rPr lang="es-ES" dirty="0"/>
              <a:t> </a:t>
            </a:r>
            <a:r>
              <a:rPr lang="es-ES" dirty="0" err="1"/>
              <a:t>monthtly</a:t>
            </a:r>
            <a:r>
              <a:rPr lang="es-ES" dirty="0"/>
              <a:t> </a:t>
            </a:r>
            <a:r>
              <a:rPr lang="es-ES" dirty="0" err="1"/>
              <a:t>price</a:t>
            </a:r>
            <a:r>
              <a:rPr lang="es-ES" dirty="0"/>
              <a:t> of a new cáncer  </a:t>
            </a:r>
            <a:r>
              <a:rPr lang="es-ES" dirty="0" err="1"/>
              <a:t>drug</a:t>
            </a:r>
            <a:r>
              <a:rPr lang="es-ES" dirty="0"/>
              <a:t>  </a:t>
            </a:r>
            <a:r>
              <a:rPr lang="es-ES" dirty="0" err="1"/>
              <a:t>such</a:t>
            </a:r>
            <a:r>
              <a:rPr lang="es-ES" dirty="0"/>
              <a:t> as </a:t>
            </a:r>
            <a:r>
              <a:rPr lang="es-ES" dirty="0" err="1"/>
              <a:t>trastuzumab</a:t>
            </a:r>
            <a:r>
              <a:rPr lang="es-ES" dirty="0"/>
              <a:t> </a:t>
            </a:r>
            <a:r>
              <a:rPr lang="es-ES" dirty="0" err="1"/>
              <a:t>was</a:t>
            </a:r>
            <a:r>
              <a:rPr lang="es-ES" dirty="0"/>
              <a:t> </a:t>
            </a:r>
            <a:r>
              <a:rPr lang="es-ES" dirty="0" err="1"/>
              <a:t>around</a:t>
            </a:r>
            <a:r>
              <a:rPr lang="es-ES" dirty="0"/>
              <a:t> 1,000-2,000 </a:t>
            </a:r>
            <a:r>
              <a:rPr lang="es-ES" dirty="0" err="1"/>
              <a:t>dollars</a:t>
            </a:r>
            <a:r>
              <a:rPr lang="es-ES" dirty="0"/>
              <a:t> and </a:t>
            </a:r>
            <a:r>
              <a:rPr lang="es-ES" dirty="0" err="1"/>
              <a:t>during</a:t>
            </a:r>
            <a:r>
              <a:rPr lang="es-ES" dirty="0"/>
              <a:t> </a:t>
            </a:r>
            <a:r>
              <a:rPr lang="es-ES" dirty="0" err="1"/>
              <a:t>last</a:t>
            </a:r>
            <a:r>
              <a:rPr lang="es-ES" dirty="0"/>
              <a:t> </a:t>
            </a:r>
            <a:r>
              <a:rPr lang="es-ES" dirty="0" err="1"/>
              <a:t>years</a:t>
            </a:r>
            <a:r>
              <a:rPr lang="es-ES" dirty="0"/>
              <a:t> </a:t>
            </a:r>
            <a:r>
              <a:rPr lang="es-ES" dirty="0" err="1"/>
              <a:t>the</a:t>
            </a:r>
            <a:r>
              <a:rPr lang="es-ES" dirty="0"/>
              <a:t> </a:t>
            </a:r>
            <a:r>
              <a:rPr lang="es-ES" dirty="0" err="1"/>
              <a:t>monthly</a:t>
            </a:r>
            <a:r>
              <a:rPr lang="es-ES" dirty="0"/>
              <a:t> </a:t>
            </a:r>
            <a:r>
              <a:rPr lang="es-ES" dirty="0" err="1"/>
              <a:t>price</a:t>
            </a:r>
            <a:r>
              <a:rPr lang="es-ES" dirty="0"/>
              <a:t> has </a:t>
            </a:r>
            <a:r>
              <a:rPr lang="es-ES" dirty="0" err="1"/>
              <a:t>increased</a:t>
            </a:r>
            <a:r>
              <a:rPr lang="es-ES" dirty="0"/>
              <a:t> to 10,000 </a:t>
            </a:r>
            <a:r>
              <a:rPr lang="es-ES" dirty="0" err="1"/>
              <a:t>or</a:t>
            </a:r>
            <a:r>
              <a:rPr lang="es-ES" dirty="0"/>
              <a:t> </a:t>
            </a:r>
            <a:r>
              <a:rPr lang="es-ES" dirty="0" err="1"/>
              <a:t>even</a:t>
            </a:r>
            <a:r>
              <a:rPr lang="es-ES" dirty="0"/>
              <a:t> more.</a:t>
            </a:r>
          </a:p>
        </p:txBody>
      </p:sp>
      <p:sp>
        <p:nvSpPr>
          <p:cNvPr id="4" name="Marcador de número de diapositiva 3"/>
          <p:cNvSpPr>
            <a:spLocks noGrp="1"/>
          </p:cNvSpPr>
          <p:nvPr>
            <p:ph type="sldNum" sz="quarter" idx="10"/>
          </p:nvPr>
        </p:nvSpPr>
        <p:spPr/>
        <p:txBody>
          <a:bodyPr/>
          <a:lstStyle/>
          <a:p>
            <a:fld id="{3687EB7D-F1CF-8446-8709-5DA7946524C2}" type="slidenum">
              <a:rPr lang="es-ES" smtClean="0"/>
              <a:pPr/>
              <a:t>21</a:t>
            </a:fld>
            <a:endParaRPr lang="es-ES"/>
          </a:p>
        </p:txBody>
      </p:sp>
    </p:spTree>
    <p:extLst>
      <p:ext uri="{BB962C8B-B14F-4D97-AF65-F5344CB8AC3E}">
        <p14:creationId xmlns="" xmlns:p14="http://schemas.microsoft.com/office/powerpoint/2010/main" val="1408045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And it is important to stressed that </a:t>
            </a:r>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22</a:t>
            </a:fld>
            <a:endParaRPr lang="es-ES"/>
          </a:p>
        </p:txBody>
      </p:sp>
    </p:spTree>
    <p:extLst>
      <p:ext uri="{BB962C8B-B14F-4D97-AF65-F5344CB8AC3E}">
        <p14:creationId xmlns="" xmlns:p14="http://schemas.microsoft.com/office/powerpoint/2010/main" val="3050147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687EB7D-F1CF-8446-8709-5DA7946524C2}" type="slidenum">
              <a:rPr lang="es-ES" smtClean="0"/>
              <a:pPr/>
              <a:t>24</a:t>
            </a:fld>
            <a:endParaRPr lang="es-ES"/>
          </a:p>
        </p:txBody>
      </p:sp>
    </p:spTree>
    <p:extLst>
      <p:ext uri="{BB962C8B-B14F-4D97-AF65-F5344CB8AC3E}">
        <p14:creationId xmlns="" xmlns:p14="http://schemas.microsoft.com/office/powerpoint/2010/main" val="1669450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058" rtl="0" eaLnBrk="1" fontAlgn="auto" latinLnBrk="0" hangingPunct="1">
              <a:lnSpc>
                <a:spcPct val="100000"/>
              </a:lnSpc>
              <a:spcBef>
                <a:spcPts val="0"/>
              </a:spcBef>
              <a:spcAft>
                <a:spcPts val="0"/>
              </a:spcAft>
              <a:buClrTx/>
              <a:buSzTx/>
              <a:buFontTx/>
              <a:buNone/>
              <a:tabLst/>
              <a:defRPr/>
            </a:pPr>
            <a:r>
              <a:rPr lang="es-ES" sz="1100" dirty="0"/>
              <a:t>Este análisis tiene implicaciones para el debate actual sobre la fijación de precios de los medicamentos.</a:t>
            </a:r>
          </a:p>
          <a:p>
            <a:endParaRPr lang="es-ES" dirty="0"/>
          </a:p>
        </p:txBody>
      </p:sp>
      <p:sp>
        <p:nvSpPr>
          <p:cNvPr id="4" name="Marcador de número de diapositiva 3"/>
          <p:cNvSpPr>
            <a:spLocks noGrp="1"/>
          </p:cNvSpPr>
          <p:nvPr>
            <p:ph type="sldNum" sz="quarter" idx="10"/>
          </p:nvPr>
        </p:nvSpPr>
        <p:spPr/>
        <p:txBody>
          <a:bodyPr/>
          <a:lstStyle/>
          <a:p>
            <a:fld id="{3687EB7D-F1CF-8446-8709-5DA7946524C2}" type="slidenum">
              <a:rPr lang="es-ES" smtClean="0"/>
              <a:pPr/>
              <a:t>25</a:t>
            </a:fld>
            <a:endParaRPr lang="es-ES"/>
          </a:p>
        </p:txBody>
      </p:sp>
    </p:spTree>
    <p:extLst>
      <p:ext uri="{BB962C8B-B14F-4D97-AF65-F5344CB8AC3E}">
        <p14:creationId xmlns="" xmlns:p14="http://schemas.microsoft.com/office/powerpoint/2010/main" val="4158982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La ganancia es muy superior a los costos del desarrollo del medicamento</a:t>
            </a:r>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26</a:t>
            </a:fld>
            <a:endParaRPr lang="es-ES"/>
          </a:p>
        </p:txBody>
      </p:sp>
    </p:spTree>
    <p:extLst>
      <p:ext uri="{BB962C8B-B14F-4D97-AF65-F5344CB8AC3E}">
        <p14:creationId xmlns="" xmlns:p14="http://schemas.microsoft.com/office/powerpoint/2010/main" val="136284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EBC5B197-3E0F-5241-BE4D-142A576E91E6}" type="slidenum">
              <a:rPr lang="es-UY" smtClean="0"/>
              <a:pPr/>
              <a:t>5</a:t>
            </a:fld>
            <a:endParaRPr lang="es-UY"/>
          </a:p>
        </p:txBody>
      </p:sp>
    </p:spTree>
    <p:extLst>
      <p:ext uri="{BB962C8B-B14F-4D97-AF65-F5344CB8AC3E}">
        <p14:creationId xmlns="" xmlns:p14="http://schemas.microsoft.com/office/powerpoint/2010/main" val="639959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28</a:t>
            </a:fld>
            <a:endParaRPr lang="es-ES"/>
          </a:p>
        </p:txBody>
      </p:sp>
    </p:spTree>
    <p:extLst>
      <p:ext uri="{BB962C8B-B14F-4D97-AF65-F5344CB8AC3E}">
        <p14:creationId xmlns="" xmlns:p14="http://schemas.microsoft.com/office/powerpoint/2010/main" val="2372090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29</a:t>
            </a:fld>
            <a:endParaRPr lang="es-ES"/>
          </a:p>
        </p:txBody>
      </p:sp>
    </p:spTree>
    <p:extLst>
      <p:ext uri="{BB962C8B-B14F-4D97-AF65-F5344CB8AC3E}">
        <p14:creationId xmlns="" xmlns:p14="http://schemas.microsoft.com/office/powerpoint/2010/main" val="2921225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And it is important to stressed that </a:t>
            </a:r>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30</a:t>
            </a:fld>
            <a:endParaRPr lang="es-ES"/>
          </a:p>
        </p:txBody>
      </p:sp>
    </p:spTree>
    <p:extLst>
      <p:ext uri="{BB962C8B-B14F-4D97-AF65-F5344CB8AC3E}">
        <p14:creationId xmlns="" xmlns:p14="http://schemas.microsoft.com/office/powerpoint/2010/main" val="3817852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32</a:t>
            </a:fld>
            <a:endParaRPr lang="es-ES"/>
          </a:p>
        </p:txBody>
      </p:sp>
    </p:spTree>
    <p:extLst>
      <p:ext uri="{BB962C8B-B14F-4D97-AF65-F5344CB8AC3E}">
        <p14:creationId xmlns="" xmlns:p14="http://schemas.microsoft.com/office/powerpoint/2010/main" val="1190373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33</a:t>
            </a:fld>
            <a:endParaRPr lang="es-ES"/>
          </a:p>
        </p:txBody>
      </p:sp>
    </p:spTree>
    <p:extLst>
      <p:ext uri="{BB962C8B-B14F-4D97-AF65-F5344CB8AC3E}">
        <p14:creationId xmlns="" xmlns:p14="http://schemas.microsoft.com/office/powerpoint/2010/main" val="1687895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687EB7D-F1CF-8446-8709-5DA7946524C2}" type="slidenum">
              <a:rPr lang="es-ES" smtClean="0"/>
              <a:pPr/>
              <a:t>34</a:t>
            </a:fld>
            <a:endParaRPr lang="es-ES"/>
          </a:p>
        </p:txBody>
      </p:sp>
    </p:spTree>
    <p:extLst>
      <p:ext uri="{BB962C8B-B14F-4D97-AF65-F5344CB8AC3E}">
        <p14:creationId xmlns="" xmlns:p14="http://schemas.microsoft.com/office/powerpoint/2010/main" val="424646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rPr>
              <a:t>Aproximadamente</a:t>
            </a:r>
            <a:r>
              <a:rPr lang="en-US" dirty="0">
                <a:latin typeface="Calibri" charset="0"/>
              </a:rPr>
              <a:t> 10 </a:t>
            </a:r>
            <a:r>
              <a:rPr lang="en-US" dirty="0" err="1">
                <a:latin typeface="Calibri" charset="0"/>
              </a:rPr>
              <a:t>dias</a:t>
            </a:r>
            <a:r>
              <a:rPr lang="en-US" dirty="0">
                <a:latin typeface="Calibri" charset="0"/>
              </a:rPr>
              <a:t> de </a:t>
            </a:r>
            <a:r>
              <a:rPr lang="en-US" dirty="0" err="1">
                <a:latin typeface="Calibri" charset="0"/>
              </a:rPr>
              <a:t>diferencia</a:t>
            </a:r>
            <a:r>
              <a:rPr lang="en-US" dirty="0">
                <a:latin typeface="Calibri" charset="0"/>
              </a:rPr>
              <a:t> </a:t>
            </a:r>
            <a:r>
              <a:rPr lang="en-US" dirty="0" err="1">
                <a:latin typeface="Calibri" charset="0"/>
              </a:rPr>
              <a:t>en</a:t>
            </a:r>
            <a:r>
              <a:rPr lang="en-US" dirty="0">
                <a:latin typeface="Calibri" charset="0"/>
              </a:rPr>
              <a:t> la </a:t>
            </a:r>
            <a:r>
              <a:rPr lang="en-US" dirty="0" err="1">
                <a:latin typeface="Calibri" charset="0"/>
              </a:rPr>
              <a:t>sobrevida</a:t>
            </a:r>
            <a:r>
              <a:rPr lang="en-US" dirty="0">
                <a:latin typeface="Calibri" charset="0"/>
              </a:rPr>
              <a:t> </a:t>
            </a:r>
            <a:r>
              <a:rPr lang="en-US" dirty="0" err="1">
                <a:latin typeface="Calibri" charset="0"/>
              </a:rPr>
              <a:t>mediana</a:t>
            </a:r>
            <a:endParaRPr lang="en-US" dirty="0">
              <a:latin typeface="Calibri" charset="0"/>
            </a:endParaRPr>
          </a:p>
        </p:txBody>
      </p:sp>
    </p:spTree>
    <p:extLst>
      <p:ext uri="{BB962C8B-B14F-4D97-AF65-F5344CB8AC3E}">
        <p14:creationId xmlns="" xmlns:p14="http://schemas.microsoft.com/office/powerpoint/2010/main" val="2199132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Tree>
    <p:extLst>
      <p:ext uri="{BB962C8B-B14F-4D97-AF65-F5344CB8AC3E}">
        <p14:creationId xmlns="" xmlns:p14="http://schemas.microsoft.com/office/powerpoint/2010/main" val="3345708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687EB7D-F1CF-8446-8709-5DA7946524C2}" type="slidenum">
              <a:rPr lang="es-ES" smtClean="0"/>
              <a:pPr/>
              <a:t>37</a:t>
            </a:fld>
            <a:endParaRPr lang="es-ES"/>
          </a:p>
        </p:txBody>
      </p:sp>
    </p:spTree>
    <p:extLst>
      <p:ext uri="{BB962C8B-B14F-4D97-AF65-F5344CB8AC3E}">
        <p14:creationId xmlns="" xmlns:p14="http://schemas.microsoft.com/office/powerpoint/2010/main" val="83228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EBC5B197-3E0F-5241-BE4D-142A576E91E6}" type="slidenum">
              <a:rPr lang="es-UY" smtClean="0"/>
              <a:pPr/>
              <a:t>7</a:t>
            </a:fld>
            <a:endParaRPr lang="es-UY"/>
          </a:p>
        </p:txBody>
      </p:sp>
    </p:spTree>
    <p:extLst>
      <p:ext uri="{BB962C8B-B14F-4D97-AF65-F5344CB8AC3E}">
        <p14:creationId xmlns="" xmlns:p14="http://schemas.microsoft.com/office/powerpoint/2010/main" val="30796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EBC5B197-3E0F-5241-BE4D-142A576E91E6}" type="slidenum">
              <a:rPr lang="es-UY" smtClean="0"/>
              <a:pPr/>
              <a:t>8</a:t>
            </a:fld>
            <a:endParaRPr lang="es-UY"/>
          </a:p>
        </p:txBody>
      </p:sp>
    </p:spTree>
    <p:extLst>
      <p:ext uri="{BB962C8B-B14F-4D97-AF65-F5344CB8AC3E}">
        <p14:creationId xmlns="" xmlns:p14="http://schemas.microsoft.com/office/powerpoint/2010/main" val="396177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11</a:t>
            </a:fld>
            <a:endParaRPr lang="es-ES"/>
          </a:p>
        </p:txBody>
      </p:sp>
    </p:spTree>
    <p:extLst>
      <p:ext uri="{BB962C8B-B14F-4D97-AF65-F5344CB8AC3E}">
        <p14:creationId xmlns="" xmlns:p14="http://schemas.microsoft.com/office/powerpoint/2010/main" val="314586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UY" sz="1100" dirty="0"/>
              <a:t>Las acciones de amparo (por medicamentos, dispositivos y actos médicos), han tenido un crecimiento continuo.</a:t>
            </a:r>
          </a:p>
          <a:p>
            <a:r>
              <a:rPr lang="es-ES" altLang="es-UY" sz="1100" dirty="0"/>
              <a:t>La excepción resulta del  año 2016, durante el que se  dictó, por parte del Ministerio de Salud Pública, la Ordenanza 882/2015 de fecha 9/12/2015. Dicha resolución encauzó por vía administrativa muchos de los reclamos que se realizaban por vía judicial, decreciendo por tanto el volumen de juicios durante ese año.</a:t>
            </a:r>
          </a:p>
          <a:p>
            <a:r>
              <a:rPr lang="es-ES" altLang="es-UY" sz="1100" dirty="0"/>
              <a:t> Posteriormente, al revocarse la ordenanza de referencia se observó un nuevo crecimiento en el número de reclamos judiciales, marcando una tendencia permanente al alza y sin </a:t>
            </a:r>
            <a:r>
              <a:rPr lang="es-ES" altLang="es-UY" sz="1100" dirty="0" err="1"/>
              <a:t>avisoramiento</a:t>
            </a:r>
            <a:r>
              <a:rPr lang="es-ES" altLang="es-UY" sz="1100" dirty="0"/>
              <a:t> de disminución.  </a:t>
            </a:r>
          </a:p>
          <a:p>
            <a:r>
              <a:rPr lang="es-ES" altLang="es-UY" sz="1100" dirty="0"/>
              <a:t>A su vez, es de destacar que, a principios  del presente año, la estrategia procesal de los abogados </a:t>
            </a:r>
            <a:r>
              <a:rPr lang="es-ES" altLang="es-UY" sz="1100" dirty="0" err="1"/>
              <a:t>patrocinantes</a:t>
            </a:r>
            <a:r>
              <a:rPr lang="es-ES" altLang="es-UY" sz="1100" dirty="0"/>
              <a:t> de los actores ha cambiado: dada la sobrecarga litigiosa en los juzgados naturalmente competentes en los juicios contra el Estado (MSP), y la clara jurisprudencia ya asentada por esos cuatro juzgados letrados en lo contencioso administrativo, comenzaron a presentar sus reclamos ante la Justicia Civil (en total 20 Sedes), para lo cual les fue necesario incluir como demandado al FNR, por su calidad de persona pública no estatal. </a:t>
            </a:r>
            <a:r>
              <a:rPr lang="es-ES" altLang="es-UY" sz="1100" b="1" dirty="0"/>
              <a:t>Este organismo no era demandado en este tipo de juicios con el anterior criterio.  </a:t>
            </a:r>
          </a:p>
          <a:p>
            <a:r>
              <a:rPr lang="es-ES" altLang="es-UY" sz="1100" dirty="0"/>
              <a:t>Esto ha incrementado el volumen de juicios en donde el FNR es demandado, llegando casi </a:t>
            </a:r>
            <a:r>
              <a:rPr lang="es-ES" altLang="es-UY" sz="1100" b="1" dirty="0"/>
              <a:t>a triplicarse </a:t>
            </a:r>
            <a:r>
              <a:rPr lang="es-ES" altLang="es-UY" sz="1100" dirty="0"/>
              <a:t>la cantidad de juicios por medicamentos (en comparación con el año anterior</a:t>
            </a:r>
            <a:r>
              <a:rPr lang="es-ES" altLang="es-UY" sz="1100" b="1" dirty="0"/>
              <a:t>) no incluidos en el FTM</a:t>
            </a:r>
            <a:r>
              <a:rPr lang="es-ES" altLang="es-UY" sz="1100" dirty="0"/>
              <a:t> </a:t>
            </a:r>
            <a:r>
              <a:rPr lang="es-ES" altLang="es-UY" sz="1100" dirty="0" err="1"/>
              <a:t>asi</a:t>
            </a:r>
            <a:r>
              <a:rPr lang="es-ES" altLang="es-UY" sz="1100" dirty="0"/>
              <a:t> como dispositivos y actos médicos </a:t>
            </a:r>
            <a:r>
              <a:rPr lang="es-ES" altLang="es-UY" sz="1100" b="1" dirty="0"/>
              <a:t>no incluidos en el PIAS</a:t>
            </a:r>
            <a:r>
              <a:rPr lang="es-ES" altLang="es-UY" sz="1100" dirty="0"/>
              <a:t>.</a:t>
            </a:r>
          </a:p>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12</a:t>
            </a:fld>
            <a:endParaRPr lang="es-ES"/>
          </a:p>
        </p:txBody>
      </p:sp>
    </p:spTree>
    <p:extLst>
      <p:ext uri="{BB962C8B-B14F-4D97-AF65-F5344CB8AC3E}">
        <p14:creationId xmlns="" xmlns:p14="http://schemas.microsoft.com/office/powerpoint/2010/main" val="350130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13</a:t>
            </a:fld>
            <a:endParaRPr lang="es-ES"/>
          </a:p>
        </p:txBody>
      </p:sp>
    </p:spTree>
    <p:extLst>
      <p:ext uri="{BB962C8B-B14F-4D97-AF65-F5344CB8AC3E}">
        <p14:creationId xmlns="" xmlns:p14="http://schemas.microsoft.com/office/powerpoint/2010/main" val="91826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14</a:t>
            </a:fld>
            <a:endParaRPr lang="es-ES"/>
          </a:p>
        </p:txBody>
      </p:sp>
    </p:spTree>
    <p:extLst>
      <p:ext uri="{BB962C8B-B14F-4D97-AF65-F5344CB8AC3E}">
        <p14:creationId xmlns="" xmlns:p14="http://schemas.microsoft.com/office/powerpoint/2010/main" val="4262207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3319E1E-D70A-2B4E-9F09-29448045DBCD}" type="slidenum">
              <a:rPr lang="es-ES" smtClean="0"/>
              <a:pPr/>
              <a:t>15</a:t>
            </a:fld>
            <a:endParaRPr lang="es-ES"/>
          </a:p>
        </p:txBody>
      </p:sp>
    </p:spTree>
    <p:extLst>
      <p:ext uri="{BB962C8B-B14F-4D97-AF65-F5344CB8AC3E}">
        <p14:creationId xmlns="" xmlns:p14="http://schemas.microsoft.com/office/powerpoint/2010/main" val="875035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átula Princip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845876" y="4228731"/>
            <a:ext cx="10228279" cy="1008112"/>
          </a:xfrm>
        </p:spPr>
        <p:txBody>
          <a:bodyPr/>
          <a:lstStyle>
            <a:lvl1pPr algn="l">
              <a:defRPr sz="4800">
                <a:solidFill>
                  <a:schemeClr val="bg1"/>
                </a:solidFill>
              </a:defRPr>
            </a:lvl1pPr>
          </a:lstStyle>
          <a:p>
            <a:r>
              <a:rPr lang="es-ES_tradnl" dirty="0"/>
              <a:t>Clic para editar título</a:t>
            </a:r>
            <a:endParaRPr lang="es-ES" dirty="0"/>
          </a:p>
        </p:txBody>
      </p:sp>
      <p:sp>
        <p:nvSpPr>
          <p:cNvPr id="6" name="5 Marcador de texto"/>
          <p:cNvSpPr>
            <a:spLocks noGrp="1"/>
          </p:cNvSpPr>
          <p:nvPr>
            <p:ph type="body" sz="quarter" idx="10"/>
          </p:nvPr>
        </p:nvSpPr>
        <p:spPr>
          <a:xfrm>
            <a:off x="6557836" y="5308848"/>
            <a:ext cx="10561496" cy="1223962"/>
          </a:xfrm>
        </p:spPr>
        <p:txBody>
          <a:bodyPr/>
          <a:lstStyle>
            <a:lvl1pPr marL="266633" indent="0">
              <a:buNone/>
              <a:defRPr sz="3100">
                <a:solidFill>
                  <a:schemeClr val="bg1"/>
                </a:solidFill>
              </a:defRPr>
            </a:lvl1pPr>
            <a:lvl2pPr marL="711014" indent="0">
              <a:buNone/>
              <a:defRPr>
                <a:solidFill>
                  <a:schemeClr val="bg1"/>
                </a:solidFill>
              </a:defRPr>
            </a:lvl2pPr>
            <a:lvl3pPr marL="1155404" indent="0">
              <a:buNone/>
              <a:defRPr>
                <a:solidFill>
                  <a:schemeClr val="bg1"/>
                </a:solidFill>
              </a:defRPr>
            </a:lvl3pPr>
            <a:lvl4pPr marL="1599791" indent="0">
              <a:buNone/>
              <a:defRPr>
                <a:solidFill>
                  <a:schemeClr val="bg1"/>
                </a:solidFill>
              </a:defRPr>
            </a:lvl4pPr>
            <a:lvl5pPr marL="2044177" indent="0">
              <a:buNone/>
              <a:defRPr>
                <a:solidFill>
                  <a:schemeClr val="bg1"/>
                </a:solidFill>
              </a:defRPr>
            </a:lvl5pPr>
          </a:lstStyle>
          <a:p>
            <a:pPr lvl="0"/>
            <a:r>
              <a:rPr lang="es-ES" dirty="0"/>
              <a:t>Haga clic para modificar el estilo de texto del patrón</a:t>
            </a:r>
          </a:p>
        </p:txBody>
      </p:sp>
    </p:spTree>
    <p:extLst>
      <p:ext uri="{BB962C8B-B14F-4D97-AF65-F5344CB8AC3E}">
        <p14:creationId xmlns="" xmlns:p14="http://schemas.microsoft.com/office/powerpoint/2010/main" val="31225727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é son los CG?">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37221" y="8405192"/>
            <a:ext cx="14738798" cy="720080"/>
          </a:xfrm>
          <a:solidFill>
            <a:schemeClr val="bg1">
              <a:alpha val="68000"/>
            </a:schemeClr>
          </a:solidFill>
        </p:spPr>
        <p:txBody>
          <a:bodyPr anchor="t"/>
          <a:lstStyle>
            <a:lvl1pPr algn="r">
              <a:defRPr sz="4000" b="1" cap="all"/>
            </a:lvl1pPr>
          </a:lstStyle>
          <a:p>
            <a:r>
              <a:rPr lang="es-ES_tradnl"/>
              <a:t>Clic para editar título</a:t>
            </a:r>
            <a:endParaRPr lang="es-ES"/>
          </a:p>
        </p:txBody>
      </p:sp>
    </p:spTree>
    <p:extLst>
      <p:ext uri="{BB962C8B-B14F-4D97-AF65-F5344CB8AC3E}">
        <p14:creationId xmlns="" xmlns:p14="http://schemas.microsoft.com/office/powerpoint/2010/main" val="28349925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tapas Carátula">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12962" y="8405194"/>
            <a:ext cx="9524464" cy="998241"/>
          </a:xfrm>
        </p:spPr>
        <p:txBody>
          <a:bodyPr/>
          <a:lstStyle>
            <a:lvl1pPr algn="l">
              <a:defRPr sz="4800">
                <a:solidFill>
                  <a:srgbClr val="003300"/>
                </a:solidFill>
                <a:latin typeface="Arial Rounded MT Bold" panose="020F0704030504030204" pitchFamily="34" charset="0"/>
              </a:defRPr>
            </a:lvl1pPr>
          </a:lstStyle>
          <a:p>
            <a:r>
              <a:rPr lang="es-ES_tradnl" dirty="0"/>
              <a:t>Clic para editar título</a:t>
            </a:r>
            <a:endParaRPr lang="es-ES" dirty="0"/>
          </a:p>
        </p:txBody>
      </p:sp>
    </p:spTree>
    <p:extLst>
      <p:ext uri="{BB962C8B-B14F-4D97-AF65-F5344CB8AC3E}">
        <p14:creationId xmlns="" xmlns:p14="http://schemas.microsoft.com/office/powerpoint/2010/main" val="26342194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arrollo de Tema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12976" y="268291"/>
            <a:ext cx="12026870" cy="1029891"/>
          </a:xfrm>
        </p:spPr>
        <p:txBody>
          <a:bodyPr/>
          <a:lstStyle>
            <a:lvl1pPr>
              <a:defRPr sz="4400">
                <a:solidFill>
                  <a:srgbClr val="003300"/>
                </a:solidFill>
              </a:defRPr>
            </a:lvl1pPr>
          </a:lstStyle>
          <a:p>
            <a:r>
              <a:rPr lang="es-ES_tradnl" dirty="0"/>
              <a:t>Clic para editar título</a:t>
            </a:r>
            <a:endParaRPr lang="es-ES" dirty="0"/>
          </a:p>
        </p:txBody>
      </p:sp>
      <p:pic>
        <p:nvPicPr>
          <p:cNvPr id="2051" name="Picture 3"/>
          <p:cNvPicPr>
            <a:picLocks noChangeAspect="1" noChangeArrowheads="1"/>
          </p:cNvPicPr>
          <p:nvPr userDrawn="1"/>
        </p:nvPicPr>
        <p:blipFill rotWithShape="1">
          <a:blip r:embed="rId2">
            <a:extLst>
              <a:ext uri="{28A0092B-C50C-407E-A947-70E740481C1C}">
                <a14:useLocalDpi xmlns="" xmlns:a14="http://schemas.microsoft.com/office/drawing/2010/main" val="0"/>
              </a:ext>
            </a:extLst>
          </a:blip>
          <a:srcRect t="17805" b="17805"/>
          <a:stretch/>
        </p:blipFill>
        <p:spPr bwMode="auto">
          <a:xfrm>
            <a:off x="12702703" y="163118"/>
            <a:ext cx="4445136" cy="1257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 xmlns:p14="http://schemas.microsoft.com/office/powerpoint/2010/main" val="36136186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E9E576-3590-2A45-B994-D20BEA7125AE}"/>
              </a:ext>
            </a:extLst>
          </p:cNvPr>
          <p:cNvSpPr>
            <a:spLocks noGrp="1"/>
          </p:cNvSpPr>
          <p:nvPr>
            <p:ph type="dt" sz="half" idx="10"/>
          </p:nvPr>
        </p:nvSpPr>
        <p:spPr/>
        <p:txBody>
          <a:bodyPr/>
          <a:lstStyle>
            <a:lvl1pPr>
              <a:defRPr/>
            </a:lvl1pPr>
          </a:lstStyle>
          <a:p>
            <a:fld id="{23CD0115-0FDC-F944-8F91-8C4668858D0F}" type="datetimeFigureOut">
              <a:rPr lang="en-US" altLang="es-UY"/>
              <a:pPr/>
              <a:t>12/23/2019</a:t>
            </a:fld>
            <a:endParaRPr lang="en-US" altLang="es-UY"/>
          </a:p>
        </p:txBody>
      </p:sp>
      <p:sp>
        <p:nvSpPr>
          <p:cNvPr id="5" name="Footer Placeholder 4">
            <a:extLst>
              <a:ext uri="{FF2B5EF4-FFF2-40B4-BE49-F238E27FC236}">
                <a16:creationId xmlns="" xmlns:a16="http://schemas.microsoft.com/office/drawing/2014/main" id="{CD6D294B-8545-A64F-A40F-87B33C56DE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ED6797E-C558-DA4F-AC9B-73B8D6D5B5BC}"/>
              </a:ext>
            </a:extLst>
          </p:cNvPr>
          <p:cNvSpPr>
            <a:spLocks noGrp="1"/>
          </p:cNvSpPr>
          <p:nvPr>
            <p:ph type="sldNum" sz="quarter" idx="12"/>
          </p:nvPr>
        </p:nvSpPr>
        <p:spPr/>
        <p:txBody>
          <a:bodyPr/>
          <a:lstStyle>
            <a:lvl1pPr>
              <a:defRPr/>
            </a:lvl1pPr>
          </a:lstStyle>
          <a:p>
            <a:fld id="{78CB36D6-5BAC-4B4B-8A3D-7B972E3726D3}" type="slidenum">
              <a:rPr lang="en-US" altLang="es-UY"/>
              <a:pPr/>
              <a:t>‹Nº›</a:t>
            </a:fld>
            <a:endParaRPr lang="en-US" altLang="es-UY"/>
          </a:p>
        </p:txBody>
      </p:sp>
    </p:spTree>
    <p:extLst>
      <p:ext uri="{BB962C8B-B14F-4D97-AF65-F5344CB8AC3E}">
        <p14:creationId xmlns="" xmlns:p14="http://schemas.microsoft.com/office/powerpoint/2010/main" val="66889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22BACE-7527-0B46-AF81-8D5DA0D26E64}" type="datetimeFigureOut">
              <a:rPr lang="es-ES" smtClean="0"/>
              <a:pPr/>
              <a:t>23/12/2019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E40C3E0-C935-7F4D-B135-B2EE48F2F649}" type="slidenum">
              <a:rPr lang="es-ES" smtClean="0"/>
              <a:pPr/>
              <a:t>‹Nº›</a:t>
            </a:fld>
            <a:endParaRPr lang="es-ES"/>
          </a:p>
        </p:txBody>
      </p:sp>
    </p:spTree>
    <p:extLst>
      <p:ext uri="{BB962C8B-B14F-4D97-AF65-F5344CB8AC3E}">
        <p14:creationId xmlns="" xmlns:p14="http://schemas.microsoft.com/office/powerpoint/2010/main" val="314329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00520" y="3029939"/>
            <a:ext cx="14739224" cy="2090702"/>
          </a:xfrm>
        </p:spPr>
        <p:txBody>
          <a:bodyPr/>
          <a:lstStyle/>
          <a:p>
            <a:r>
              <a:rPr lang="en-US"/>
              <a:t>Clic para editar título</a:t>
            </a:r>
            <a:endParaRPr lang="es-ES"/>
          </a:p>
        </p:txBody>
      </p:sp>
      <p:sp>
        <p:nvSpPr>
          <p:cNvPr id="3" name="Subtítulo 2"/>
          <p:cNvSpPr>
            <a:spLocks noGrp="1"/>
          </p:cNvSpPr>
          <p:nvPr>
            <p:ph type="subTitle" idx="1"/>
          </p:nvPr>
        </p:nvSpPr>
        <p:spPr>
          <a:xfrm>
            <a:off x="2601040" y="5527042"/>
            <a:ext cx="12138184" cy="2492587"/>
          </a:xfrm>
        </p:spPr>
        <p:txBody>
          <a:bodyPr/>
          <a:lstStyle>
            <a:lvl1pPr marL="0" indent="0" algn="ctr">
              <a:buNone/>
              <a:defRPr>
                <a:solidFill>
                  <a:schemeClr val="tx1">
                    <a:tint val="75000"/>
                  </a:schemeClr>
                </a:solidFill>
              </a:defRPr>
            </a:lvl1pPr>
            <a:lvl2pPr marL="650263" indent="0" algn="ctr">
              <a:buNone/>
              <a:defRPr>
                <a:solidFill>
                  <a:schemeClr val="tx1">
                    <a:tint val="75000"/>
                  </a:schemeClr>
                </a:solidFill>
              </a:defRPr>
            </a:lvl2pPr>
            <a:lvl3pPr marL="1300525" indent="0" algn="ctr">
              <a:buNone/>
              <a:defRPr>
                <a:solidFill>
                  <a:schemeClr val="tx1">
                    <a:tint val="75000"/>
                  </a:schemeClr>
                </a:solidFill>
              </a:defRPr>
            </a:lvl3pPr>
            <a:lvl4pPr marL="1950788" indent="0" algn="ctr">
              <a:buNone/>
              <a:defRPr>
                <a:solidFill>
                  <a:schemeClr val="tx1">
                    <a:tint val="75000"/>
                  </a:schemeClr>
                </a:solidFill>
              </a:defRPr>
            </a:lvl4pPr>
            <a:lvl5pPr marL="2601049" indent="0" algn="ctr">
              <a:buNone/>
              <a:defRPr>
                <a:solidFill>
                  <a:schemeClr val="tx1">
                    <a:tint val="75000"/>
                  </a:schemeClr>
                </a:solidFill>
              </a:defRPr>
            </a:lvl5pPr>
            <a:lvl6pPr marL="3251312" indent="0" algn="ctr">
              <a:buNone/>
              <a:defRPr>
                <a:solidFill>
                  <a:schemeClr val="tx1">
                    <a:tint val="75000"/>
                  </a:schemeClr>
                </a:solidFill>
              </a:defRPr>
            </a:lvl6pPr>
            <a:lvl7pPr marL="3901574" indent="0" algn="ctr">
              <a:buNone/>
              <a:defRPr>
                <a:solidFill>
                  <a:schemeClr val="tx1">
                    <a:tint val="75000"/>
                  </a:schemeClr>
                </a:solidFill>
              </a:defRPr>
            </a:lvl7pPr>
            <a:lvl8pPr marL="4551837" indent="0" algn="ctr">
              <a:buNone/>
              <a:defRPr>
                <a:solidFill>
                  <a:schemeClr val="tx1">
                    <a:tint val="75000"/>
                  </a:schemeClr>
                </a:solidFill>
              </a:defRPr>
            </a:lvl8pPr>
            <a:lvl9pPr marL="5202099" indent="0" algn="ctr">
              <a:buNone/>
              <a:defRPr>
                <a:solidFill>
                  <a:schemeClr val="tx1">
                    <a:tint val="75000"/>
                  </a:schemeClr>
                </a:solidFill>
              </a:defRPr>
            </a:lvl9pPr>
          </a:lstStyle>
          <a:p>
            <a:r>
              <a:rPr lang="en-US"/>
              <a:t>Haga clic para modificar el estilo de subtítulo del patrón</a:t>
            </a:r>
            <a:endParaRPr lang="es-ES"/>
          </a:p>
        </p:txBody>
      </p:sp>
      <p:sp>
        <p:nvSpPr>
          <p:cNvPr id="4" name="Marcador de fecha 3"/>
          <p:cNvSpPr>
            <a:spLocks noGrp="1"/>
          </p:cNvSpPr>
          <p:nvPr>
            <p:ph type="dt" sz="half" idx="10"/>
          </p:nvPr>
        </p:nvSpPr>
        <p:spPr/>
        <p:txBody>
          <a:bodyPr/>
          <a:lstStyle/>
          <a:p>
            <a:fld id="{D622BACE-7527-0B46-AF81-8D5DA0D26E64}" type="datetimeFigureOut">
              <a:rPr lang="es-ES" smtClean="0"/>
              <a:pPr/>
              <a:t>23/12/2019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E40C3E0-C935-7F4D-B135-B2EE48F2F649}" type="slidenum">
              <a:rPr lang="es-ES" smtClean="0"/>
              <a:pPr/>
              <a:t>‹Nº›</a:t>
            </a:fld>
            <a:endParaRPr lang="es-ES"/>
          </a:p>
        </p:txBody>
      </p:sp>
    </p:spTree>
    <p:extLst>
      <p:ext uri="{BB962C8B-B14F-4D97-AF65-F5344CB8AC3E}">
        <p14:creationId xmlns="" xmlns:p14="http://schemas.microsoft.com/office/powerpoint/2010/main" val="1899518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693398" y="254000"/>
            <a:ext cx="13953494"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82" tIns="50782" rIns="50782" bIns="50782"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693398" y="2768611"/>
            <a:ext cx="13953494" cy="5714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82" tIns="50782" rIns="50782" bIns="50782"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77" r:id="rId4"/>
    <p:sldLayoutId id="2147483678" r:id="rId5"/>
    <p:sldLayoutId id="2147483680" r:id="rId6"/>
    <p:sldLayoutId id="2147483681" r:id="rId7"/>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082"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16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24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3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7985"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1pPr>
      <a:lvl2pPr marL="1282371"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2pPr>
      <a:lvl3pPr marL="1726757"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3pPr>
      <a:lvl4pPr marL="2171143"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4pPr>
      <a:lvl5pPr marL="2615528"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5pPr>
      <a:lvl6pPr marL="3072608"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29692"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3986774"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43857"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es-E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4" algn="l" defTabSz="457082" rtl="0" eaLnBrk="1" latinLnBrk="0" hangingPunct="1">
        <a:defRPr sz="1800" kern="1200">
          <a:solidFill>
            <a:schemeClr val="tx1"/>
          </a:solidFill>
          <a:latin typeface="+mn-lt"/>
          <a:ea typeface="+mn-ea"/>
          <a:cs typeface="+mn-cs"/>
        </a:defRPr>
      </a:lvl3pPr>
      <a:lvl4pPr marL="1371246" algn="l" defTabSz="457082" rtl="0" eaLnBrk="1" latinLnBrk="0" hangingPunct="1">
        <a:defRPr sz="1800" kern="1200">
          <a:solidFill>
            <a:schemeClr val="tx1"/>
          </a:solidFill>
          <a:latin typeface="+mn-lt"/>
          <a:ea typeface="+mn-ea"/>
          <a:cs typeface="+mn-cs"/>
        </a:defRPr>
      </a:lvl4pPr>
      <a:lvl5pPr marL="1828330" algn="l" defTabSz="457082" rtl="0" eaLnBrk="1" latinLnBrk="0" hangingPunct="1">
        <a:defRPr sz="1800" kern="1200">
          <a:solidFill>
            <a:schemeClr val="tx1"/>
          </a:solidFill>
          <a:latin typeface="+mn-lt"/>
          <a:ea typeface="+mn-ea"/>
          <a:cs typeface="+mn-cs"/>
        </a:defRPr>
      </a:lvl5pPr>
      <a:lvl6pPr marL="2285414" algn="l" defTabSz="457082" rtl="0" eaLnBrk="1" latinLnBrk="0" hangingPunct="1">
        <a:defRPr sz="1800" kern="1200">
          <a:solidFill>
            <a:schemeClr val="tx1"/>
          </a:solidFill>
          <a:latin typeface="+mn-lt"/>
          <a:ea typeface="+mn-ea"/>
          <a:cs typeface="+mn-cs"/>
        </a:defRPr>
      </a:lvl6pPr>
      <a:lvl7pPr marL="2742494" algn="l" defTabSz="457082" rtl="0" eaLnBrk="1" latinLnBrk="0" hangingPunct="1">
        <a:defRPr sz="1800" kern="1200">
          <a:solidFill>
            <a:schemeClr val="tx1"/>
          </a:solidFill>
          <a:latin typeface="+mn-lt"/>
          <a:ea typeface="+mn-ea"/>
          <a:cs typeface="+mn-cs"/>
        </a:defRPr>
      </a:lvl7pPr>
      <a:lvl8pPr marL="3199579" algn="l" defTabSz="457082" rtl="0" eaLnBrk="1" latinLnBrk="0" hangingPunct="1">
        <a:defRPr sz="1800" kern="1200">
          <a:solidFill>
            <a:schemeClr val="tx1"/>
          </a:solidFill>
          <a:latin typeface="+mn-lt"/>
          <a:ea typeface="+mn-ea"/>
          <a:cs typeface="+mn-cs"/>
        </a:defRPr>
      </a:lvl8pPr>
      <a:lvl9pPr marL="3656661" algn="l" defTabSz="4570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tif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oleObject" Target="../embeddings/Hoja_de_c_lculo_de_Microsoft_Office_Excel_97-20031.xls"/><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paho.org/hq/dmdocuments/2016/CD55-10-e.pdf"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paho.org/hq/dmdocuments/2016/CD55-10-e.pdf"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apps.who.int/iris/bitstream/handle/10665/277190/9789241515115-eng.pdf?sequence=1&amp;isAllowed=y"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2.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E14CAC99-EE24-C14B-9BF2-8FBA0E7CB891}"/>
              </a:ext>
            </a:extLst>
          </p:cNvPr>
          <p:cNvSpPr/>
          <p:nvPr/>
        </p:nvSpPr>
        <p:spPr>
          <a:xfrm>
            <a:off x="1613347" y="772344"/>
            <a:ext cx="14545616" cy="4038413"/>
          </a:xfrm>
          <a:prstGeom prst="rect">
            <a:avLst/>
          </a:prstGeom>
        </p:spPr>
        <p:txBody>
          <a:bodyPr wrap="square">
            <a:spAutoFit/>
          </a:bodyPr>
          <a:lstStyle/>
          <a:p>
            <a:pPr>
              <a:lnSpc>
                <a:spcPct val="150000"/>
              </a:lnSpc>
              <a:spcAft>
                <a:spcPts val="0"/>
              </a:spcAft>
            </a:pPr>
            <a:r>
              <a:rPr lang="es-ES" sz="4400" b="1" dirty="0">
                <a:solidFill>
                  <a:srgbClr val="002060"/>
                </a:solidFill>
              </a:rPr>
              <a:t>Judicialización de</a:t>
            </a:r>
          </a:p>
          <a:p>
            <a:pPr>
              <a:lnSpc>
                <a:spcPct val="150000"/>
              </a:lnSpc>
              <a:spcAft>
                <a:spcPts val="0"/>
              </a:spcAft>
            </a:pPr>
            <a:r>
              <a:rPr lang="es-ES" sz="4400" b="1" dirty="0">
                <a:solidFill>
                  <a:srgbClr val="002060"/>
                </a:solidFill>
              </a:rPr>
              <a:t>Procedimientos de  Diagnóstico y Terapéuticos        a Brindar por el Fondo Nacional de Recursos </a:t>
            </a:r>
          </a:p>
          <a:p>
            <a:pPr>
              <a:lnSpc>
                <a:spcPct val="150000"/>
              </a:lnSpc>
              <a:spcAft>
                <a:spcPts val="0"/>
              </a:spcAft>
            </a:pPr>
            <a:r>
              <a:rPr lang="es-ES" sz="4400" b="1" dirty="0">
                <a:solidFill>
                  <a:srgbClr val="002060"/>
                </a:solidFill>
              </a:rPr>
              <a:t>y su impacto a nivel país</a:t>
            </a:r>
            <a:endParaRPr lang="es-UY" sz="4400" b="1" dirty="0">
              <a:solidFill>
                <a:srgbClr val="002060"/>
              </a:solidFill>
            </a:endParaRPr>
          </a:p>
        </p:txBody>
      </p:sp>
      <p:sp>
        <p:nvSpPr>
          <p:cNvPr id="7" name="CuadroTexto 6">
            <a:extLst>
              <a:ext uri="{FF2B5EF4-FFF2-40B4-BE49-F238E27FC236}">
                <a16:creationId xmlns="" xmlns:a16="http://schemas.microsoft.com/office/drawing/2014/main" id="{3A30B23D-1488-9344-BEF8-02446910EC13}"/>
              </a:ext>
            </a:extLst>
          </p:cNvPr>
          <p:cNvSpPr txBox="1"/>
          <p:nvPr/>
        </p:nvSpPr>
        <p:spPr>
          <a:xfrm>
            <a:off x="0" y="8747229"/>
            <a:ext cx="17340263" cy="954107"/>
          </a:xfrm>
          <a:prstGeom prst="rect">
            <a:avLst/>
          </a:prstGeom>
          <a:solidFill>
            <a:schemeClr val="bg1">
              <a:lumMod val="95000"/>
            </a:schemeClr>
          </a:solidFill>
        </p:spPr>
        <p:txBody>
          <a:bodyPr wrap="square" rtlCol="0">
            <a:spAutoFit/>
          </a:bodyPr>
          <a:lstStyle/>
          <a:p>
            <a:r>
              <a:rPr lang="es-ES" sz="2800" dirty="0">
                <a:latin typeface="Calibri" panose="020F0502020204030204" pitchFamily="34" charset="0"/>
                <a:cs typeface="Calibri" panose="020F0502020204030204" pitchFamily="34" charset="0"/>
              </a:rPr>
              <a:t>Mesa de Diálogo: Judicialización de procedimientos a brindar por el FNR y su impacto a nivel país</a:t>
            </a:r>
          </a:p>
          <a:p>
            <a:r>
              <a:rPr lang="es-ES" sz="2800" dirty="0">
                <a:latin typeface="Calibri" panose="020F0502020204030204" pitchFamily="34" charset="0"/>
                <a:cs typeface="Calibri" panose="020F0502020204030204" pitchFamily="34" charset="0"/>
              </a:rPr>
              <a:t>Jueves 12 de diciembre  de 2019 - Torre Ejecutiva </a:t>
            </a:r>
            <a:endParaRPr lang="es-UY" sz="2800" dirty="0">
              <a:latin typeface="Calibri" panose="020F0502020204030204" pitchFamily="34" charset="0"/>
              <a:cs typeface="Calibri" panose="020F0502020204030204" pitchFamily="34" charset="0"/>
            </a:endParaRPr>
          </a:p>
        </p:txBody>
      </p:sp>
      <p:sp>
        <p:nvSpPr>
          <p:cNvPr id="8" name="CuadroTexto 7">
            <a:extLst>
              <a:ext uri="{FF2B5EF4-FFF2-40B4-BE49-F238E27FC236}">
                <a16:creationId xmlns="" xmlns:a16="http://schemas.microsoft.com/office/drawing/2014/main" id="{4A3901A9-FC13-D248-80F1-9B741B024851}"/>
              </a:ext>
            </a:extLst>
          </p:cNvPr>
          <p:cNvSpPr txBox="1"/>
          <p:nvPr/>
        </p:nvSpPr>
        <p:spPr>
          <a:xfrm>
            <a:off x="3269531" y="5808625"/>
            <a:ext cx="11305256" cy="1200329"/>
          </a:xfrm>
          <a:prstGeom prst="rect">
            <a:avLst/>
          </a:prstGeom>
          <a:noFill/>
        </p:spPr>
        <p:txBody>
          <a:bodyPr wrap="square" rtlCol="0">
            <a:spAutoFit/>
          </a:bodyPr>
          <a:lstStyle/>
          <a:p>
            <a:r>
              <a:rPr lang="es-UY" sz="3600" b="1" dirty="0">
                <a:solidFill>
                  <a:srgbClr val="1E477C"/>
                </a:solidFill>
                <a:latin typeface="Calibri,Bold"/>
              </a:rPr>
              <a:t>Prof. Dra. Lucía Delgado</a:t>
            </a:r>
          </a:p>
          <a:p>
            <a:r>
              <a:rPr lang="es-UY" sz="3600" b="1" dirty="0">
                <a:solidFill>
                  <a:srgbClr val="1E477C"/>
                </a:solidFill>
                <a:latin typeface="Calibri,Bold"/>
              </a:rPr>
              <a:t>Presidente </a:t>
            </a:r>
            <a:r>
              <a:rPr lang="es-UY" sz="3600" dirty="0">
                <a:solidFill>
                  <a:srgbClr val="1E477C"/>
                </a:solidFill>
                <a:latin typeface="Calibri,Bold"/>
              </a:rPr>
              <a:t>(A) </a:t>
            </a:r>
            <a:r>
              <a:rPr lang="es-UY" sz="3600" b="1" dirty="0">
                <a:solidFill>
                  <a:srgbClr val="1E477C"/>
                </a:solidFill>
                <a:latin typeface="Calibri,Bold"/>
              </a:rPr>
              <a:t>del Fondo Nacional de Recursos</a:t>
            </a:r>
          </a:p>
        </p:txBody>
      </p:sp>
    </p:spTree>
    <p:extLst>
      <p:ext uri="{BB962C8B-B14F-4D97-AF65-F5344CB8AC3E}">
        <p14:creationId xmlns="" xmlns:p14="http://schemas.microsoft.com/office/powerpoint/2010/main" val="252515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Sin título.png" descr="Sin título.png">
            <a:extLst>
              <a:ext uri="{FF2B5EF4-FFF2-40B4-BE49-F238E27FC236}">
                <a16:creationId xmlns="" xmlns:a16="http://schemas.microsoft.com/office/drawing/2014/main" id="{3B4FC1A5-CDED-9046-97B4-68B54CCA56EF}"/>
              </a:ext>
            </a:extLst>
          </p:cNvPr>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flipH="1">
            <a:off x="1757363" y="5123001"/>
            <a:ext cx="551055" cy="603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86019" name="5 CuadroTexto">
            <a:extLst>
              <a:ext uri="{FF2B5EF4-FFF2-40B4-BE49-F238E27FC236}">
                <a16:creationId xmlns="" xmlns:a16="http://schemas.microsoft.com/office/drawing/2014/main" id="{2D698303-AA0D-FB4B-B882-18F90699FDF8}"/>
              </a:ext>
            </a:extLst>
          </p:cNvPr>
          <p:cNvSpPr txBox="1">
            <a:spLocks noChangeArrowheads="1"/>
          </p:cNvSpPr>
          <p:nvPr/>
        </p:nvSpPr>
        <p:spPr bwMode="auto">
          <a:xfrm>
            <a:off x="4285438" y="2791470"/>
            <a:ext cx="738236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UY" altLang="es-UY" b="1" dirty="0">
                <a:solidFill>
                  <a:srgbClr val="1F4D7F"/>
                </a:solidFill>
                <a:latin typeface="Arial" panose="020B0604020202020204" pitchFamily="34" charset="0"/>
              </a:rPr>
              <a:t>Trastuzumab Adyuvante</a:t>
            </a:r>
          </a:p>
          <a:p>
            <a:pPr algn="ctr" eaLnBrk="1" hangingPunct="1">
              <a:spcBef>
                <a:spcPct val="0"/>
              </a:spcBef>
              <a:buFontTx/>
              <a:buNone/>
            </a:pPr>
            <a:r>
              <a:rPr lang="es-UY" altLang="es-UY" b="1" dirty="0">
                <a:solidFill>
                  <a:srgbClr val="1F4D7F"/>
                </a:solidFill>
                <a:latin typeface="Arial" panose="020B0604020202020204" pitchFamily="34" charset="0"/>
              </a:rPr>
              <a:t>RESULTADOS</a:t>
            </a:r>
          </a:p>
        </p:txBody>
      </p:sp>
      <p:pic>
        <p:nvPicPr>
          <p:cNvPr id="86020" name="Imagen 7">
            <a:extLst>
              <a:ext uri="{FF2B5EF4-FFF2-40B4-BE49-F238E27FC236}">
                <a16:creationId xmlns="" xmlns:a16="http://schemas.microsoft.com/office/drawing/2014/main" id="{E6E99295-4E7E-3842-8315-7385E77BF625}"/>
              </a:ext>
            </a:extLst>
          </p:cNvPr>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5861819" y="5208133"/>
            <a:ext cx="1251347" cy="59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upo 3">
            <a:extLst>
              <a:ext uri="{FF2B5EF4-FFF2-40B4-BE49-F238E27FC236}">
                <a16:creationId xmlns="" xmlns:a16="http://schemas.microsoft.com/office/drawing/2014/main" id="{7994304F-E7CB-5444-87B1-90624E7CE658}"/>
              </a:ext>
            </a:extLst>
          </p:cNvPr>
          <p:cNvGrpSpPr/>
          <p:nvPr/>
        </p:nvGrpSpPr>
        <p:grpSpPr>
          <a:xfrm>
            <a:off x="965275" y="4069972"/>
            <a:ext cx="6739250" cy="5190458"/>
            <a:chOff x="-134139" y="3089498"/>
            <a:chExt cx="5141100" cy="5660471"/>
          </a:xfrm>
        </p:grpSpPr>
        <p:sp>
          <p:nvSpPr>
            <p:cNvPr id="86018" name="1 CuadroTexto">
              <a:extLst>
                <a:ext uri="{FF2B5EF4-FFF2-40B4-BE49-F238E27FC236}">
                  <a16:creationId xmlns="" xmlns:a16="http://schemas.microsoft.com/office/drawing/2014/main" id="{F546BE58-C64A-B94E-A3B7-EB54C209247F}"/>
                </a:ext>
              </a:extLst>
            </p:cNvPr>
            <p:cNvSpPr txBox="1">
              <a:spLocks noChangeArrowheads="1"/>
            </p:cNvSpPr>
            <p:nvPr/>
          </p:nvSpPr>
          <p:spPr bwMode="auto">
            <a:xfrm>
              <a:off x="-134139" y="3089498"/>
              <a:ext cx="5141100" cy="1029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indent="0">
                <a:spcBef>
                  <a:spcPts val="427"/>
                </a:spcBef>
                <a:spcAft>
                  <a:spcPts val="427"/>
                </a:spcAft>
                <a:buClr>
                  <a:srgbClr val="17375E"/>
                </a:buClr>
                <a:buNone/>
              </a:pPr>
              <a:r>
                <a:rPr lang="es-MX" altLang="es-UY" sz="3129" b="1" dirty="0">
                  <a:cs typeface="Calibri" panose="020F0502020204030204" pitchFamily="34" charset="0"/>
                </a:rPr>
                <a:t>Trastuzumab aduvante: </a:t>
              </a:r>
            </a:p>
            <a:p>
              <a:pPr marL="0" indent="0">
                <a:spcBef>
                  <a:spcPts val="427"/>
                </a:spcBef>
                <a:spcAft>
                  <a:spcPts val="427"/>
                </a:spcAft>
                <a:buClr>
                  <a:srgbClr val="17375E"/>
                </a:buClr>
                <a:buNone/>
              </a:pPr>
              <a:r>
                <a:rPr lang="es-MX" altLang="es-UY" sz="3129" b="1" dirty="0">
                  <a:cs typeface="Calibri" panose="020F0502020204030204" pitchFamily="34" charset="0"/>
                </a:rPr>
                <a:t>SV a 5 años = 87 %</a:t>
              </a:r>
              <a:endParaRPr lang="es-MX" altLang="es-UY" sz="3129" dirty="0">
                <a:cs typeface="Calibri" panose="020F0502020204030204" pitchFamily="34" charset="0"/>
              </a:endParaRPr>
            </a:p>
          </p:txBody>
        </p:sp>
        <p:pic>
          <p:nvPicPr>
            <p:cNvPr id="7" name="Imagen 6">
              <a:extLst>
                <a:ext uri="{FF2B5EF4-FFF2-40B4-BE49-F238E27FC236}">
                  <a16:creationId xmlns="" xmlns:a16="http://schemas.microsoft.com/office/drawing/2014/main" id="{5DD56CD1-FAD0-F246-A404-FEAED8C7C2D6}"/>
                </a:ext>
              </a:extLst>
            </p:cNvPr>
            <p:cNvPicPr/>
            <p:nvPr/>
          </p:nvPicPr>
          <p:blipFill rotWithShape="1">
            <a:blip r:embed="rId3">
              <a:extLst>
                <a:ext uri="{28A0092B-C50C-407E-A947-70E740481C1C}">
                  <a14:useLocalDpi xmlns="" xmlns:a14="http://schemas.microsoft.com/office/drawing/2010/main" val="0"/>
                </a:ext>
              </a:extLst>
            </a:blip>
            <a:srcRect t="7881"/>
            <a:stretch/>
          </p:blipFill>
          <p:spPr bwMode="auto">
            <a:xfrm>
              <a:off x="173903" y="5036370"/>
              <a:ext cx="4247755" cy="3713599"/>
            </a:xfrm>
            <a:prstGeom prst="rect">
              <a:avLst/>
            </a:prstGeom>
            <a:noFill/>
            <a:ln>
              <a:noFill/>
            </a:ln>
            <a:extLst>
              <a:ext uri="{53640926-AAD7-44D8-BBD7-CCE9431645EC}">
                <a14:shadowObscured xmlns="" xmlns:a14="http://schemas.microsoft.com/office/drawing/2010/main"/>
              </a:ext>
            </a:extLst>
          </p:spPr>
        </p:pic>
        <p:sp>
          <p:nvSpPr>
            <p:cNvPr id="2" name="CuadroTexto 1">
              <a:extLst>
                <a:ext uri="{FF2B5EF4-FFF2-40B4-BE49-F238E27FC236}">
                  <a16:creationId xmlns="" xmlns:a16="http://schemas.microsoft.com/office/drawing/2014/main" id="{5D6C79E7-855F-E041-A961-8A441C9337C1}"/>
                </a:ext>
              </a:extLst>
            </p:cNvPr>
            <p:cNvSpPr txBox="1"/>
            <p:nvPr/>
          </p:nvSpPr>
          <p:spPr>
            <a:xfrm>
              <a:off x="1893393" y="4911944"/>
              <a:ext cx="1127654" cy="1142802"/>
            </a:xfrm>
            <a:prstGeom prst="rect">
              <a:avLst/>
            </a:prstGeom>
            <a:noFill/>
          </p:spPr>
          <p:txBody>
            <a:bodyPr wrap="square" rtlCol="0">
              <a:spAutoFit/>
            </a:bodyPr>
            <a:lstStyle/>
            <a:p>
              <a:pPr algn="ctr">
                <a:lnSpc>
                  <a:spcPct val="150000"/>
                </a:lnSpc>
              </a:pPr>
              <a:r>
                <a:rPr lang="es-UY" sz="2800" dirty="0">
                  <a:solidFill>
                    <a:srgbClr val="C00000"/>
                  </a:solidFill>
                </a:rPr>
                <a:t>SV a 5 años</a:t>
              </a:r>
            </a:p>
            <a:p>
              <a:pPr algn="ctr">
                <a:lnSpc>
                  <a:spcPct val="150000"/>
                </a:lnSpc>
              </a:pPr>
              <a:r>
                <a:rPr lang="es-UY" sz="2800" b="1" dirty="0">
                  <a:solidFill>
                    <a:srgbClr val="C00000"/>
                  </a:solidFill>
                </a:rPr>
                <a:t>87%</a:t>
              </a:r>
            </a:p>
          </p:txBody>
        </p:sp>
      </p:grpSp>
      <p:grpSp>
        <p:nvGrpSpPr>
          <p:cNvPr id="5" name="Grupo 4">
            <a:extLst>
              <a:ext uri="{FF2B5EF4-FFF2-40B4-BE49-F238E27FC236}">
                <a16:creationId xmlns="" xmlns:a16="http://schemas.microsoft.com/office/drawing/2014/main" id="{3A8377EA-B102-6C49-8547-C177369EED74}"/>
              </a:ext>
            </a:extLst>
          </p:cNvPr>
          <p:cNvGrpSpPr/>
          <p:nvPr/>
        </p:nvGrpSpPr>
        <p:grpSpPr>
          <a:xfrm>
            <a:off x="9635739" y="4069972"/>
            <a:ext cx="6232684" cy="5199316"/>
            <a:chOff x="7935218" y="2138123"/>
            <a:chExt cx="8511777" cy="6709460"/>
          </a:xfrm>
        </p:grpSpPr>
        <p:pic>
          <p:nvPicPr>
            <p:cNvPr id="10" name="Imagen 2">
              <a:extLst>
                <a:ext uri="{FF2B5EF4-FFF2-40B4-BE49-F238E27FC236}">
                  <a16:creationId xmlns="" xmlns:a16="http://schemas.microsoft.com/office/drawing/2014/main" id="{088CB8BE-A5A9-524C-9263-0930012E2025}"/>
                </a:ext>
              </a:extLst>
            </p:cNvPr>
            <p:cNvPicPr>
              <a:picLocks noChangeAspect="1"/>
            </p:cNvPicPr>
            <p:nvPr/>
          </p:nvPicPr>
          <p:blipFill>
            <a:blip r:embed="rId4">
              <a:extLst>
                <a:ext uri="{28A0092B-C50C-407E-A947-70E740481C1C}">
                  <a14:useLocalDpi xmlns="" xmlns:a14="http://schemas.microsoft.com/office/drawing/2010/main" val="0"/>
                </a:ext>
              </a:extLst>
            </a:blip>
            <a:srcRect l="4388" r="3439"/>
            <a:stretch>
              <a:fillRect/>
            </a:stretch>
          </p:blipFill>
          <p:spPr bwMode="auto">
            <a:xfrm>
              <a:off x="8358440" y="3076600"/>
              <a:ext cx="7800523" cy="5770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Estudio HERA…">
              <a:extLst>
                <a:ext uri="{FF2B5EF4-FFF2-40B4-BE49-F238E27FC236}">
                  <a16:creationId xmlns="" xmlns:a16="http://schemas.microsoft.com/office/drawing/2014/main" id="{116EDCFB-099F-1242-AD51-72A3D7E9F20F}"/>
                </a:ext>
              </a:extLst>
            </p:cNvPr>
            <p:cNvSpPr txBox="1">
              <a:spLocks noChangeArrowheads="1"/>
            </p:cNvSpPr>
            <p:nvPr/>
          </p:nvSpPr>
          <p:spPr bwMode="auto">
            <a:xfrm>
              <a:off x="7935218" y="2138123"/>
              <a:ext cx="8511777" cy="576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72249" tIns="72249" rIns="72249" bIns="72249"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UY" sz="2800" b="1" dirty="0">
                  <a:cs typeface="Calibri" panose="020F0502020204030204" pitchFamily="34" charset="0"/>
                </a:rPr>
                <a:t>Estudio HERA Lancet 2017; </a:t>
              </a:r>
              <a:r>
                <a:rPr lang="es-ES" altLang="es-UY" sz="2800" b="1" dirty="0">
                  <a:cs typeface="Calibri" panose="020F0502020204030204" pitchFamily="34" charset="0"/>
                </a:rPr>
                <a:t>389:1195.</a:t>
              </a:r>
            </a:p>
          </p:txBody>
        </p:sp>
      </p:grpSp>
      <p:grpSp>
        <p:nvGrpSpPr>
          <p:cNvPr id="15" name="Grupo 14">
            <a:extLst>
              <a:ext uri="{FF2B5EF4-FFF2-40B4-BE49-F238E27FC236}">
                <a16:creationId xmlns="" xmlns:a16="http://schemas.microsoft.com/office/drawing/2014/main" id="{3EE94A5B-F5CA-9D43-AE11-A9F6F34D3A99}"/>
              </a:ext>
            </a:extLst>
          </p:cNvPr>
          <p:cNvGrpSpPr/>
          <p:nvPr/>
        </p:nvGrpSpPr>
        <p:grpSpPr>
          <a:xfrm>
            <a:off x="605235" y="52264"/>
            <a:ext cx="16201800" cy="2520280"/>
            <a:chOff x="605235" y="196280"/>
            <a:chExt cx="16201800" cy="2520280"/>
          </a:xfrm>
        </p:grpSpPr>
        <p:pic>
          <p:nvPicPr>
            <p:cNvPr id="16" name="Imagen 15">
              <a:extLst>
                <a:ext uri="{FF2B5EF4-FFF2-40B4-BE49-F238E27FC236}">
                  <a16:creationId xmlns="" xmlns:a16="http://schemas.microsoft.com/office/drawing/2014/main" id="{CB491404-B5C4-BC4B-BB60-04F62E4F4B42}"/>
                </a:ext>
              </a:extLst>
            </p:cNvPr>
            <p:cNvPicPr>
              <a:picLocks noChangeAspect="1"/>
            </p:cNvPicPr>
            <p:nvPr/>
          </p:nvPicPr>
          <p:blipFill>
            <a:blip r:embed="rId5"/>
            <a:stretch>
              <a:fillRect/>
            </a:stretch>
          </p:blipFill>
          <p:spPr>
            <a:xfrm>
              <a:off x="820340" y="196280"/>
              <a:ext cx="5369014" cy="618780"/>
            </a:xfrm>
            <a:prstGeom prst="rect">
              <a:avLst/>
            </a:prstGeom>
          </p:spPr>
        </p:pic>
        <p:sp>
          <p:nvSpPr>
            <p:cNvPr id="17" name="Rectángulo 16">
              <a:extLst>
                <a:ext uri="{FF2B5EF4-FFF2-40B4-BE49-F238E27FC236}">
                  <a16:creationId xmlns="" xmlns:a16="http://schemas.microsoft.com/office/drawing/2014/main" id="{D619C3D6-715A-904A-80C6-2BBB91FBDEFA}"/>
                </a:ext>
              </a:extLst>
            </p:cNvPr>
            <p:cNvSpPr/>
            <p:nvPr/>
          </p:nvSpPr>
          <p:spPr>
            <a:xfrm>
              <a:off x="965275" y="916360"/>
              <a:ext cx="15482639" cy="1200329"/>
            </a:xfrm>
            <a:prstGeom prst="rect">
              <a:avLst/>
            </a:prstGeom>
          </p:spPr>
          <p:txBody>
            <a:bodyPr wrap="square">
              <a:spAutoFit/>
            </a:bodyPr>
            <a:lstStyle/>
            <a:p>
              <a:r>
                <a:rPr lang="es-UY" sz="3600" dirty="0"/>
                <a:t>"Effectiveness of trastuzumab for HER-2 positive breast cancer in a real-life setting. A one-decade of experience under national treatment coverage regulations.," </a:t>
              </a:r>
            </a:p>
          </p:txBody>
        </p:sp>
        <p:sp>
          <p:nvSpPr>
            <p:cNvPr id="18" name="Subtítulo 2">
              <a:extLst>
                <a:ext uri="{FF2B5EF4-FFF2-40B4-BE49-F238E27FC236}">
                  <a16:creationId xmlns="" xmlns:a16="http://schemas.microsoft.com/office/drawing/2014/main" id="{D4FF9DA5-DAFD-534C-B493-D444AF94CA38}"/>
                </a:ext>
              </a:extLst>
            </p:cNvPr>
            <p:cNvSpPr txBox="1">
              <a:spLocks/>
            </p:cNvSpPr>
            <p:nvPr/>
          </p:nvSpPr>
          <p:spPr bwMode="auto">
            <a:xfrm>
              <a:off x="605235" y="2428528"/>
              <a:ext cx="16201800" cy="2880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82" tIns="50782" rIns="50782" bIns="50782" numCol="1" anchor="ctr" anchorCtr="0" compatLnSpc="1">
              <a:prstTxWarp prst="textNoShape">
                <a:avLst/>
              </a:prstTxWarp>
            </a:bodyPr>
            <a:lstStyle>
              <a:lvl1pPr marL="837985"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1pPr>
              <a:lvl2pPr marL="1282371"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2pPr>
              <a:lvl3pPr marL="1726757"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3pPr>
              <a:lvl4pPr marL="2171143"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4pPr>
              <a:lvl5pPr marL="2615528"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5pPr>
              <a:lvl6pPr marL="3072608"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29692"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3986774"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43857" indent="-57135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a:lstStyle>
            <a:p>
              <a:pPr marL="266634" indent="0" defTabSz="1079201">
                <a:lnSpc>
                  <a:spcPct val="80000"/>
                </a:lnSpc>
                <a:buNone/>
              </a:pPr>
              <a:r>
                <a:rPr lang="pt-BR" altLang="es-UY" sz="2800" kern="0" dirty="0" err="1">
                  <a:solidFill>
                    <a:srgbClr val="898989"/>
                  </a:solidFill>
                  <a:ea typeface="ＭＳ Ｐゴシック" panose="020B0600070205080204" pitchFamily="34" charset="-128"/>
                </a:rPr>
                <a:t>Castillo</a:t>
              </a:r>
              <a:r>
                <a:rPr lang="pt-BR" altLang="es-UY" sz="2800" kern="0" dirty="0">
                  <a:solidFill>
                    <a:srgbClr val="898989"/>
                  </a:solidFill>
                  <a:ea typeface="ＭＳ Ｐゴシック" panose="020B0600070205080204" pitchFamily="34" charset="-128"/>
                </a:rPr>
                <a:t> C, </a:t>
              </a:r>
              <a:r>
                <a:rPr lang="pt-BR" altLang="es-UY" sz="2800" kern="0" dirty="0" err="1">
                  <a:solidFill>
                    <a:srgbClr val="898989"/>
                  </a:solidFill>
                  <a:ea typeface="ＭＳ Ｐゴシック" panose="020B0600070205080204" pitchFamily="34" charset="-128"/>
                </a:rPr>
                <a:t>Camejo</a:t>
              </a:r>
              <a:r>
                <a:rPr lang="pt-BR" altLang="es-UY" sz="2800" kern="0" dirty="0">
                  <a:solidFill>
                    <a:srgbClr val="898989"/>
                  </a:solidFill>
                  <a:ea typeface="ＭＳ Ｐゴシック" panose="020B0600070205080204" pitchFamily="34" charset="-128"/>
                </a:rPr>
                <a:t> N, </a:t>
              </a:r>
              <a:r>
                <a:rPr lang="pt-BR" altLang="es-UY" sz="2800" kern="0" dirty="0" err="1">
                  <a:solidFill>
                    <a:srgbClr val="898989"/>
                  </a:solidFill>
                  <a:ea typeface="ＭＳ Ｐゴシック" panose="020B0600070205080204" pitchFamily="34" charset="-128"/>
                </a:rPr>
                <a:t>Nuñez</a:t>
              </a:r>
              <a:r>
                <a:rPr lang="pt-BR" altLang="es-UY" sz="2800" kern="0" dirty="0">
                  <a:solidFill>
                    <a:srgbClr val="898989"/>
                  </a:solidFill>
                  <a:ea typeface="ＭＳ Ｐゴシック" panose="020B0600070205080204" pitchFamily="34" charset="-128"/>
                </a:rPr>
                <a:t> J, </a:t>
              </a:r>
              <a:r>
                <a:rPr lang="pt-BR" altLang="es-UY" sz="2800" kern="0" dirty="0" err="1">
                  <a:solidFill>
                    <a:srgbClr val="898989"/>
                  </a:solidFill>
                  <a:ea typeface="ＭＳ Ｐゴシック" panose="020B0600070205080204" pitchFamily="34" charset="-128"/>
                </a:rPr>
                <a:t>Rosich</a:t>
              </a:r>
              <a:r>
                <a:rPr lang="pt-BR" altLang="es-UY" sz="2800" kern="0" dirty="0">
                  <a:solidFill>
                    <a:srgbClr val="898989"/>
                  </a:solidFill>
                  <a:ea typeface="ＭＳ Ｐゴシック" panose="020B0600070205080204" pitchFamily="34" charset="-128"/>
                </a:rPr>
                <a:t> A, </a:t>
              </a:r>
              <a:r>
                <a:rPr lang="pt-BR" altLang="es-UY" sz="2800" kern="0" dirty="0" err="1">
                  <a:solidFill>
                    <a:srgbClr val="898989"/>
                  </a:solidFill>
                  <a:ea typeface="ＭＳ Ｐゴシック" panose="020B0600070205080204" pitchFamily="34" charset="-128"/>
                </a:rPr>
                <a:t>Delacassa</a:t>
              </a:r>
              <a:r>
                <a:rPr lang="pt-BR" altLang="es-UY" sz="2800" kern="0" dirty="0">
                  <a:solidFill>
                    <a:srgbClr val="898989"/>
                  </a:solidFill>
                  <a:ea typeface="ＭＳ Ｐゴシック" panose="020B0600070205080204" pitchFamily="34" charset="-128"/>
                </a:rPr>
                <a:t> </a:t>
              </a:r>
              <a:r>
                <a:rPr lang="pt-BR" altLang="es-UY" sz="2800" kern="0" dirty="0" err="1">
                  <a:solidFill>
                    <a:srgbClr val="898989"/>
                  </a:solidFill>
                  <a:ea typeface="ＭＳ Ｐゴシック" panose="020B0600070205080204" pitchFamily="34" charset="-128"/>
                </a:rPr>
                <a:t>F</a:t>
              </a:r>
              <a:r>
                <a:rPr lang="pt-BR" altLang="es-UY" sz="2800" kern="0" dirty="0">
                  <a:solidFill>
                    <a:srgbClr val="898989"/>
                  </a:solidFill>
                  <a:ea typeface="ＭＳ Ｐゴシック" panose="020B0600070205080204" pitchFamily="34" charset="-128"/>
                </a:rPr>
                <a:t>, </a:t>
              </a:r>
              <a:r>
                <a:rPr lang="pt-BR" altLang="es-UY" sz="2800" kern="0" dirty="0" err="1">
                  <a:solidFill>
                    <a:srgbClr val="898989"/>
                  </a:solidFill>
                  <a:ea typeface="ＭＳ Ｐゴシック" panose="020B0600070205080204" pitchFamily="34" charset="-128"/>
                </a:rPr>
                <a:t>Rivero</a:t>
              </a:r>
              <a:r>
                <a:rPr lang="pt-BR" altLang="es-UY" sz="2800" kern="0" dirty="0">
                  <a:solidFill>
                    <a:srgbClr val="898989"/>
                  </a:solidFill>
                  <a:ea typeface="ＭＳ Ｐゴシック" panose="020B0600070205080204" pitchFamily="34" charset="-128"/>
                </a:rPr>
                <a:t> E, Silveira L, </a:t>
              </a:r>
              <a:r>
                <a:rPr lang="pt-BR" altLang="es-UY" sz="2800" kern="0" dirty="0" err="1">
                  <a:solidFill>
                    <a:srgbClr val="898989"/>
                  </a:solidFill>
                  <a:ea typeface="ＭＳ Ｐゴシック" panose="020B0600070205080204" pitchFamily="34" charset="-128"/>
                </a:rPr>
                <a:t>Mezquita</a:t>
              </a:r>
              <a:r>
                <a:rPr lang="pt-BR" altLang="es-UY" sz="2800" kern="0" dirty="0">
                  <a:solidFill>
                    <a:srgbClr val="898989"/>
                  </a:solidFill>
                  <a:ea typeface="ＭＳ Ｐゴシック" panose="020B0600070205080204" pitchFamily="34" charset="-128"/>
                </a:rPr>
                <a:t> C, Alonso </a:t>
              </a:r>
              <a:r>
                <a:rPr lang="pt-BR" altLang="es-UY" sz="2800" kern="0" dirty="0" err="1">
                  <a:solidFill>
                    <a:srgbClr val="898989"/>
                  </a:solidFill>
                  <a:ea typeface="ＭＳ Ｐゴシック" panose="020B0600070205080204" pitchFamily="34" charset="-128"/>
                </a:rPr>
                <a:t>R</a:t>
              </a:r>
              <a:r>
                <a:rPr lang="pt-BR" altLang="es-UY" sz="2800" kern="0" dirty="0">
                  <a:solidFill>
                    <a:srgbClr val="898989"/>
                  </a:solidFill>
                  <a:ea typeface="ＭＳ Ｐゴシック" panose="020B0600070205080204" pitchFamily="34" charset="-128"/>
                </a:rPr>
                <a:t>, Correa </a:t>
              </a:r>
              <a:r>
                <a:rPr lang="pt-BR" altLang="es-UY" sz="2800" kern="0" dirty="0" err="1">
                  <a:solidFill>
                    <a:srgbClr val="898989"/>
                  </a:solidFill>
                  <a:ea typeface="ＭＳ Ｐゴシック" panose="020B0600070205080204" pitchFamily="34" charset="-128"/>
                </a:rPr>
                <a:t>F</a:t>
              </a:r>
              <a:r>
                <a:rPr lang="pt-BR" altLang="es-UY" sz="2800" kern="0" dirty="0">
                  <a:solidFill>
                    <a:srgbClr val="898989"/>
                  </a:solidFill>
                  <a:ea typeface="ＭＳ Ｐゴシック" panose="020B0600070205080204" pitchFamily="34" charset="-128"/>
                </a:rPr>
                <a:t>, Delgado L.</a:t>
              </a:r>
              <a:endParaRPr lang="pt-BR" altLang="es-UY" sz="2800" b="1" kern="0" dirty="0">
                <a:solidFill>
                  <a:srgbClr val="A6A6A6"/>
                </a:solidFill>
                <a:latin typeface="Helvetica Neue" panose="02000503000000020004" pitchFamily="2" charset="0"/>
                <a:ea typeface="ＭＳ Ｐゴシック" panose="020B0600070205080204" pitchFamily="34" charset="-128"/>
              </a:endParaRPr>
            </a:p>
          </p:txBody>
        </p:sp>
      </p:grpSp>
    </p:spTree>
    <p:extLst>
      <p:ext uri="{BB962C8B-B14F-4D97-AF65-F5344CB8AC3E}">
        <p14:creationId xmlns="" xmlns:p14="http://schemas.microsoft.com/office/powerpoint/2010/main" val="22600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42CF8716-597C-8844-8EBD-5D039625BDFC}"/>
              </a:ext>
            </a:extLst>
          </p:cNvPr>
          <p:cNvPicPr>
            <a:picLocks noChangeAspect="1"/>
          </p:cNvPicPr>
          <p:nvPr/>
        </p:nvPicPr>
        <p:blipFill>
          <a:blip r:embed="rId3"/>
          <a:stretch>
            <a:fillRect/>
          </a:stretch>
        </p:blipFill>
        <p:spPr>
          <a:xfrm>
            <a:off x="533227" y="0"/>
            <a:ext cx="16489832" cy="9753600"/>
          </a:xfrm>
          <a:prstGeom prst="rect">
            <a:avLst/>
          </a:prstGeom>
        </p:spPr>
      </p:pic>
      <p:sp>
        <p:nvSpPr>
          <p:cNvPr id="5" name="Slide Number Placeholder 1">
            <a:extLst>
              <a:ext uri="{FF2B5EF4-FFF2-40B4-BE49-F238E27FC236}">
                <a16:creationId xmlns="" xmlns:a16="http://schemas.microsoft.com/office/drawing/2014/main" id="{5C1C9C61-07E9-EB43-9A48-F25DB5B8C34E}"/>
              </a:ext>
            </a:extLst>
          </p:cNvPr>
          <p:cNvSpPr>
            <a:spLocks noGrp="1"/>
          </p:cNvSpPr>
          <p:nvPr>
            <p:ph type="sldNum" sz="quarter" idx="12"/>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551">
                <a:solidFill>
                  <a:schemeClr val="tx1"/>
                </a:solidFill>
                <a:latin typeface="Calibri" panose="020F0502020204030204" pitchFamily="34" charset="0"/>
              </a:defRPr>
            </a:lvl1pPr>
            <a:lvl2pPr marL="1056623" indent="-406394">
              <a:spcBef>
                <a:spcPct val="20000"/>
              </a:spcBef>
              <a:buFont typeface="Arial" panose="020B0604020202020204" pitchFamily="34" charset="0"/>
              <a:buChar char="–"/>
              <a:defRPr sz="3982">
                <a:solidFill>
                  <a:srgbClr val="376092"/>
                </a:solidFill>
                <a:latin typeface="Calibri" panose="020F0502020204030204" pitchFamily="34" charset="0"/>
              </a:defRPr>
            </a:lvl2pPr>
            <a:lvl3pPr marL="1625575" indent="-325115">
              <a:spcBef>
                <a:spcPct val="20000"/>
              </a:spcBef>
              <a:buFont typeface="Arial" panose="020B0604020202020204" pitchFamily="34" charset="0"/>
              <a:buChar char="•"/>
              <a:defRPr sz="3413">
                <a:solidFill>
                  <a:srgbClr val="376092"/>
                </a:solidFill>
                <a:latin typeface="Calibri" panose="020F0502020204030204" pitchFamily="34" charset="0"/>
              </a:defRPr>
            </a:lvl3pPr>
            <a:lvl4pPr marL="2275804" indent="-325115">
              <a:spcBef>
                <a:spcPct val="20000"/>
              </a:spcBef>
              <a:buFont typeface="Arial" panose="020B0604020202020204" pitchFamily="34" charset="0"/>
              <a:buChar char="–"/>
              <a:defRPr sz="2844">
                <a:solidFill>
                  <a:srgbClr val="376092"/>
                </a:solidFill>
                <a:latin typeface="Calibri" panose="020F0502020204030204" pitchFamily="34" charset="0"/>
              </a:defRPr>
            </a:lvl4pPr>
            <a:lvl5pPr marL="2926034" indent="-325115">
              <a:spcBef>
                <a:spcPct val="20000"/>
              </a:spcBef>
              <a:buFont typeface="Arial" panose="020B0604020202020204" pitchFamily="34" charset="0"/>
              <a:buChar char="»"/>
              <a:defRPr sz="2844">
                <a:solidFill>
                  <a:srgbClr val="376092"/>
                </a:solidFill>
                <a:latin typeface="Calibri" panose="020F0502020204030204" pitchFamily="34" charset="0"/>
              </a:defRPr>
            </a:lvl5pPr>
            <a:lvl6pPr marL="357626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6pPr>
            <a:lvl7pPr marL="422649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7pPr>
            <a:lvl8pPr marL="487672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8pPr>
            <a:lvl9pPr marL="552695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9pPr>
          </a:lstStyle>
          <a:p>
            <a:pPr>
              <a:spcBef>
                <a:spcPct val="0"/>
              </a:spcBef>
              <a:buFontTx/>
              <a:buNone/>
            </a:pPr>
            <a:fld id="{C5C8E16C-71E3-1C49-8641-044C2DD11710}" type="slidenum">
              <a:rPr lang="es-UY" altLang="es-UY" sz="1707">
                <a:solidFill>
                  <a:srgbClr val="898989"/>
                </a:solidFill>
              </a:rPr>
              <a:pPr>
                <a:spcBef>
                  <a:spcPct val="0"/>
                </a:spcBef>
                <a:buFontTx/>
                <a:buNone/>
              </a:pPr>
              <a:t>11</a:t>
            </a:fld>
            <a:endParaRPr lang="es-UY" altLang="es-UY" sz="1707">
              <a:solidFill>
                <a:srgbClr val="898989"/>
              </a:solidFill>
            </a:endParaRPr>
          </a:p>
        </p:txBody>
      </p:sp>
      <p:sp>
        <p:nvSpPr>
          <p:cNvPr id="6" name="Title 2">
            <a:extLst>
              <a:ext uri="{FF2B5EF4-FFF2-40B4-BE49-F238E27FC236}">
                <a16:creationId xmlns="" xmlns:a16="http://schemas.microsoft.com/office/drawing/2014/main" id="{E264C7E0-BE73-7740-99B6-F3521AAEEE5B}"/>
              </a:ext>
            </a:extLst>
          </p:cNvPr>
          <p:cNvSpPr txBox="1">
            <a:spLocks/>
          </p:cNvSpPr>
          <p:nvPr/>
        </p:nvSpPr>
        <p:spPr>
          <a:xfrm>
            <a:off x="2937635" y="395385"/>
            <a:ext cx="11365653" cy="1025031"/>
          </a:xfrm>
          <a:prstGeom prst="rect">
            <a:avLst/>
          </a:prstGeom>
        </p:spPr>
        <p:txBody>
          <a:bodyPr/>
          <a:lstStyle/>
          <a:p>
            <a:pPr algn="ctr" eaLnBrk="1" hangingPunct="1">
              <a:defRPr/>
            </a:pPr>
            <a:r>
              <a:rPr lang="es-ES" sz="5120" b="1" dirty="0">
                <a:solidFill>
                  <a:srgbClr val="376092"/>
                </a:solidFill>
                <a:latin typeface="+mj-lt"/>
                <a:ea typeface="+mj-ea"/>
                <a:cs typeface="+mj-cs"/>
              </a:rPr>
              <a:t>FNR: S</a:t>
            </a:r>
            <a:r>
              <a:rPr lang="x-none" sz="5120" b="1">
                <a:solidFill>
                  <a:srgbClr val="376092"/>
                </a:solidFill>
                <a:latin typeface="+mj-lt"/>
                <a:ea typeface="+mj-ea"/>
                <a:cs typeface="+mj-cs"/>
              </a:rPr>
              <a:t>ituación</a:t>
            </a:r>
            <a:r>
              <a:rPr lang="es-ES" sz="5120" b="1" dirty="0">
                <a:solidFill>
                  <a:srgbClr val="376092"/>
                </a:solidFill>
                <a:latin typeface="+mj-lt"/>
                <a:ea typeface="+mj-ea"/>
                <a:cs typeface="+mj-cs"/>
              </a:rPr>
              <a:t> Actual</a:t>
            </a:r>
            <a:endParaRPr lang="en-US" sz="5120" b="1" dirty="0">
              <a:solidFill>
                <a:srgbClr val="376092"/>
              </a:solidFill>
              <a:latin typeface="+mj-lt"/>
              <a:ea typeface="+mj-ea"/>
              <a:cs typeface="+mj-cs"/>
            </a:endParaRPr>
          </a:p>
        </p:txBody>
      </p:sp>
      <p:sp>
        <p:nvSpPr>
          <p:cNvPr id="7" name="CuadroTexto 6">
            <a:extLst>
              <a:ext uri="{FF2B5EF4-FFF2-40B4-BE49-F238E27FC236}">
                <a16:creationId xmlns="" xmlns:a16="http://schemas.microsoft.com/office/drawing/2014/main" id="{56AC88D9-205D-1549-A8A7-452050F7E81E}"/>
              </a:ext>
            </a:extLst>
          </p:cNvPr>
          <p:cNvSpPr txBox="1"/>
          <p:nvPr/>
        </p:nvSpPr>
        <p:spPr>
          <a:xfrm>
            <a:off x="1325315" y="1822814"/>
            <a:ext cx="15337704" cy="6654386"/>
          </a:xfrm>
          <a:prstGeom prst="rect">
            <a:avLst/>
          </a:prstGeom>
          <a:noFill/>
        </p:spPr>
        <p:txBody>
          <a:bodyPr wrap="square" rtlCol="0">
            <a:spAutoFit/>
          </a:bodyPr>
          <a:lstStyle/>
          <a:p>
            <a:pPr marL="571500" indent="-571500" algn="l">
              <a:lnSpc>
                <a:spcPct val="150000"/>
              </a:lnSpc>
              <a:buFont typeface="Arial" panose="020B0604020202020204" pitchFamily="34" charset="0"/>
              <a:buChar char="•"/>
            </a:pPr>
            <a:r>
              <a:rPr lang="es-UY" altLang="es-UY" sz="3600" b="1" dirty="0">
                <a:solidFill>
                  <a:schemeClr val="accent5">
                    <a:lumMod val="25000"/>
                  </a:schemeClr>
                </a:solidFill>
                <a:latin typeface="Calibri" panose="020F0502020204030204" pitchFamily="34" charset="0"/>
                <a:cs typeface="Calibri" panose="020F0502020204030204" pitchFamily="34" charset="0"/>
              </a:rPr>
              <a:t>Sobre carga sedes judiciales</a:t>
            </a:r>
          </a:p>
          <a:p>
            <a:pPr marL="571500" indent="-571500" algn="l">
              <a:lnSpc>
                <a:spcPct val="150000"/>
              </a:lnSpc>
              <a:buFont typeface="Arial" panose="020B0604020202020204" pitchFamily="34" charset="0"/>
              <a:buChar char="•"/>
            </a:pPr>
            <a:r>
              <a:rPr lang="es-UY" altLang="es-UY" sz="3600" b="1" dirty="0">
                <a:solidFill>
                  <a:schemeClr val="accent5">
                    <a:lumMod val="25000"/>
                  </a:schemeClr>
                </a:solidFill>
                <a:latin typeface="Calibri" panose="020F0502020204030204" pitchFamily="34" charset="0"/>
                <a:cs typeface="Calibri" panose="020F0502020204030204" pitchFamily="34" charset="0"/>
              </a:rPr>
              <a:t>Inclusión del FNR como demandado en litigios en los que no se lo demandó por más de tres años</a:t>
            </a:r>
          </a:p>
          <a:p>
            <a:pPr marL="571500" indent="-571500" algn="l">
              <a:lnSpc>
                <a:spcPct val="150000"/>
              </a:lnSpc>
              <a:buFont typeface="Arial" panose="020B0604020202020204" pitchFamily="34" charset="0"/>
              <a:buChar char="•"/>
            </a:pPr>
            <a:r>
              <a:rPr lang="es-ES" altLang="es-UY" sz="3600" b="1" dirty="0">
                <a:solidFill>
                  <a:schemeClr val="accent5">
                    <a:lumMod val="25000"/>
                  </a:schemeClr>
                </a:solidFill>
                <a:latin typeface="Calibri" panose="020F0502020204030204" pitchFamily="34" charset="0"/>
                <a:cs typeface="Calibri" panose="020F0502020204030204" pitchFamily="34" charset="0"/>
              </a:rPr>
              <a:t>Incremento de la cantidad del juicios. Con respecto a 2018 llegaron casi a triplicarse la cantidad de juicios por medicamentos y actos médicos no incluidos en el PIAS</a:t>
            </a:r>
          </a:p>
          <a:p>
            <a:pPr marL="571500" indent="-571500" algn="l">
              <a:lnSpc>
                <a:spcPct val="150000"/>
              </a:lnSpc>
              <a:buFont typeface="Arial" panose="020B0604020202020204" pitchFamily="34" charset="0"/>
              <a:buChar char="•"/>
            </a:pPr>
            <a:r>
              <a:rPr lang="es-UY" altLang="es-UY" sz="3600" b="1" dirty="0">
                <a:solidFill>
                  <a:schemeClr val="accent5">
                    <a:lumMod val="25000"/>
                  </a:schemeClr>
                </a:solidFill>
                <a:latin typeface="Calibri" panose="020F0502020204030204" pitchFamily="34" charset="0"/>
                <a:cs typeface="Calibri" panose="020F0502020204030204" pitchFamily="34" charset="0"/>
              </a:rPr>
              <a:t>Multiplicación de expedientes, realización de escritos y superposición de audiencias</a:t>
            </a:r>
            <a:endParaRPr lang="es-ES" altLang="es-UY" sz="3600" b="1" dirty="0">
              <a:solidFill>
                <a:schemeClr val="accent5">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23880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a:extLst>
              <a:ext uri="{FF2B5EF4-FFF2-40B4-BE49-F238E27FC236}">
                <a16:creationId xmlns="" xmlns:a16="http://schemas.microsoft.com/office/drawing/2014/main" id="{543F0C7D-E17F-B348-96B6-9567B17670A5}"/>
              </a:ext>
            </a:extLst>
          </p:cNvPr>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551">
                <a:solidFill>
                  <a:schemeClr val="tx1"/>
                </a:solidFill>
                <a:latin typeface="Calibri" panose="020F0502020204030204" pitchFamily="34" charset="0"/>
              </a:defRPr>
            </a:lvl1pPr>
            <a:lvl2pPr marL="1056623" indent="-406394">
              <a:spcBef>
                <a:spcPct val="20000"/>
              </a:spcBef>
              <a:buFont typeface="Arial" panose="020B0604020202020204" pitchFamily="34" charset="0"/>
              <a:buChar char="–"/>
              <a:defRPr sz="3982">
                <a:solidFill>
                  <a:srgbClr val="376092"/>
                </a:solidFill>
                <a:latin typeface="Calibri" panose="020F0502020204030204" pitchFamily="34" charset="0"/>
              </a:defRPr>
            </a:lvl2pPr>
            <a:lvl3pPr marL="1625575" indent="-325115">
              <a:spcBef>
                <a:spcPct val="20000"/>
              </a:spcBef>
              <a:buFont typeface="Arial" panose="020B0604020202020204" pitchFamily="34" charset="0"/>
              <a:buChar char="•"/>
              <a:defRPr sz="3413">
                <a:solidFill>
                  <a:srgbClr val="376092"/>
                </a:solidFill>
                <a:latin typeface="Calibri" panose="020F0502020204030204" pitchFamily="34" charset="0"/>
              </a:defRPr>
            </a:lvl3pPr>
            <a:lvl4pPr marL="2275804" indent="-325115">
              <a:spcBef>
                <a:spcPct val="20000"/>
              </a:spcBef>
              <a:buFont typeface="Arial" panose="020B0604020202020204" pitchFamily="34" charset="0"/>
              <a:buChar char="–"/>
              <a:defRPr sz="2844">
                <a:solidFill>
                  <a:srgbClr val="376092"/>
                </a:solidFill>
                <a:latin typeface="Calibri" panose="020F0502020204030204" pitchFamily="34" charset="0"/>
              </a:defRPr>
            </a:lvl4pPr>
            <a:lvl5pPr marL="2926034" indent="-325115">
              <a:spcBef>
                <a:spcPct val="20000"/>
              </a:spcBef>
              <a:buFont typeface="Arial" panose="020B0604020202020204" pitchFamily="34" charset="0"/>
              <a:buChar char="»"/>
              <a:defRPr sz="2844">
                <a:solidFill>
                  <a:srgbClr val="376092"/>
                </a:solidFill>
                <a:latin typeface="Calibri" panose="020F0502020204030204" pitchFamily="34" charset="0"/>
              </a:defRPr>
            </a:lvl5pPr>
            <a:lvl6pPr marL="357626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6pPr>
            <a:lvl7pPr marL="422649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7pPr>
            <a:lvl8pPr marL="487672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8pPr>
            <a:lvl9pPr marL="552695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9pPr>
          </a:lstStyle>
          <a:p>
            <a:pPr>
              <a:spcBef>
                <a:spcPct val="0"/>
              </a:spcBef>
              <a:buFontTx/>
              <a:buNone/>
            </a:pPr>
            <a:fld id="{070EC12A-F430-FB4A-99EF-3042E3AF1B08}" type="slidenum">
              <a:rPr lang="es-UY" altLang="es-UY" sz="1707">
                <a:solidFill>
                  <a:srgbClr val="898989"/>
                </a:solidFill>
              </a:rPr>
              <a:pPr>
                <a:spcBef>
                  <a:spcPct val="0"/>
                </a:spcBef>
                <a:buFontTx/>
                <a:buNone/>
              </a:pPr>
              <a:t>12</a:t>
            </a:fld>
            <a:endParaRPr lang="es-UY" altLang="es-UY" sz="1707">
              <a:solidFill>
                <a:srgbClr val="898989"/>
              </a:solidFill>
            </a:endParaRPr>
          </a:p>
        </p:txBody>
      </p:sp>
      <p:pic>
        <p:nvPicPr>
          <p:cNvPr id="16387" name="Marcador de contenido 2">
            <a:extLst>
              <a:ext uri="{FF2B5EF4-FFF2-40B4-BE49-F238E27FC236}">
                <a16:creationId xmlns="" xmlns:a16="http://schemas.microsoft.com/office/drawing/2014/main" id="{DC8837F1-CDF7-D24C-A0F6-5D6032E6416D}"/>
              </a:ext>
            </a:extLst>
          </p:cNvPr>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a:xfrm>
            <a:off x="1413875" y="2608995"/>
            <a:ext cx="11266311" cy="5940213"/>
          </a:xfrm>
        </p:spPr>
      </p:pic>
      <p:graphicFrame>
        <p:nvGraphicFramePr>
          <p:cNvPr id="5" name="Objeto 2">
            <a:extLst>
              <a:ext uri="{FF2B5EF4-FFF2-40B4-BE49-F238E27FC236}">
                <a16:creationId xmlns="" xmlns:a16="http://schemas.microsoft.com/office/drawing/2014/main" id="{65ABB9B4-7FFE-6D4F-BCE0-D81D77101360}"/>
              </a:ext>
            </a:extLst>
          </p:cNvPr>
          <p:cNvGraphicFramePr>
            <a:graphicFrameLocks noChangeAspect="1"/>
          </p:cNvGraphicFramePr>
          <p:nvPr>
            <p:extLst>
              <p:ext uri="{D42A27DB-BD31-4B8C-83A1-F6EECF244321}">
                <p14:modId xmlns="" xmlns:p14="http://schemas.microsoft.com/office/powerpoint/2010/main" val="894971649"/>
              </p:ext>
            </p:extLst>
          </p:nvPr>
        </p:nvGraphicFramePr>
        <p:xfrm>
          <a:off x="9046723" y="2608995"/>
          <a:ext cx="6752200" cy="5940213"/>
        </p:xfrm>
        <a:graphic>
          <a:graphicData uri="http://schemas.openxmlformats.org/presentationml/2006/ole">
            <p:oleObj spid="_x0000_s23577" name="Worksheet" r:id="rId5" imgW="2676339" imgH="2438541" progId="Excel.Sheet.8">
              <p:embed/>
            </p:oleObj>
          </a:graphicData>
        </a:graphic>
      </p:graphicFrame>
      <p:sp>
        <p:nvSpPr>
          <p:cNvPr id="2" name="CuadroTexto 1">
            <a:extLst>
              <a:ext uri="{FF2B5EF4-FFF2-40B4-BE49-F238E27FC236}">
                <a16:creationId xmlns="" xmlns:a16="http://schemas.microsoft.com/office/drawing/2014/main" id="{ECDE907C-34E5-D943-AAE2-3C0AD37AB82B}"/>
              </a:ext>
            </a:extLst>
          </p:cNvPr>
          <p:cNvSpPr txBox="1"/>
          <p:nvPr/>
        </p:nvSpPr>
        <p:spPr>
          <a:xfrm>
            <a:off x="2513447" y="590580"/>
            <a:ext cx="12313368" cy="1261884"/>
          </a:xfrm>
          <a:prstGeom prst="rect">
            <a:avLst/>
          </a:prstGeom>
          <a:noFill/>
        </p:spPr>
        <p:txBody>
          <a:bodyPr wrap="square" rtlCol="0">
            <a:spAutoFit/>
          </a:bodyPr>
          <a:lstStyle/>
          <a:p>
            <a:r>
              <a:rPr lang="es-UY" altLang="es-UY" sz="4400" b="1" dirty="0">
                <a:solidFill>
                  <a:schemeClr val="accent5">
                    <a:lumMod val="25000"/>
                  </a:schemeClr>
                </a:solidFill>
              </a:rPr>
              <a:t>EVOLUCION 2007-2019</a:t>
            </a:r>
          </a:p>
          <a:p>
            <a:r>
              <a:rPr lang="es-UY" sz="3200" dirty="0">
                <a:solidFill>
                  <a:schemeClr val="accent5">
                    <a:lumMod val="25000"/>
                  </a:schemeClr>
                </a:solidFill>
                <a:latin typeface="Calibri" panose="020F0502020204030204" pitchFamily="34" charset="0"/>
                <a:cs typeface="Calibri" panose="020F0502020204030204" pitchFamily="34" charset="0"/>
              </a:rPr>
              <a:t>(a noviembre 2019: 11 meses)</a:t>
            </a:r>
          </a:p>
        </p:txBody>
      </p:sp>
      <p:sp>
        <p:nvSpPr>
          <p:cNvPr id="10" name="CuadroTexto 9">
            <a:extLst>
              <a:ext uri="{FF2B5EF4-FFF2-40B4-BE49-F238E27FC236}">
                <a16:creationId xmlns="" xmlns:a16="http://schemas.microsoft.com/office/drawing/2014/main" id="{7E9F78A9-3E6A-CB4F-AF9B-E1251C43F446}"/>
              </a:ext>
            </a:extLst>
          </p:cNvPr>
          <p:cNvSpPr txBox="1"/>
          <p:nvPr/>
        </p:nvSpPr>
        <p:spPr>
          <a:xfrm>
            <a:off x="9102179" y="8838981"/>
            <a:ext cx="6696744" cy="646331"/>
          </a:xfrm>
          <a:prstGeom prst="rect">
            <a:avLst/>
          </a:prstGeom>
          <a:noFill/>
        </p:spPr>
        <p:txBody>
          <a:bodyPr wrap="square" rtlCol="0">
            <a:spAutoFit/>
          </a:bodyPr>
          <a:lstStyle/>
          <a:p>
            <a:r>
              <a:rPr lang="es-UY" sz="3600" dirty="0">
                <a:latin typeface="Calibri" panose="020F0502020204030204" pitchFamily="34" charset="0"/>
                <a:cs typeface="Calibri" panose="020F0502020204030204" pitchFamily="34" charset="0"/>
              </a:rPr>
              <a:t>Informe Asesoría Letrada - FNR</a:t>
            </a:r>
          </a:p>
        </p:txBody>
      </p:sp>
    </p:spTree>
    <p:extLst>
      <p:ext uri="{BB962C8B-B14F-4D97-AF65-F5344CB8AC3E}">
        <p14:creationId xmlns="" xmlns:p14="http://schemas.microsoft.com/office/powerpoint/2010/main" val="392166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42CF8716-597C-8844-8EBD-5D039625BDFC}"/>
              </a:ext>
            </a:extLst>
          </p:cNvPr>
          <p:cNvPicPr>
            <a:picLocks noChangeAspect="1"/>
          </p:cNvPicPr>
          <p:nvPr/>
        </p:nvPicPr>
        <p:blipFill>
          <a:blip r:embed="rId3"/>
          <a:stretch>
            <a:fillRect/>
          </a:stretch>
        </p:blipFill>
        <p:spPr>
          <a:xfrm>
            <a:off x="533227" y="0"/>
            <a:ext cx="16489832" cy="9753600"/>
          </a:xfrm>
          <a:prstGeom prst="rect">
            <a:avLst/>
          </a:prstGeom>
        </p:spPr>
      </p:pic>
      <p:sp>
        <p:nvSpPr>
          <p:cNvPr id="3" name="1 Título">
            <a:extLst>
              <a:ext uri="{FF2B5EF4-FFF2-40B4-BE49-F238E27FC236}">
                <a16:creationId xmlns="" xmlns:a16="http://schemas.microsoft.com/office/drawing/2014/main" id="{997C9D24-5447-CA4A-B9D0-3D8F683B4C9C}"/>
              </a:ext>
            </a:extLst>
          </p:cNvPr>
          <p:cNvSpPr txBox="1">
            <a:spLocks/>
          </p:cNvSpPr>
          <p:nvPr/>
        </p:nvSpPr>
        <p:spPr bwMode="auto">
          <a:xfrm>
            <a:off x="3344034" y="252871"/>
            <a:ext cx="10656711" cy="242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9pPr>
          </a:lstStyle>
          <a:p>
            <a:pPr algn="ctr" eaLnBrk="1" hangingPunct="1">
              <a:spcBef>
                <a:spcPct val="0"/>
              </a:spcBef>
              <a:buFontTx/>
              <a:buNone/>
            </a:pPr>
            <a:r>
              <a:rPr lang="es-UY" altLang="es-UY" sz="5120" b="1" dirty="0">
                <a:solidFill>
                  <a:srgbClr val="376092"/>
                </a:solidFill>
              </a:rPr>
              <a:t>Acciones judiciales- 2018 -2019</a:t>
            </a:r>
            <a:endParaRPr lang="en-US" altLang="es-UY" sz="5120" b="1" dirty="0">
              <a:solidFill>
                <a:srgbClr val="376092"/>
              </a:solidFill>
            </a:endParaRPr>
          </a:p>
          <a:p>
            <a:pPr algn="ctr" eaLnBrk="1" hangingPunct="1">
              <a:spcBef>
                <a:spcPct val="0"/>
              </a:spcBef>
              <a:buFontTx/>
              <a:buNone/>
            </a:pPr>
            <a:r>
              <a:rPr lang="es-UY" altLang="es-UY" sz="4400" dirty="0">
                <a:solidFill>
                  <a:srgbClr val="376092"/>
                </a:solidFill>
              </a:rPr>
              <a:t>(Amparos y medidas provisionales)</a:t>
            </a:r>
            <a:endParaRPr lang="en-US" altLang="es-UY" sz="4400" dirty="0">
              <a:solidFill>
                <a:srgbClr val="376092"/>
              </a:solidFill>
            </a:endParaRPr>
          </a:p>
        </p:txBody>
      </p:sp>
      <p:sp>
        <p:nvSpPr>
          <p:cNvPr id="5" name="1 Título">
            <a:extLst>
              <a:ext uri="{FF2B5EF4-FFF2-40B4-BE49-F238E27FC236}">
                <a16:creationId xmlns="" xmlns:a16="http://schemas.microsoft.com/office/drawing/2014/main" id="{EA0A66D1-E514-6142-B302-F22C3DC98BE5}"/>
              </a:ext>
            </a:extLst>
          </p:cNvPr>
          <p:cNvSpPr txBox="1">
            <a:spLocks/>
          </p:cNvSpPr>
          <p:nvPr/>
        </p:nvSpPr>
        <p:spPr bwMode="auto">
          <a:xfrm>
            <a:off x="4267464" y="2623538"/>
            <a:ext cx="11264054" cy="6348871"/>
          </a:xfrm>
          <a:prstGeom prst="rect">
            <a:avLst/>
          </a:prstGeom>
          <a:noFill/>
          <a:ln>
            <a:noFill/>
          </a:ln>
        </p:spPr>
        <p:txBody>
          <a:bodyPr numCol="2"/>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s-UY" sz="3413" dirty="0">
              <a:latin typeface="Calibri" panose="020F0502020204030204" pitchFamily="34" charset="0"/>
            </a:endParaRPr>
          </a:p>
        </p:txBody>
      </p:sp>
      <p:graphicFrame>
        <p:nvGraphicFramePr>
          <p:cNvPr id="6" name="Tabla 5">
            <a:extLst>
              <a:ext uri="{FF2B5EF4-FFF2-40B4-BE49-F238E27FC236}">
                <a16:creationId xmlns="" xmlns:a16="http://schemas.microsoft.com/office/drawing/2014/main" id="{C220F13E-C073-6D44-8C1C-96E7226174CC}"/>
              </a:ext>
            </a:extLst>
          </p:cNvPr>
          <p:cNvGraphicFramePr>
            <a:graphicFrameLocks noGrp="1"/>
          </p:cNvGraphicFramePr>
          <p:nvPr/>
        </p:nvGraphicFramePr>
        <p:xfrm>
          <a:off x="2837484" y="2673209"/>
          <a:ext cx="12313368" cy="5597040"/>
        </p:xfrm>
        <a:graphic>
          <a:graphicData uri="http://schemas.openxmlformats.org/drawingml/2006/table">
            <a:tbl>
              <a:tblPr/>
              <a:tblGrid>
                <a:gridCol w="4055211">
                  <a:extLst>
                    <a:ext uri="{9D8B030D-6E8A-4147-A177-3AD203B41FA5}">
                      <a16:colId xmlns="" xmlns:a16="http://schemas.microsoft.com/office/drawing/2014/main" val="20000"/>
                    </a:ext>
                  </a:extLst>
                </a:gridCol>
                <a:gridCol w="2353500">
                  <a:extLst>
                    <a:ext uri="{9D8B030D-6E8A-4147-A177-3AD203B41FA5}">
                      <a16:colId xmlns="" xmlns:a16="http://schemas.microsoft.com/office/drawing/2014/main" val="20001"/>
                    </a:ext>
                  </a:extLst>
                </a:gridCol>
                <a:gridCol w="3528392">
                  <a:extLst>
                    <a:ext uri="{9D8B030D-6E8A-4147-A177-3AD203B41FA5}">
                      <a16:colId xmlns="" xmlns:a16="http://schemas.microsoft.com/office/drawing/2014/main" val="20002"/>
                    </a:ext>
                  </a:extLst>
                </a:gridCol>
                <a:gridCol w="2376265">
                  <a:extLst>
                    <a:ext uri="{9D8B030D-6E8A-4147-A177-3AD203B41FA5}">
                      <a16:colId xmlns="" xmlns:a16="http://schemas.microsoft.com/office/drawing/2014/main" val="20003"/>
                    </a:ext>
                  </a:extLst>
                </a:gridCol>
              </a:tblGrid>
              <a:tr h="699630">
                <a:tc>
                  <a:txBody>
                    <a:bodyPr/>
                    <a:lstStyle/>
                    <a:p>
                      <a:pPr algn="ctr" rtl="0" fontAlgn="ctr"/>
                      <a:r>
                        <a:rPr lang="es-UY" sz="3400" b="1" i="0" u="none" strike="noStrike" dirty="0">
                          <a:solidFill>
                            <a:srgbClr val="000000"/>
                          </a:solidFill>
                          <a:effectLst/>
                          <a:latin typeface="Calibri" panose="020F0502020204030204" pitchFamily="34" charset="0"/>
                        </a:rPr>
                        <a:t>2018</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0" i="0" u="none" strike="noStrike">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UY" sz="3400" b="1" i="0" u="none" strike="noStrike" dirty="0">
                          <a:effectLst/>
                          <a:latin typeface="Calibri" panose="020F0502020204030204" pitchFamily="34" charset="0"/>
                        </a:rPr>
                        <a:t>2019</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0" i="0" u="none" strike="noStrike">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99630">
                <a:tc>
                  <a:txBody>
                    <a:bodyPr/>
                    <a:lstStyle/>
                    <a:p>
                      <a:pPr algn="l" rtl="0" fontAlgn="ctr"/>
                      <a:r>
                        <a:rPr lang="es-UY" sz="3400" b="0" i="0" u="none" strike="noStrike" dirty="0">
                          <a:solidFill>
                            <a:srgbClr val="000000"/>
                          </a:solidFill>
                          <a:effectLst/>
                          <a:latin typeface="Calibri" panose="020F0502020204030204" pitchFamily="34" charset="0"/>
                        </a:rPr>
                        <a:t>TOTAL: </a:t>
                      </a:r>
                      <a:r>
                        <a:rPr lang="es-UY" sz="3400" b="1" i="0" u="none" strike="noStrike" dirty="0">
                          <a:solidFill>
                            <a:srgbClr val="000000"/>
                          </a:solidFill>
                          <a:effectLst/>
                          <a:latin typeface="Calibri" panose="020F0502020204030204" pitchFamily="34" charset="0"/>
                        </a:rPr>
                        <a:t>204 </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0" i="0" u="none" strike="noStrike">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UY" sz="3400" b="0" i="0" u="none" strike="noStrike" dirty="0">
                          <a:effectLst/>
                          <a:latin typeface="Calibri" panose="020F0502020204030204" pitchFamily="34" charset="0"/>
                        </a:rPr>
                        <a:t>TOTAL: </a:t>
                      </a:r>
                      <a:r>
                        <a:rPr lang="es-UY" sz="3400" b="1" i="0" u="none" strike="noStrike" dirty="0">
                          <a:effectLst/>
                          <a:latin typeface="Calibri" panose="020F0502020204030204" pitchFamily="34" charset="0"/>
                        </a:rPr>
                        <a:t>503</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0" i="0" u="none" strike="noStrike" dirty="0">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99630">
                <a:tc>
                  <a:txBody>
                    <a:bodyPr/>
                    <a:lstStyle/>
                    <a:p>
                      <a:pPr algn="l" rtl="0" fontAlgn="ctr"/>
                      <a:r>
                        <a:rPr lang="es-UY" sz="3400" b="1" i="0" u="none" strike="noStrike" dirty="0">
                          <a:solidFill>
                            <a:schemeClr val="tx2">
                              <a:lumMod val="75000"/>
                            </a:schemeClr>
                          </a:solidFill>
                          <a:effectLst/>
                          <a:latin typeface="Calibri" panose="020F0502020204030204" pitchFamily="34" charset="0"/>
                        </a:rPr>
                        <a:t>Representación</a:t>
                      </a:r>
                      <a:r>
                        <a:rPr lang="es-UY" sz="3400" b="0" i="0" u="none" strike="noStrike" dirty="0">
                          <a:solidFill>
                            <a:schemeClr val="tx2">
                              <a:lumMod val="75000"/>
                            </a:schemeClr>
                          </a:solidFill>
                          <a:effectLst/>
                          <a:latin typeface="Calibri" panose="020F0502020204030204" pitchFamily="34" charset="0"/>
                        </a:rPr>
                        <a:t> </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1" i="0" u="none" strike="noStrike">
                          <a:solidFill>
                            <a:schemeClr val="tx2">
                              <a:lumMod val="75000"/>
                            </a:schemeClr>
                          </a:solidFill>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UY" sz="3400" b="1" i="0" u="none" strike="noStrike" dirty="0">
                          <a:solidFill>
                            <a:schemeClr val="tx2">
                              <a:lumMod val="75000"/>
                            </a:schemeClr>
                          </a:solidFill>
                          <a:effectLst/>
                          <a:latin typeface="Calibri" panose="020F0502020204030204" pitchFamily="34" charset="0"/>
                        </a:rPr>
                        <a:t>Representación </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0" i="0" u="none" strike="noStrike" dirty="0">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99630">
                <a:tc>
                  <a:txBody>
                    <a:bodyPr/>
                    <a:lstStyle/>
                    <a:p>
                      <a:pPr algn="l" rtl="0" fontAlgn="ctr">
                        <a:buClrTx/>
                        <a:buSzPts val="2400"/>
                        <a:buFont typeface="Calibri" panose="020F0502020204030204" pitchFamily="34" charset="0"/>
                        <a:buChar char="•"/>
                      </a:pPr>
                      <a:r>
                        <a:rPr lang="es-UY" sz="3400" b="0" i="0" u="none" strike="noStrike" dirty="0">
                          <a:solidFill>
                            <a:srgbClr val="002060"/>
                          </a:solidFill>
                          <a:effectLst/>
                          <a:latin typeface="Calibri" panose="020F0502020204030204" pitchFamily="34" charset="0"/>
                        </a:rPr>
                        <a:t>Pública</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UY" sz="3400" b="0" i="0" u="none" strike="noStrike" dirty="0">
                          <a:solidFill>
                            <a:srgbClr val="002060"/>
                          </a:solidFill>
                          <a:effectLst/>
                          <a:latin typeface="Calibri" panose="020F0502020204030204" pitchFamily="34" charset="0"/>
                        </a:rPr>
                        <a:t>118</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buClrTx/>
                        <a:buSzPts val="2400"/>
                        <a:buFont typeface="Calibri" panose="020F0502020204030204" pitchFamily="34" charset="0"/>
                        <a:buChar char="•"/>
                      </a:pPr>
                      <a:r>
                        <a:rPr lang="es-UY" sz="3400" b="0" i="0" u="none" strike="noStrike">
                          <a:solidFill>
                            <a:srgbClr val="002060"/>
                          </a:solidFill>
                          <a:effectLst/>
                          <a:latin typeface="Calibri" panose="020F0502020204030204" pitchFamily="34" charset="0"/>
                        </a:rPr>
                        <a:t>Pública</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3400" b="0" i="0" u="none" strike="noStrike">
                          <a:solidFill>
                            <a:srgbClr val="002060"/>
                          </a:solidFill>
                          <a:effectLst/>
                          <a:latin typeface="Calibri" panose="020F0502020204030204" pitchFamily="34" charset="0"/>
                        </a:rPr>
                        <a:t>226</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99630">
                <a:tc>
                  <a:txBody>
                    <a:bodyPr/>
                    <a:lstStyle/>
                    <a:p>
                      <a:pPr algn="l" rtl="0" fontAlgn="ctr">
                        <a:buClrTx/>
                        <a:buSzPts val="2400"/>
                        <a:buFont typeface="Calibri" panose="020F0502020204030204" pitchFamily="34" charset="0"/>
                        <a:buChar char="•"/>
                      </a:pPr>
                      <a:r>
                        <a:rPr lang="es-UY" sz="3400" b="0" i="0" u="none" strike="noStrike" dirty="0">
                          <a:solidFill>
                            <a:srgbClr val="002060"/>
                          </a:solidFill>
                          <a:effectLst/>
                          <a:latin typeface="Calibri" panose="020F0502020204030204" pitchFamily="34" charset="0"/>
                        </a:rPr>
                        <a:t>Particular</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UY" sz="3400" b="0" i="0" u="none" strike="noStrike" dirty="0">
                          <a:solidFill>
                            <a:srgbClr val="002060"/>
                          </a:solidFill>
                          <a:effectLst/>
                          <a:latin typeface="Calibri" panose="020F0502020204030204" pitchFamily="34" charset="0"/>
                        </a:rPr>
                        <a:t>86</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buClrTx/>
                        <a:buSzPts val="2400"/>
                        <a:buFont typeface="Calibri" panose="020F0502020204030204" pitchFamily="34" charset="0"/>
                        <a:buChar char="•"/>
                      </a:pPr>
                      <a:r>
                        <a:rPr lang="es-UY" sz="3400" b="0" i="0" u="none" strike="noStrike" dirty="0">
                          <a:solidFill>
                            <a:srgbClr val="002060"/>
                          </a:solidFill>
                          <a:effectLst/>
                          <a:latin typeface="Calibri" panose="020F0502020204030204" pitchFamily="34" charset="0"/>
                        </a:rPr>
                        <a:t>Particular</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3400" b="0" i="0" u="none" strike="noStrike">
                          <a:solidFill>
                            <a:srgbClr val="002060"/>
                          </a:solidFill>
                          <a:effectLst/>
                          <a:latin typeface="Calibri" panose="020F0502020204030204" pitchFamily="34" charset="0"/>
                        </a:rPr>
                        <a:t>278</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99630">
                <a:tc>
                  <a:txBody>
                    <a:bodyPr/>
                    <a:lstStyle/>
                    <a:p>
                      <a:pPr algn="l" rtl="0" fontAlgn="ctr"/>
                      <a:r>
                        <a:rPr lang="es-UY" sz="3400" b="1" i="0" u="none" strike="noStrike" dirty="0">
                          <a:solidFill>
                            <a:srgbClr val="002060"/>
                          </a:solidFill>
                          <a:effectLst/>
                          <a:latin typeface="Calibri" panose="020F0502020204030204" pitchFamily="34" charset="0"/>
                        </a:rPr>
                        <a:t>T</a:t>
                      </a:r>
                      <a:r>
                        <a:rPr lang="es-UY" sz="3400" b="1" i="0" u="none" strike="noStrike" dirty="0">
                          <a:solidFill>
                            <a:schemeClr val="tx1"/>
                          </a:solidFill>
                          <a:effectLst/>
                          <a:latin typeface="Calibri" panose="020F0502020204030204" pitchFamily="34" charset="0"/>
                        </a:rPr>
                        <a:t>ipo de prestación</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0" i="0" u="none" strike="noStrike">
                          <a:solidFill>
                            <a:srgbClr val="002060"/>
                          </a:solidFill>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UY" sz="3400" b="1" i="0" u="none" strike="noStrike" dirty="0">
                          <a:solidFill>
                            <a:schemeClr val="tx1"/>
                          </a:solidFill>
                          <a:effectLst/>
                          <a:latin typeface="Calibri" panose="020F0502020204030204" pitchFamily="34" charset="0"/>
                        </a:rPr>
                        <a:t>Tipo de prestación</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1400" b="0" i="0" u="none" strike="noStrike">
                          <a:solidFill>
                            <a:srgbClr val="002060"/>
                          </a:solidFill>
                          <a:effectLst/>
                          <a:latin typeface="Calibri" panose="020F0502020204030204" pitchFamily="34" charset="0"/>
                        </a:rPr>
                        <a:t> </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99630">
                <a:tc>
                  <a:txBody>
                    <a:bodyPr/>
                    <a:lstStyle/>
                    <a:p>
                      <a:pPr algn="l" rtl="0" fontAlgn="ctr">
                        <a:buClrTx/>
                        <a:buSzPts val="2400"/>
                        <a:buFont typeface="Calibri" panose="020F0502020204030204" pitchFamily="34" charset="0"/>
                        <a:buChar char="•"/>
                      </a:pPr>
                      <a:r>
                        <a:rPr lang="es-UY" sz="3400" b="0" i="0" u="none" strike="noStrike">
                          <a:solidFill>
                            <a:srgbClr val="002060"/>
                          </a:solidFill>
                          <a:effectLst/>
                          <a:latin typeface="Calibri" panose="020F0502020204030204" pitchFamily="34" charset="0"/>
                        </a:rPr>
                        <a:t>Actos médicos</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UY" sz="3400" b="0" i="0" u="none" strike="noStrike" dirty="0">
                          <a:solidFill>
                            <a:srgbClr val="002060"/>
                          </a:solidFill>
                          <a:effectLst/>
                          <a:latin typeface="Calibri" panose="020F0502020204030204" pitchFamily="34" charset="0"/>
                        </a:rPr>
                        <a:t>89</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buClrTx/>
                        <a:buSzPts val="2400"/>
                        <a:buFont typeface="Calibri" panose="020F0502020204030204" pitchFamily="34" charset="0"/>
                        <a:buChar char="•"/>
                      </a:pPr>
                      <a:r>
                        <a:rPr lang="es-UY" sz="3400" b="0" i="0" u="none" strike="noStrike">
                          <a:solidFill>
                            <a:srgbClr val="002060"/>
                          </a:solidFill>
                          <a:effectLst/>
                          <a:latin typeface="Calibri" panose="020F0502020204030204" pitchFamily="34" charset="0"/>
                        </a:rPr>
                        <a:t>Actos médicos</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3400" b="0" i="0" u="none" strike="noStrike">
                          <a:solidFill>
                            <a:srgbClr val="002060"/>
                          </a:solidFill>
                          <a:effectLst/>
                          <a:latin typeface="Calibri" panose="020F0502020204030204" pitchFamily="34" charset="0"/>
                        </a:rPr>
                        <a:t>173</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699630">
                <a:tc>
                  <a:txBody>
                    <a:bodyPr/>
                    <a:lstStyle/>
                    <a:p>
                      <a:pPr algn="l" rtl="0" fontAlgn="ctr">
                        <a:buClrTx/>
                        <a:buSzPts val="2400"/>
                        <a:buFont typeface="Calibri" panose="020F0502020204030204" pitchFamily="34" charset="0"/>
                        <a:buChar char="•"/>
                      </a:pPr>
                      <a:r>
                        <a:rPr lang="es-UY" sz="3400" b="0" i="0" u="none" strike="noStrike">
                          <a:solidFill>
                            <a:srgbClr val="002060"/>
                          </a:solidFill>
                          <a:effectLst/>
                          <a:latin typeface="Calibri" panose="020F0502020204030204" pitchFamily="34" charset="0"/>
                        </a:rPr>
                        <a:t>Medicamentos</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UY" sz="3400" b="0" i="0" u="none" strike="noStrike" dirty="0">
                          <a:solidFill>
                            <a:srgbClr val="002060"/>
                          </a:solidFill>
                          <a:effectLst/>
                          <a:latin typeface="Calibri" panose="020F0502020204030204" pitchFamily="34" charset="0"/>
                        </a:rPr>
                        <a:t>115</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buClrTx/>
                        <a:buSzPts val="2400"/>
                        <a:buFont typeface="Calibri" panose="020F0502020204030204" pitchFamily="34" charset="0"/>
                        <a:buChar char="•"/>
                      </a:pPr>
                      <a:r>
                        <a:rPr lang="es-UY" sz="3400" b="0" i="0" u="none" strike="noStrike">
                          <a:solidFill>
                            <a:srgbClr val="002060"/>
                          </a:solidFill>
                          <a:effectLst/>
                          <a:latin typeface="Calibri" panose="020F0502020204030204" pitchFamily="34" charset="0"/>
                        </a:rPr>
                        <a:t>Medicamentos</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UY" sz="3400" b="0" i="0" u="none" strike="noStrike" dirty="0">
                          <a:solidFill>
                            <a:srgbClr val="002060"/>
                          </a:solidFill>
                          <a:effectLst/>
                          <a:latin typeface="Calibri" panose="020F0502020204030204" pitchFamily="34" charset="0"/>
                        </a:rPr>
                        <a:t>330</a:t>
                      </a:r>
                    </a:p>
                  </a:txBody>
                  <a:tcPr marL="13547" marR="13547" marT="135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7" name="CuadroTexto 6">
            <a:extLst>
              <a:ext uri="{FF2B5EF4-FFF2-40B4-BE49-F238E27FC236}">
                <a16:creationId xmlns="" xmlns:a16="http://schemas.microsoft.com/office/drawing/2014/main" id="{AC74EEA4-8B02-814C-AD70-8AD03FFF8A67}"/>
              </a:ext>
            </a:extLst>
          </p:cNvPr>
          <p:cNvSpPr txBox="1"/>
          <p:nvPr/>
        </p:nvSpPr>
        <p:spPr>
          <a:xfrm>
            <a:off x="9030171" y="8693224"/>
            <a:ext cx="6696744" cy="646331"/>
          </a:xfrm>
          <a:prstGeom prst="rect">
            <a:avLst/>
          </a:prstGeom>
          <a:noFill/>
        </p:spPr>
        <p:txBody>
          <a:bodyPr wrap="square" rtlCol="0">
            <a:spAutoFit/>
          </a:bodyPr>
          <a:lstStyle/>
          <a:p>
            <a:r>
              <a:rPr lang="es-UY" sz="3600" dirty="0">
                <a:latin typeface="Calibri" panose="020F0502020204030204" pitchFamily="34" charset="0"/>
                <a:cs typeface="Calibri" panose="020F0502020204030204" pitchFamily="34" charset="0"/>
              </a:rPr>
              <a:t>Informe Asesoría Letrada - FNR</a:t>
            </a:r>
          </a:p>
        </p:txBody>
      </p:sp>
    </p:spTree>
    <p:extLst>
      <p:ext uri="{BB962C8B-B14F-4D97-AF65-F5344CB8AC3E}">
        <p14:creationId xmlns="" xmlns:p14="http://schemas.microsoft.com/office/powerpoint/2010/main" val="279793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42CF8716-597C-8844-8EBD-5D039625BDFC}"/>
              </a:ext>
            </a:extLst>
          </p:cNvPr>
          <p:cNvPicPr>
            <a:picLocks noChangeAspect="1"/>
          </p:cNvPicPr>
          <p:nvPr/>
        </p:nvPicPr>
        <p:blipFill>
          <a:blip r:embed="rId3"/>
          <a:stretch>
            <a:fillRect/>
          </a:stretch>
        </p:blipFill>
        <p:spPr>
          <a:xfrm>
            <a:off x="441884" y="19744"/>
            <a:ext cx="16489832" cy="9753600"/>
          </a:xfrm>
          <a:prstGeom prst="rect">
            <a:avLst/>
          </a:prstGeom>
        </p:spPr>
      </p:pic>
      <p:sp>
        <p:nvSpPr>
          <p:cNvPr id="6" name="1 Título">
            <a:extLst>
              <a:ext uri="{FF2B5EF4-FFF2-40B4-BE49-F238E27FC236}">
                <a16:creationId xmlns="" xmlns:a16="http://schemas.microsoft.com/office/drawing/2014/main" id="{6A07D643-9E6E-9C49-A2B2-CAA7E8EDB197}"/>
              </a:ext>
            </a:extLst>
          </p:cNvPr>
          <p:cNvSpPr txBox="1">
            <a:spLocks/>
          </p:cNvSpPr>
          <p:nvPr/>
        </p:nvSpPr>
        <p:spPr bwMode="auto">
          <a:xfrm>
            <a:off x="4800600" y="772344"/>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9pPr>
          </a:lstStyle>
          <a:p>
            <a:pPr algn="ctr" eaLnBrk="1" hangingPunct="1">
              <a:spcBef>
                <a:spcPct val="0"/>
              </a:spcBef>
              <a:buFontTx/>
              <a:buNone/>
            </a:pPr>
            <a:r>
              <a:rPr lang="en-US" altLang="es-UY" sz="5400" b="1" dirty="0" err="1">
                <a:solidFill>
                  <a:srgbClr val="376092"/>
                </a:solidFill>
              </a:rPr>
              <a:t>Acciones</a:t>
            </a:r>
            <a:r>
              <a:rPr lang="en-US" altLang="es-UY" sz="5400" b="1" dirty="0">
                <a:solidFill>
                  <a:srgbClr val="376092"/>
                </a:solidFill>
              </a:rPr>
              <a:t> </a:t>
            </a:r>
            <a:r>
              <a:rPr lang="en-US" altLang="es-UY" sz="5400" b="1" dirty="0" err="1">
                <a:solidFill>
                  <a:srgbClr val="376092"/>
                </a:solidFill>
              </a:rPr>
              <a:t>judiciales</a:t>
            </a:r>
            <a:r>
              <a:rPr lang="en-US" altLang="es-UY" sz="5400" b="1" dirty="0">
                <a:solidFill>
                  <a:srgbClr val="376092"/>
                </a:solidFill>
              </a:rPr>
              <a:t> 20</a:t>
            </a:r>
            <a:r>
              <a:rPr lang="es-ES" altLang="es-UY" sz="5400" b="1" dirty="0">
                <a:solidFill>
                  <a:srgbClr val="376092"/>
                </a:solidFill>
              </a:rPr>
              <a:t>19</a:t>
            </a:r>
          </a:p>
          <a:p>
            <a:pPr algn="ctr" eaLnBrk="1" hangingPunct="1">
              <a:spcBef>
                <a:spcPct val="0"/>
              </a:spcBef>
              <a:buFontTx/>
              <a:buNone/>
            </a:pPr>
            <a:r>
              <a:rPr lang="es-ES" altLang="es-UY" dirty="0">
                <a:solidFill>
                  <a:srgbClr val="376092"/>
                </a:solidFill>
              </a:rPr>
              <a:t>A noviembre 2019</a:t>
            </a:r>
            <a:r>
              <a:rPr lang="es-ES" altLang="es-UY" sz="6000" dirty="0">
                <a:solidFill>
                  <a:srgbClr val="376092"/>
                </a:solidFill>
              </a:rPr>
              <a:t> </a:t>
            </a:r>
            <a:endParaRPr lang="en-US" altLang="es-UY" sz="6000" dirty="0">
              <a:solidFill>
                <a:srgbClr val="376092"/>
              </a:solidFill>
            </a:endParaRPr>
          </a:p>
        </p:txBody>
      </p:sp>
      <p:sp>
        <p:nvSpPr>
          <p:cNvPr id="7" name="4 Marcador de número de diapositiva">
            <a:extLst>
              <a:ext uri="{FF2B5EF4-FFF2-40B4-BE49-F238E27FC236}">
                <a16:creationId xmlns="" xmlns:a16="http://schemas.microsoft.com/office/drawing/2014/main" id="{AEFD70BC-4EE5-2240-A597-8F8A85410535}"/>
              </a:ext>
            </a:extLst>
          </p:cNvPr>
          <p:cNvSpPr>
            <a:spLocks noGrp="1"/>
          </p:cNvSpPr>
          <p:nvPr>
            <p:ph type="sldNum" sz="quarter" idx="12"/>
          </p:nvPr>
        </p:nvSpPr>
        <p:spPr bwMode="auto">
          <a:xfrm>
            <a:off x="6553200" y="6356350"/>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9pPr>
          </a:lstStyle>
          <a:p>
            <a:pPr>
              <a:spcBef>
                <a:spcPct val="0"/>
              </a:spcBef>
              <a:buFontTx/>
              <a:buNone/>
            </a:pPr>
            <a:fld id="{4D86BB49-CF64-2240-9C8C-3293EB18482C}" type="slidenum">
              <a:rPr lang="es-UY" altLang="es-UY" sz="1200">
                <a:solidFill>
                  <a:srgbClr val="898989"/>
                </a:solidFill>
              </a:rPr>
              <a:pPr>
                <a:spcBef>
                  <a:spcPct val="0"/>
                </a:spcBef>
                <a:buFontTx/>
                <a:buNone/>
              </a:pPr>
              <a:t>14</a:t>
            </a:fld>
            <a:endParaRPr lang="es-UY" altLang="es-UY" sz="1200">
              <a:solidFill>
                <a:srgbClr val="898989"/>
              </a:solidFill>
            </a:endParaRPr>
          </a:p>
        </p:txBody>
      </p:sp>
      <p:graphicFrame>
        <p:nvGraphicFramePr>
          <p:cNvPr id="8" name="Tabla 7">
            <a:extLst>
              <a:ext uri="{FF2B5EF4-FFF2-40B4-BE49-F238E27FC236}">
                <a16:creationId xmlns="" xmlns:a16="http://schemas.microsoft.com/office/drawing/2014/main" id="{658795D1-D716-C840-BBE3-5CB9F137BC38}"/>
              </a:ext>
            </a:extLst>
          </p:cNvPr>
          <p:cNvGraphicFramePr>
            <a:graphicFrameLocks noGrp="1"/>
          </p:cNvGraphicFramePr>
          <p:nvPr/>
        </p:nvGraphicFramePr>
        <p:xfrm>
          <a:off x="3651001" y="2492304"/>
          <a:ext cx="10059690" cy="6272928"/>
        </p:xfrm>
        <a:graphic>
          <a:graphicData uri="http://schemas.openxmlformats.org/drawingml/2006/table">
            <a:tbl>
              <a:tblPr/>
              <a:tblGrid>
                <a:gridCol w="4454745">
                  <a:extLst>
                    <a:ext uri="{9D8B030D-6E8A-4147-A177-3AD203B41FA5}">
                      <a16:colId xmlns="" xmlns:a16="http://schemas.microsoft.com/office/drawing/2014/main" val="20000"/>
                    </a:ext>
                  </a:extLst>
                </a:gridCol>
                <a:gridCol w="5604945">
                  <a:extLst>
                    <a:ext uri="{9D8B030D-6E8A-4147-A177-3AD203B41FA5}">
                      <a16:colId xmlns="" xmlns:a16="http://schemas.microsoft.com/office/drawing/2014/main" val="20001"/>
                    </a:ext>
                  </a:extLst>
                </a:gridCol>
              </a:tblGrid>
              <a:tr h="696992">
                <a:tc>
                  <a:txBody>
                    <a:bodyPr/>
                    <a:lstStyle/>
                    <a:p>
                      <a:pPr algn="l" rtl="0" fontAlgn="b"/>
                      <a:r>
                        <a:rPr lang="es-UY" sz="3200" b="0" i="0" u="none" strike="noStrike">
                          <a:solidFill>
                            <a:srgbClr val="000000"/>
                          </a:solidFill>
                          <a:effectLst/>
                          <a:latin typeface="Calibri" panose="020F0502020204030204" pitchFamily="34" charset="0"/>
                        </a:rPr>
                        <a:t>DEPARTAMENTO</a:t>
                      </a:r>
                    </a:p>
                  </a:txBody>
                  <a:tcPr marL="9525" marR="9525" marT="9524" marB="0" anchor="b">
                    <a:lnL>
                      <a:noFill/>
                    </a:lnL>
                    <a:lnR>
                      <a:noFill/>
                    </a:lnR>
                    <a:lnT>
                      <a:noFill/>
                    </a:lnT>
                    <a:lnB>
                      <a:noFill/>
                    </a:lnB>
                  </a:tcPr>
                </a:tc>
                <a:tc>
                  <a:txBody>
                    <a:bodyPr/>
                    <a:lstStyle/>
                    <a:p>
                      <a:pPr algn="l" rtl="0" fontAlgn="b"/>
                      <a:endParaRPr lang="es-UY" sz="32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tcPr>
                </a:tc>
                <a:extLst>
                  <a:ext uri="{0D108BD9-81ED-4DB2-BD59-A6C34878D82A}">
                    <a16:rowId xmlns="" xmlns:a16="http://schemas.microsoft.com/office/drawing/2014/main" val="10000"/>
                  </a:ext>
                </a:extLst>
              </a:tr>
              <a:tr h="696992">
                <a:tc>
                  <a:txBody>
                    <a:bodyPr/>
                    <a:lstStyle/>
                    <a:p>
                      <a:pPr algn="l" rtl="0" fontAlgn="b"/>
                      <a:r>
                        <a:rPr lang="es-UY" sz="3200" b="0" i="0" u="none" strike="noStrike">
                          <a:solidFill>
                            <a:srgbClr val="000000"/>
                          </a:solidFill>
                          <a:effectLst/>
                          <a:latin typeface="Calibri" panose="020F0502020204030204" pitchFamily="34" charset="0"/>
                        </a:rPr>
                        <a:t>FLORIDA</a:t>
                      </a:r>
                    </a:p>
                  </a:txBody>
                  <a:tcPr marL="9525" marR="9525" marT="9524" marB="0" anchor="b">
                    <a:lnL>
                      <a:noFill/>
                    </a:lnL>
                    <a:lnR>
                      <a:noFill/>
                    </a:lnR>
                    <a:lnT>
                      <a:noFill/>
                    </a:lnT>
                    <a:lnB>
                      <a:noFill/>
                    </a:lnB>
                  </a:tcPr>
                </a:tc>
                <a:tc>
                  <a:txBody>
                    <a:bodyPr/>
                    <a:lstStyle/>
                    <a:p>
                      <a:pPr algn="r" rtl="0" fontAlgn="b"/>
                      <a:r>
                        <a:rPr lang="es-UY" sz="3200" b="0" i="0" u="none" strike="noStrike">
                          <a:solidFill>
                            <a:srgbClr val="000000"/>
                          </a:solidFill>
                          <a:effectLst/>
                          <a:latin typeface="Calibri" panose="020F0502020204030204" pitchFamily="34" charset="0"/>
                        </a:rPr>
                        <a:t>1</a:t>
                      </a:r>
                    </a:p>
                  </a:txBody>
                  <a:tcPr marL="9525" marR="9525" marT="9524" marB="0" anchor="b">
                    <a:lnL>
                      <a:noFill/>
                    </a:lnL>
                    <a:lnR>
                      <a:noFill/>
                    </a:lnR>
                    <a:lnT>
                      <a:noFill/>
                    </a:lnT>
                    <a:lnB>
                      <a:noFill/>
                    </a:lnB>
                  </a:tcPr>
                </a:tc>
                <a:extLst>
                  <a:ext uri="{0D108BD9-81ED-4DB2-BD59-A6C34878D82A}">
                    <a16:rowId xmlns="" xmlns:a16="http://schemas.microsoft.com/office/drawing/2014/main" val="10001"/>
                  </a:ext>
                </a:extLst>
              </a:tr>
              <a:tr h="696992">
                <a:tc>
                  <a:txBody>
                    <a:bodyPr/>
                    <a:lstStyle/>
                    <a:p>
                      <a:pPr algn="l" rtl="0" fontAlgn="b"/>
                      <a:r>
                        <a:rPr lang="es-UY" sz="3200" b="0" i="0" u="none" strike="noStrike" dirty="0">
                          <a:solidFill>
                            <a:srgbClr val="000000"/>
                          </a:solidFill>
                          <a:effectLst/>
                          <a:latin typeface="Calibri" panose="020F0502020204030204" pitchFamily="34" charset="0"/>
                        </a:rPr>
                        <a:t>SAN CARLOS</a:t>
                      </a:r>
                    </a:p>
                  </a:txBody>
                  <a:tcPr marL="9525" marR="9525" marT="9524" marB="0" anchor="b">
                    <a:lnL>
                      <a:noFill/>
                    </a:lnL>
                    <a:lnR>
                      <a:noFill/>
                    </a:lnR>
                    <a:lnT>
                      <a:noFill/>
                    </a:lnT>
                    <a:lnB>
                      <a:noFill/>
                    </a:lnB>
                  </a:tcPr>
                </a:tc>
                <a:tc>
                  <a:txBody>
                    <a:bodyPr/>
                    <a:lstStyle/>
                    <a:p>
                      <a:pPr algn="r" rtl="0" fontAlgn="b"/>
                      <a:r>
                        <a:rPr lang="es-UY" sz="3200" b="0" i="0" u="none" strike="noStrike" dirty="0">
                          <a:solidFill>
                            <a:srgbClr val="000000"/>
                          </a:solidFill>
                          <a:effectLst/>
                          <a:latin typeface="Calibri" panose="020F0502020204030204" pitchFamily="34" charset="0"/>
                        </a:rPr>
                        <a:t>1</a:t>
                      </a:r>
                    </a:p>
                  </a:txBody>
                  <a:tcPr marL="9525" marR="9525" marT="9524" marB="0" anchor="b">
                    <a:lnL>
                      <a:noFill/>
                    </a:lnL>
                    <a:lnR>
                      <a:noFill/>
                    </a:lnR>
                    <a:lnT>
                      <a:noFill/>
                    </a:lnT>
                    <a:lnB>
                      <a:noFill/>
                    </a:lnB>
                  </a:tcPr>
                </a:tc>
                <a:extLst>
                  <a:ext uri="{0D108BD9-81ED-4DB2-BD59-A6C34878D82A}">
                    <a16:rowId xmlns="" xmlns:a16="http://schemas.microsoft.com/office/drawing/2014/main" val="10002"/>
                  </a:ext>
                </a:extLst>
              </a:tr>
              <a:tr h="696992">
                <a:tc>
                  <a:txBody>
                    <a:bodyPr/>
                    <a:lstStyle/>
                    <a:p>
                      <a:pPr algn="l" rtl="0" fontAlgn="b"/>
                      <a:r>
                        <a:rPr lang="es-UY" sz="3200" b="0" i="0" u="none" strike="noStrike">
                          <a:solidFill>
                            <a:srgbClr val="000000"/>
                          </a:solidFill>
                          <a:effectLst/>
                          <a:latin typeface="Calibri" panose="020F0502020204030204" pitchFamily="34" charset="0"/>
                        </a:rPr>
                        <a:t>TACUAREMBÓ</a:t>
                      </a:r>
                    </a:p>
                  </a:txBody>
                  <a:tcPr marL="9525" marR="9525" marT="9524" marB="0" anchor="b">
                    <a:lnL>
                      <a:noFill/>
                    </a:lnL>
                    <a:lnR>
                      <a:noFill/>
                    </a:lnR>
                    <a:lnT>
                      <a:noFill/>
                    </a:lnT>
                    <a:lnB>
                      <a:noFill/>
                    </a:lnB>
                  </a:tcPr>
                </a:tc>
                <a:tc>
                  <a:txBody>
                    <a:bodyPr/>
                    <a:lstStyle/>
                    <a:p>
                      <a:pPr algn="r" rtl="0" fontAlgn="b"/>
                      <a:r>
                        <a:rPr lang="es-UY" sz="3200" b="0" i="0" u="none" strike="noStrike">
                          <a:solidFill>
                            <a:srgbClr val="000000"/>
                          </a:solidFill>
                          <a:effectLst/>
                          <a:latin typeface="Calibri" panose="020F0502020204030204" pitchFamily="34" charset="0"/>
                        </a:rPr>
                        <a:t>1</a:t>
                      </a:r>
                    </a:p>
                  </a:txBody>
                  <a:tcPr marL="9525" marR="9525" marT="9524" marB="0" anchor="b">
                    <a:lnL>
                      <a:noFill/>
                    </a:lnL>
                    <a:lnR>
                      <a:noFill/>
                    </a:lnR>
                    <a:lnT>
                      <a:noFill/>
                    </a:lnT>
                    <a:lnB>
                      <a:noFill/>
                    </a:lnB>
                  </a:tcPr>
                </a:tc>
                <a:extLst>
                  <a:ext uri="{0D108BD9-81ED-4DB2-BD59-A6C34878D82A}">
                    <a16:rowId xmlns="" xmlns:a16="http://schemas.microsoft.com/office/drawing/2014/main" val="10003"/>
                  </a:ext>
                </a:extLst>
              </a:tr>
              <a:tr h="696992">
                <a:tc>
                  <a:txBody>
                    <a:bodyPr/>
                    <a:lstStyle/>
                    <a:p>
                      <a:pPr algn="l" rtl="0" fontAlgn="b"/>
                      <a:r>
                        <a:rPr lang="es-UY" sz="3200" b="0" i="0" u="none" strike="noStrike">
                          <a:solidFill>
                            <a:srgbClr val="000000"/>
                          </a:solidFill>
                          <a:effectLst/>
                          <a:latin typeface="Calibri" panose="020F0502020204030204" pitchFamily="34" charset="0"/>
                        </a:rPr>
                        <a:t>MALDONADO</a:t>
                      </a:r>
                    </a:p>
                  </a:txBody>
                  <a:tcPr marL="9525" marR="9525" marT="9524" marB="0" anchor="b">
                    <a:lnL>
                      <a:noFill/>
                    </a:lnL>
                    <a:lnR>
                      <a:noFill/>
                    </a:lnR>
                    <a:lnT>
                      <a:noFill/>
                    </a:lnT>
                    <a:lnB>
                      <a:noFill/>
                    </a:lnB>
                  </a:tcPr>
                </a:tc>
                <a:tc>
                  <a:txBody>
                    <a:bodyPr/>
                    <a:lstStyle/>
                    <a:p>
                      <a:pPr algn="r" rtl="0" fontAlgn="b"/>
                      <a:r>
                        <a:rPr lang="es-UY" sz="3200" b="0" i="0" u="none" strike="noStrike">
                          <a:solidFill>
                            <a:srgbClr val="000000"/>
                          </a:solidFill>
                          <a:effectLst/>
                          <a:latin typeface="Calibri" panose="020F0502020204030204" pitchFamily="34" charset="0"/>
                        </a:rPr>
                        <a:t>1</a:t>
                      </a:r>
                    </a:p>
                  </a:txBody>
                  <a:tcPr marL="9525" marR="9525" marT="9524" marB="0" anchor="b">
                    <a:lnL>
                      <a:noFill/>
                    </a:lnL>
                    <a:lnR>
                      <a:noFill/>
                    </a:lnR>
                    <a:lnT>
                      <a:noFill/>
                    </a:lnT>
                    <a:lnB>
                      <a:noFill/>
                    </a:lnB>
                  </a:tcPr>
                </a:tc>
                <a:extLst>
                  <a:ext uri="{0D108BD9-81ED-4DB2-BD59-A6C34878D82A}">
                    <a16:rowId xmlns="" xmlns:a16="http://schemas.microsoft.com/office/drawing/2014/main" val="10004"/>
                  </a:ext>
                </a:extLst>
              </a:tr>
              <a:tr h="696992">
                <a:tc>
                  <a:txBody>
                    <a:bodyPr/>
                    <a:lstStyle/>
                    <a:p>
                      <a:pPr algn="l" rtl="0" fontAlgn="b"/>
                      <a:r>
                        <a:rPr lang="es-UY" sz="3200" b="0" i="0" u="none" strike="noStrike">
                          <a:solidFill>
                            <a:srgbClr val="000000"/>
                          </a:solidFill>
                          <a:effectLst/>
                          <a:latin typeface="Calibri" panose="020F0502020204030204" pitchFamily="34" charset="0"/>
                        </a:rPr>
                        <a:t>MONTEVIDEO</a:t>
                      </a:r>
                    </a:p>
                  </a:txBody>
                  <a:tcPr marL="9525" marR="9525" marT="9524" marB="0" anchor="b">
                    <a:lnL>
                      <a:noFill/>
                    </a:lnL>
                    <a:lnR>
                      <a:noFill/>
                    </a:lnR>
                    <a:lnT>
                      <a:noFill/>
                    </a:lnT>
                    <a:lnB>
                      <a:noFill/>
                    </a:lnB>
                  </a:tcPr>
                </a:tc>
                <a:tc>
                  <a:txBody>
                    <a:bodyPr/>
                    <a:lstStyle/>
                    <a:p>
                      <a:pPr algn="r" rtl="0" fontAlgn="b"/>
                      <a:r>
                        <a:rPr lang="es-UY" sz="3200" b="0" i="0" u="none" strike="noStrike">
                          <a:solidFill>
                            <a:srgbClr val="000000"/>
                          </a:solidFill>
                          <a:effectLst/>
                          <a:latin typeface="Calibri" panose="020F0502020204030204" pitchFamily="34" charset="0"/>
                        </a:rPr>
                        <a:t>495</a:t>
                      </a:r>
                    </a:p>
                  </a:txBody>
                  <a:tcPr marL="9525" marR="9525" marT="9524" marB="0" anchor="b">
                    <a:lnL>
                      <a:noFill/>
                    </a:lnL>
                    <a:lnR>
                      <a:noFill/>
                    </a:lnR>
                    <a:lnT>
                      <a:noFill/>
                    </a:lnT>
                    <a:lnB>
                      <a:noFill/>
                    </a:lnB>
                  </a:tcPr>
                </a:tc>
                <a:extLst>
                  <a:ext uri="{0D108BD9-81ED-4DB2-BD59-A6C34878D82A}">
                    <a16:rowId xmlns="" xmlns:a16="http://schemas.microsoft.com/office/drawing/2014/main" val="10005"/>
                  </a:ext>
                </a:extLst>
              </a:tr>
              <a:tr h="696992">
                <a:tc>
                  <a:txBody>
                    <a:bodyPr/>
                    <a:lstStyle/>
                    <a:p>
                      <a:pPr algn="l" rtl="0" fontAlgn="b"/>
                      <a:r>
                        <a:rPr lang="es-UY" sz="3200" b="0" i="0" u="none" strike="noStrike">
                          <a:solidFill>
                            <a:srgbClr val="000000"/>
                          </a:solidFill>
                          <a:effectLst/>
                          <a:latin typeface="Calibri" panose="020F0502020204030204" pitchFamily="34" charset="0"/>
                        </a:rPr>
                        <a:t>PAYSANDÚ</a:t>
                      </a:r>
                    </a:p>
                  </a:txBody>
                  <a:tcPr marL="9525" marR="9525" marT="9524" marB="0" anchor="b">
                    <a:lnL>
                      <a:noFill/>
                    </a:lnL>
                    <a:lnR>
                      <a:noFill/>
                    </a:lnR>
                    <a:lnT>
                      <a:noFill/>
                    </a:lnT>
                    <a:lnB>
                      <a:noFill/>
                    </a:lnB>
                  </a:tcPr>
                </a:tc>
                <a:tc>
                  <a:txBody>
                    <a:bodyPr/>
                    <a:lstStyle/>
                    <a:p>
                      <a:pPr algn="r" rtl="0" fontAlgn="b"/>
                      <a:r>
                        <a:rPr lang="es-UY" sz="3200" b="0" i="0" u="none" strike="noStrike">
                          <a:solidFill>
                            <a:srgbClr val="000000"/>
                          </a:solidFill>
                          <a:effectLst/>
                          <a:latin typeface="Calibri" panose="020F0502020204030204" pitchFamily="34" charset="0"/>
                        </a:rPr>
                        <a:t>1</a:t>
                      </a:r>
                    </a:p>
                  </a:txBody>
                  <a:tcPr marL="9525" marR="9525" marT="9524" marB="0" anchor="b">
                    <a:lnL>
                      <a:noFill/>
                    </a:lnL>
                    <a:lnR>
                      <a:noFill/>
                    </a:lnR>
                    <a:lnT>
                      <a:noFill/>
                    </a:lnT>
                    <a:lnB>
                      <a:noFill/>
                    </a:lnB>
                  </a:tcPr>
                </a:tc>
                <a:extLst>
                  <a:ext uri="{0D108BD9-81ED-4DB2-BD59-A6C34878D82A}">
                    <a16:rowId xmlns="" xmlns:a16="http://schemas.microsoft.com/office/drawing/2014/main" val="10006"/>
                  </a:ext>
                </a:extLst>
              </a:tr>
              <a:tr h="696992">
                <a:tc>
                  <a:txBody>
                    <a:bodyPr/>
                    <a:lstStyle/>
                    <a:p>
                      <a:pPr algn="l" rtl="0" fontAlgn="b"/>
                      <a:r>
                        <a:rPr lang="es-UY" sz="3200" b="0" i="0" u="none" strike="noStrike">
                          <a:solidFill>
                            <a:srgbClr val="000000"/>
                          </a:solidFill>
                          <a:effectLst/>
                          <a:latin typeface="Calibri" panose="020F0502020204030204" pitchFamily="34" charset="0"/>
                        </a:rPr>
                        <a:t>SALTO</a:t>
                      </a:r>
                    </a:p>
                  </a:txBody>
                  <a:tcPr marL="9525" marR="9525" marT="9524" marB="0" anchor="b">
                    <a:lnL>
                      <a:noFill/>
                    </a:lnL>
                    <a:lnR>
                      <a:noFill/>
                    </a:lnR>
                    <a:lnT>
                      <a:noFill/>
                    </a:lnT>
                    <a:lnB>
                      <a:noFill/>
                    </a:lnB>
                  </a:tcPr>
                </a:tc>
                <a:tc>
                  <a:txBody>
                    <a:bodyPr/>
                    <a:lstStyle/>
                    <a:p>
                      <a:pPr algn="r" rtl="0" fontAlgn="b"/>
                      <a:r>
                        <a:rPr lang="es-UY" sz="3200" b="0" i="0" u="none" strike="noStrike">
                          <a:solidFill>
                            <a:srgbClr val="000000"/>
                          </a:solidFill>
                          <a:effectLst/>
                          <a:latin typeface="Calibri" panose="020F0502020204030204" pitchFamily="34" charset="0"/>
                        </a:rPr>
                        <a:t>3</a:t>
                      </a:r>
                    </a:p>
                  </a:txBody>
                  <a:tcPr marL="9525" marR="9525" marT="9524" marB="0" anchor="b">
                    <a:lnL>
                      <a:noFill/>
                    </a:lnL>
                    <a:lnR>
                      <a:noFill/>
                    </a:lnR>
                    <a:lnT>
                      <a:noFill/>
                    </a:lnT>
                    <a:lnB>
                      <a:noFill/>
                    </a:lnB>
                  </a:tcPr>
                </a:tc>
                <a:extLst>
                  <a:ext uri="{0D108BD9-81ED-4DB2-BD59-A6C34878D82A}">
                    <a16:rowId xmlns="" xmlns:a16="http://schemas.microsoft.com/office/drawing/2014/main" val="10007"/>
                  </a:ext>
                </a:extLst>
              </a:tr>
              <a:tr h="696992">
                <a:tc>
                  <a:txBody>
                    <a:bodyPr/>
                    <a:lstStyle/>
                    <a:p>
                      <a:pPr algn="l" rtl="0" fontAlgn="b"/>
                      <a:r>
                        <a:rPr lang="es-UY" sz="3200" b="0" i="0" u="none" strike="noStrike" dirty="0">
                          <a:solidFill>
                            <a:srgbClr val="000000"/>
                          </a:solidFill>
                          <a:effectLst/>
                          <a:latin typeface="Calibri" panose="020F0502020204030204" pitchFamily="34" charset="0"/>
                        </a:rPr>
                        <a:t>Total general</a:t>
                      </a:r>
                    </a:p>
                  </a:txBody>
                  <a:tcPr marL="9525" marR="9525" marT="9524" marB="0" anchor="b">
                    <a:lnL>
                      <a:noFill/>
                    </a:lnL>
                    <a:lnR>
                      <a:noFill/>
                    </a:lnR>
                    <a:lnT>
                      <a:noFill/>
                    </a:lnT>
                    <a:lnB>
                      <a:noFill/>
                    </a:lnB>
                  </a:tcPr>
                </a:tc>
                <a:tc>
                  <a:txBody>
                    <a:bodyPr/>
                    <a:lstStyle/>
                    <a:p>
                      <a:pPr algn="r" rtl="0" fontAlgn="b"/>
                      <a:r>
                        <a:rPr lang="es-UY" sz="3200" b="1" i="0" u="none" strike="noStrike" dirty="0">
                          <a:solidFill>
                            <a:srgbClr val="000000"/>
                          </a:solidFill>
                          <a:effectLst/>
                          <a:latin typeface="Calibri" panose="020F0502020204030204" pitchFamily="34" charset="0"/>
                        </a:rPr>
                        <a:t>503</a:t>
                      </a:r>
                    </a:p>
                  </a:txBody>
                  <a:tcPr marL="9525" marR="9525" marT="9524" marB="0" anchor="b">
                    <a:lnL>
                      <a:noFill/>
                    </a:lnL>
                    <a:lnR>
                      <a:noFill/>
                    </a:lnR>
                    <a:lnT>
                      <a:noFill/>
                    </a:lnT>
                    <a:lnB>
                      <a:noFill/>
                    </a:lnB>
                  </a:tcPr>
                </a:tc>
                <a:extLst>
                  <a:ext uri="{0D108BD9-81ED-4DB2-BD59-A6C34878D82A}">
                    <a16:rowId xmlns="" xmlns:a16="http://schemas.microsoft.com/office/drawing/2014/main" val="10008"/>
                  </a:ext>
                </a:extLst>
              </a:tr>
            </a:tbl>
          </a:graphicData>
        </a:graphic>
      </p:graphicFrame>
      <p:sp>
        <p:nvSpPr>
          <p:cNvPr id="2" name="CuadroTexto 1">
            <a:extLst>
              <a:ext uri="{FF2B5EF4-FFF2-40B4-BE49-F238E27FC236}">
                <a16:creationId xmlns="" xmlns:a16="http://schemas.microsoft.com/office/drawing/2014/main" id="{CF4F6351-9816-4049-AFA4-2AC04931D94E}"/>
              </a:ext>
            </a:extLst>
          </p:cNvPr>
          <p:cNvSpPr txBox="1"/>
          <p:nvPr/>
        </p:nvSpPr>
        <p:spPr>
          <a:xfrm>
            <a:off x="3557563" y="6028928"/>
            <a:ext cx="10225136" cy="754053"/>
          </a:xfrm>
          <a:prstGeom prst="rect">
            <a:avLst/>
          </a:prstGeom>
          <a:noFill/>
          <a:ln>
            <a:solidFill>
              <a:srgbClr val="C00000"/>
            </a:solidFill>
          </a:ln>
        </p:spPr>
        <p:txBody>
          <a:bodyPr wrap="square" rtlCol="0">
            <a:spAutoFit/>
          </a:bodyPr>
          <a:lstStyle/>
          <a:p>
            <a:endParaRPr lang="es-UY" dirty="0"/>
          </a:p>
        </p:txBody>
      </p:sp>
    </p:spTree>
    <p:extLst>
      <p:ext uri="{BB962C8B-B14F-4D97-AF65-F5344CB8AC3E}">
        <p14:creationId xmlns="" xmlns:p14="http://schemas.microsoft.com/office/powerpoint/2010/main" val="1026361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42CF8716-597C-8844-8EBD-5D039625BDFC}"/>
              </a:ext>
            </a:extLst>
          </p:cNvPr>
          <p:cNvPicPr>
            <a:picLocks noChangeAspect="1"/>
          </p:cNvPicPr>
          <p:nvPr/>
        </p:nvPicPr>
        <p:blipFill>
          <a:blip r:embed="rId3"/>
          <a:stretch>
            <a:fillRect/>
          </a:stretch>
        </p:blipFill>
        <p:spPr>
          <a:xfrm>
            <a:off x="1109291" y="-19744"/>
            <a:ext cx="16489832" cy="9753600"/>
          </a:xfrm>
          <a:prstGeom prst="rect">
            <a:avLst/>
          </a:prstGeom>
        </p:spPr>
      </p:pic>
      <p:graphicFrame>
        <p:nvGraphicFramePr>
          <p:cNvPr id="3" name="Tabla 2">
            <a:extLst>
              <a:ext uri="{FF2B5EF4-FFF2-40B4-BE49-F238E27FC236}">
                <a16:creationId xmlns="" xmlns:a16="http://schemas.microsoft.com/office/drawing/2014/main" id="{F3DF284A-A5BD-ED44-8146-3D5BE872D392}"/>
              </a:ext>
            </a:extLst>
          </p:cNvPr>
          <p:cNvGraphicFramePr>
            <a:graphicFrameLocks noGrp="1"/>
          </p:cNvGraphicFramePr>
          <p:nvPr/>
        </p:nvGraphicFramePr>
        <p:xfrm>
          <a:off x="4267465" y="2214881"/>
          <a:ext cx="8291098" cy="5836354"/>
        </p:xfrm>
        <a:graphic>
          <a:graphicData uri="http://schemas.openxmlformats.org/drawingml/2006/table">
            <a:tbl>
              <a:tblPr/>
              <a:tblGrid>
                <a:gridCol w="5137702">
                  <a:extLst>
                    <a:ext uri="{9D8B030D-6E8A-4147-A177-3AD203B41FA5}">
                      <a16:colId xmlns="" xmlns:a16="http://schemas.microsoft.com/office/drawing/2014/main" val="20000"/>
                    </a:ext>
                  </a:extLst>
                </a:gridCol>
                <a:gridCol w="3153396">
                  <a:extLst>
                    <a:ext uri="{9D8B030D-6E8A-4147-A177-3AD203B41FA5}">
                      <a16:colId xmlns="" xmlns:a16="http://schemas.microsoft.com/office/drawing/2014/main" val="20001"/>
                    </a:ext>
                  </a:extLst>
                </a:gridCol>
              </a:tblGrid>
              <a:tr h="1472722">
                <a:tc>
                  <a:txBody>
                    <a:bodyPr/>
                    <a:lstStyle/>
                    <a:p>
                      <a:pPr algn="l" rtl="0" fontAlgn="ctr"/>
                      <a:r>
                        <a:rPr lang="es-UY" sz="3200" b="0" i="0" u="none" strike="noStrike" dirty="0">
                          <a:solidFill>
                            <a:srgbClr val="000000"/>
                          </a:solidFill>
                          <a:effectLst/>
                          <a:latin typeface="Calibri" panose="020F0502020204030204" pitchFamily="34" charset="0"/>
                        </a:rPr>
                        <a:t>Demandado</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UY" sz="3200" b="0" i="0" u="none" strike="noStrike" dirty="0">
                          <a:solidFill>
                            <a:srgbClr val="000000"/>
                          </a:solidFill>
                          <a:effectLst/>
                          <a:latin typeface="Calibri" panose="020F0502020204030204" pitchFamily="34" charset="0"/>
                        </a:rPr>
                        <a:t>Total demandas</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090908">
                <a:tc>
                  <a:txBody>
                    <a:bodyPr/>
                    <a:lstStyle/>
                    <a:p>
                      <a:pPr algn="l" rtl="0" fontAlgn="ctr"/>
                      <a:r>
                        <a:rPr lang="es-UY" sz="3200" b="0" i="0" u="none" strike="noStrike">
                          <a:solidFill>
                            <a:srgbClr val="000000"/>
                          </a:solidFill>
                          <a:effectLst/>
                          <a:latin typeface="Calibri" panose="020F0502020204030204" pitchFamily="34" charset="0"/>
                        </a:rPr>
                        <a:t>FNR</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UY" sz="3200" b="0" i="0" u="none" strike="noStrike" dirty="0">
                          <a:solidFill>
                            <a:srgbClr val="000000"/>
                          </a:solidFill>
                          <a:effectLst/>
                          <a:latin typeface="Calibri" panose="020F0502020204030204" pitchFamily="34" charset="0"/>
                        </a:rPr>
                        <a:t>80</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90908">
                <a:tc>
                  <a:txBody>
                    <a:bodyPr/>
                    <a:lstStyle/>
                    <a:p>
                      <a:pPr algn="l" rtl="0" fontAlgn="ctr"/>
                      <a:r>
                        <a:rPr lang="es-UY" sz="3200" b="0" i="0" u="none" strike="noStrike" dirty="0">
                          <a:solidFill>
                            <a:srgbClr val="000000"/>
                          </a:solidFill>
                          <a:effectLst/>
                          <a:latin typeface="Calibri" panose="020F0502020204030204" pitchFamily="34" charset="0"/>
                        </a:rPr>
                        <a:t>FNR Y MSP</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UY" sz="3200" b="0" i="0" u="none" strike="noStrike" dirty="0">
                          <a:solidFill>
                            <a:srgbClr val="000000"/>
                          </a:solidFill>
                          <a:effectLst/>
                          <a:latin typeface="Calibri" panose="020F0502020204030204" pitchFamily="34" charset="0"/>
                        </a:rPr>
                        <a:t>414</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090908">
                <a:tc>
                  <a:txBody>
                    <a:bodyPr/>
                    <a:lstStyle/>
                    <a:p>
                      <a:pPr algn="l" rtl="0" fontAlgn="ctr"/>
                      <a:r>
                        <a:rPr lang="es-UY" sz="3200" b="0" i="0" u="none" strike="noStrike">
                          <a:solidFill>
                            <a:srgbClr val="000000"/>
                          </a:solidFill>
                          <a:effectLst/>
                          <a:latin typeface="Calibri" panose="020F0502020204030204" pitchFamily="34" charset="0"/>
                        </a:rPr>
                        <a:t>FNR Y OTROS</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UY" sz="3200" b="0" i="0" u="none" strike="noStrike" dirty="0">
                          <a:solidFill>
                            <a:srgbClr val="000000"/>
                          </a:solidFill>
                          <a:effectLst/>
                          <a:latin typeface="Calibri" panose="020F0502020204030204" pitchFamily="34" charset="0"/>
                        </a:rPr>
                        <a:t>9</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090908">
                <a:tc>
                  <a:txBody>
                    <a:bodyPr/>
                    <a:lstStyle/>
                    <a:p>
                      <a:pPr algn="l" rtl="0" fontAlgn="ctr"/>
                      <a:r>
                        <a:rPr lang="es-UY" sz="3200" b="0" i="0" u="none" strike="noStrike" dirty="0">
                          <a:solidFill>
                            <a:srgbClr val="000000"/>
                          </a:solidFill>
                          <a:effectLst/>
                          <a:latin typeface="Calibri" panose="020F0502020204030204" pitchFamily="34" charset="0"/>
                        </a:rPr>
                        <a:t>Total general</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UY" sz="3200" b="0" i="0" u="none" strike="noStrike" dirty="0">
                          <a:solidFill>
                            <a:srgbClr val="000000"/>
                          </a:solidFill>
                          <a:effectLst/>
                          <a:latin typeface="Calibri" panose="020F0502020204030204" pitchFamily="34" charset="0"/>
                        </a:rPr>
                        <a:t>503</a:t>
                      </a:r>
                    </a:p>
                  </a:txBody>
                  <a:tcPr marL="13547" marR="13547" marT="135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1 Título">
            <a:extLst>
              <a:ext uri="{FF2B5EF4-FFF2-40B4-BE49-F238E27FC236}">
                <a16:creationId xmlns="" xmlns:a16="http://schemas.microsoft.com/office/drawing/2014/main" id="{53A05F84-1750-DD46-B33E-81F68DDF4156}"/>
              </a:ext>
            </a:extLst>
          </p:cNvPr>
          <p:cNvSpPr txBox="1">
            <a:spLocks/>
          </p:cNvSpPr>
          <p:nvPr/>
        </p:nvSpPr>
        <p:spPr bwMode="auto">
          <a:xfrm>
            <a:off x="3344034" y="164818"/>
            <a:ext cx="10656711" cy="242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9pPr>
          </a:lstStyle>
          <a:p>
            <a:pPr algn="ctr" eaLnBrk="1" hangingPunct="1">
              <a:spcBef>
                <a:spcPct val="0"/>
              </a:spcBef>
              <a:buFontTx/>
              <a:buNone/>
            </a:pPr>
            <a:r>
              <a:rPr lang="es-UY" altLang="es-UY" sz="4551" b="1" dirty="0">
                <a:solidFill>
                  <a:srgbClr val="376092"/>
                </a:solidFill>
              </a:rPr>
              <a:t>Acciones judiciales 2019</a:t>
            </a:r>
            <a:endParaRPr lang="en-US" altLang="es-UY" sz="4551" b="1" dirty="0">
              <a:solidFill>
                <a:srgbClr val="376092"/>
              </a:solidFill>
            </a:endParaRPr>
          </a:p>
          <a:p>
            <a:pPr algn="ctr" eaLnBrk="1" hangingPunct="1">
              <a:spcBef>
                <a:spcPct val="0"/>
              </a:spcBef>
              <a:buFontTx/>
              <a:buNone/>
            </a:pPr>
            <a:r>
              <a:rPr lang="es-UY" altLang="es-UY" sz="4551" dirty="0">
                <a:solidFill>
                  <a:srgbClr val="376092"/>
                </a:solidFill>
              </a:rPr>
              <a:t>(Amparos y medidas provisionales)</a:t>
            </a:r>
            <a:endParaRPr lang="en-US" altLang="es-UY" sz="4551" dirty="0">
              <a:solidFill>
                <a:srgbClr val="376092"/>
              </a:solidFill>
            </a:endParaRPr>
          </a:p>
        </p:txBody>
      </p:sp>
      <p:sp>
        <p:nvSpPr>
          <p:cNvPr id="6" name="5 CuadroTexto">
            <a:extLst>
              <a:ext uri="{FF2B5EF4-FFF2-40B4-BE49-F238E27FC236}">
                <a16:creationId xmlns="" xmlns:a16="http://schemas.microsoft.com/office/drawing/2014/main" id="{57D6F10B-D6DB-8745-9DEB-69CF2BA4F91B}"/>
              </a:ext>
            </a:extLst>
          </p:cNvPr>
          <p:cNvSpPr txBox="1">
            <a:spLocks noChangeArrowheads="1"/>
          </p:cNvSpPr>
          <p:nvPr/>
        </p:nvSpPr>
        <p:spPr bwMode="auto">
          <a:xfrm>
            <a:off x="7272899" y="8152837"/>
            <a:ext cx="4268796" cy="486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defRPr>
            </a:lvl9pPr>
          </a:lstStyle>
          <a:p>
            <a:pPr>
              <a:spcBef>
                <a:spcPct val="0"/>
              </a:spcBef>
              <a:buFontTx/>
              <a:buNone/>
            </a:pPr>
            <a:r>
              <a:rPr lang="es-UY" altLang="es-UY" sz="2560">
                <a:latin typeface="Arial" panose="020B0604020202020204" pitchFamily="34" charset="0"/>
              </a:rPr>
              <a:t>Datos de 11 meses de 2019</a:t>
            </a:r>
          </a:p>
        </p:txBody>
      </p:sp>
      <p:sp>
        <p:nvSpPr>
          <p:cNvPr id="7" name="CuadroTexto 6">
            <a:extLst>
              <a:ext uri="{FF2B5EF4-FFF2-40B4-BE49-F238E27FC236}">
                <a16:creationId xmlns="" xmlns:a16="http://schemas.microsoft.com/office/drawing/2014/main" id="{A3627368-7160-1B44-A440-D90253FFA1F3}"/>
              </a:ext>
            </a:extLst>
          </p:cNvPr>
          <p:cNvSpPr txBox="1"/>
          <p:nvPr/>
        </p:nvSpPr>
        <p:spPr>
          <a:xfrm>
            <a:off x="4267465" y="4876800"/>
            <a:ext cx="8291098" cy="1008112"/>
          </a:xfrm>
          <a:prstGeom prst="rect">
            <a:avLst/>
          </a:prstGeom>
          <a:noFill/>
          <a:ln w="38100">
            <a:solidFill>
              <a:srgbClr val="C00000"/>
            </a:solidFill>
          </a:ln>
        </p:spPr>
        <p:txBody>
          <a:bodyPr wrap="square" rtlCol="0">
            <a:spAutoFit/>
          </a:bodyPr>
          <a:lstStyle/>
          <a:p>
            <a:endParaRPr lang="es-UY" dirty="0"/>
          </a:p>
        </p:txBody>
      </p:sp>
    </p:spTree>
    <p:extLst>
      <p:ext uri="{BB962C8B-B14F-4D97-AF65-F5344CB8AC3E}">
        <p14:creationId xmlns="" xmlns:p14="http://schemas.microsoft.com/office/powerpoint/2010/main" val="1127741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42CF8716-597C-8844-8EBD-5D039625BDFC}"/>
              </a:ext>
            </a:extLst>
          </p:cNvPr>
          <p:cNvPicPr>
            <a:picLocks noChangeAspect="1"/>
          </p:cNvPicPr>
          <p:nvPr/>
        </p:nvPicPr>
        <p:blipFill>
          <a:blip r:embed="rId3"/>
          <a:stretch>
            <a:fillRect/>
          </a:stretch>
        </p:blipFill>
        <p:spPr>
          <a:xfrm>
            <a:off x="533227" y="0"/>
            <a:ext cx="16489832" cy="9753600"/>
          </a:xfrm>
          <a:prstGeom prst="rect">
            <a:avLst/>
          </a:prstGeom>
        </p:spPr>
      </p:pic>
      <p:sp>
        <p:nvSpPr>
          <p:cNvPr id="3" name="1 Marcador de número de diapositiva">
            <a:extLst>
              <a:ext uri="{FF2B5EF4-FFF2-40B4-BE49-F238E27FC236}">
                <a16:creationId xmlns="" xmlns:a16="http://schemas.microsoft.com/office/drawing/2014/main" id="{2E398FAF-36F4-3241-BFC3-ECDE9DE7314E}"/>
              </a:ext>
            </a:extLst>
          </p:cNvPr>
          <p:cNvSpPr>
            <a:spLocks noGrp="1"/>
          </p:cNvSpPr>
          <p:nvPr>
            <p:ph type="sldNum" sz="quarter" idx="12"/>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551">
                <a:solidFill>
                  <a:schemeClr val="tx1"/>
                </a:solidFill>
                <a:latin typeface="Calibri" panose="020F0502020204030204" pitchFamily="34" charset="0"/>
              </a:defRPr>
            </a:lvl1pPr>
            <a:lvl2pPr marL="1056623" indent="-406394">
              <a:spcBef>
                <a:spcPct val="20000"/>
              </a:spcBef>
              <a:buFont typeface="Arial" panose="020B0604020202020204" pitchFamily="34" charset="0"/>
              <a:buChar char="–"/>
              <a:defRPr sz="3982">
                <a:solidFill>
                  <a:srgbClr val="376092"/>
                </a:solidFill>
                <a:latin typeface="Calibri" panose="020F0502020204030204" pitchFamily="34" charset="0"/>
              </a:defRPr>
            </a:lvl2pPr>
            <a:lvl3pPr marL="1625575" indent="-325115">
              <a:spcBef>
                <a:spcPct val="20000"/>
              </a:spcBef>
              <a:buFont typeface="Arial" panose="020B0604020202020204" pitchFamily="34" charset="0"/>
              <a:buChar char="•"/>
              <a:defRPr sz="3413">
                <a:solidFill>
                  <a:srgbClr val="376092"/>
                </a:solidFill>
                <a:latin typeface="Calibri" panose="020F0502020204030204" pitchFamily="34" charset="0"/>
              </a:defRPr>
            </a:lvl3pPr>
            <a:lvl4pPr marL="2275804" indent="-325115">
              <a:spcBef>
                <a:spcPct val="20000"/>
              </a:spcBef>
              <a:buFont typeface="Arial" panose="020B0604020202020204" pitchFamily="34" charset="0"/>
              <a:buChar char="–"/>
              <a:defRPr sz="2844">
                <a:solidFill>
                  <a:srgbClr val="376092"/>
                </a:solidFill>
                <a:latin typeface="Calibri" panose="020F0502020204030204" pitchFamily="34" charset="0"/>
              </a:defRPr>
            </a:lvl4pPr>
            <a:lvl5pPr marL="2926034" indent="-325115">
              <a:spcBef>
                <a:spcPct val="20000"/>
              </a:spcBef>
              <a:buFont typeface="Arial" panose="020B0604020202020204" pitchFamily="34" charset="0"/>
              <a:buChar char="»"/>
              <a:defRPr sz="2844">
                <a:solidFill>
                  <a:srgbClr val="376092"/>
                </a:solidFill>
                <a:latin typeface="Calibri" panose="020F0502020204030204" pitchFamily="34" charset="0"/>
              </a:defRPr>
            </a:lvl5pPr>
            <a:lvl6pPr marL="357626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6pPr>
            <a:lvl7pPr marL="422649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7pPr>
            <a:lvl8pPr marL="487672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8pPr>
            <a:lvl9pPr marL="5526954" indent="-325115" eaLnBrk="0" fontAlgn="base" hangingPunct="0">
              <a:spcBef>
                <a:spcPct val="20000"/>
              </a:spcBef>
              <a:spcAft>
                <a:spcPct val="0"/>
              </a:spcAft>
              <a:buFont typeface="Arial" panose="020B0604020202020204" pitchFamily="34" charset="0"/>
              <a:buChar char="»"/>
              <a:defRPr sz="2844">
                <a:solidFill>
                  <a:srgbClr val="376092"/>
                </a:solidFill>
                <a:latin typeface="Calibri" panose="020F0502020204030204" pitchFamily="34" charset="0"/>
              </a:defRPr>
            </a:lvl9pPr>
          </a:lstStyle>
          <a:p>
            <a:pPr>
              <a:spcBef>
                <a:spcPct val="0"/>
              </a:spcBef>
              <a:buFontTx/>
              <a:buNone/>
            </a:pPr>
            <a:fld id="{50D109E9-F833-5047-9AF7-A8AD1521D111}" type="slidenum">
              <a:rPr lang="es-UY" altLang="es-UY" sz="1707">
                <a:solidFill>
                  <a:srgbClr val="898989"/>
                </a:solidFill>
              </a:rPr>
              <a:pPr>
                <a:spcBef>
                  <a:spcPct val="0"/>
                </a:spcBef>
                <a:buFontTx/>
                <a:buNone/>
              </a:pPr>
              <a:t>16</a:t>
            </a:fld>
            <a:endParaRPr lang="es-UY" altLang="es-UY" sz="1707">
              <a:solidFill>
                <a:srgbClr val="898989"/>
              </a:solidFill>
            </a:endParaRPr>
          </a:p>
        </p:txBody>
      </p:sp>
      <p:sp>
        <p:nvSpPr>
          <p:cNvPr id="5" name="2 Rectángulo">
            <a:extLst>
              <a:ext uri="{FF2B5EF4-FFF2-40B4-BE49-F238E27FC236}">
                <a16:creationId xmlns="" xmlns:a16="http://schemas.microsoft.com/office/drawing/2014/main" id="{340ED09F-AE3E-C940-AA65-FA02F8DDCF72}"/>
              </a:ext>
            </a:extLst>
          </p:cNvPr>
          <p:cNvSpPr/>
          <p:nvPr/>
        </p:nvSpPr>
        <p:spPr>
          <a:xfrm>
            <a:off x="1253307" y="1702365"/>
            <a:ext cx="15337704" cy="6746719"/>
          </a:xfrm>
          <a:prstGeom prst="rect">
            <a:avLst/>
          </a:prstGeom>
        </p:spPr>
        <p:txBody>
          <a:bodyPr wrap="square">
            <a:spAutoFit/>
          </a:bodyPr>
          <a:lstStyle/>
          <a:p>
            <a:pPr marL="571500" indent="-571500" algn="l">
              <a:lnSpc>
                <a:spcPct val="150000"/>
              </a:lnSpc>
              <a:buFont typeface="Arial" panose="020B0604020202020204" pitchFamily="34" charset="0"/>
              <a:buChar char="•"/>
            </a:pPr>
            <a:r>
              <a:rPr lang="es-UY" sz="3600" b="1" dirty="0">
                <a:solidFill>
                  <a:schemeClr val="accent5">
                    <a:lumMod val="25000"/>
                  </a:schemeClr>
                </a:solidFill>
                <a:latin typeface="Calibri" panose="020F0502020204030204" pitchFamily="34" charset="0"/>
                <a:cs typeface="Calibri" panose="020F0502020204030204" pitchFamily="34" charset="0"/>
              </a:rPr>
              <a:t>Si bien la mayoría de las demandas contra el FNR son desestimadas en 1ª o 2ª instancia, el gasto en condenas se ha incrementado alcanzando los               </a:t>
            </a:r>
            <a:r>
              <a:rPr lang="es-UY" sz="3600" b="1" dirty="0">
                <a:solidFill>
                  <a:schemeClr val="tx1"/>
                </a:solidFill>
                <a:latin typeface="Calibri" panose="020F0502020204030204" pitchFamily="34" charset="0"/>
                <a:cs typeface="Calibri" panose="020F0502020204030204" pitchFamily="34" charset="0"/>
              </a:rPr>
              <a:t>$ 53.677.754 </a:t>
            </a:r>
            <a:r>
              <a:rPr lang="es-ES" altLang="es-UY" sz="3600" b="1" dirty="0">
                <a:solidFill>
                  <a:schemeClr val="accent5">
                    <a:lumMod val="25000"/>
                  </a:schemeClr>
                </a:solidFill>
                <a:latin typeface="Calibri" panose="020F0502020204030204" pitchFamily="34" charset="0"/>
                <a:cs typeface="Calibri" panose="020F0502020204030204" pitchFamily="34" charset="0"/>
                <a:sym typeface="Wingdings" pitchFamily="2" charset="2"/>
              </a:rPr>
              <a:t>en los primeros 11 meses de 2019.</a:t>
            </a:r>
            <a:endParaRPr lang="es-ES" altLang="es-UY" sz="3600" b="1" dirty="0">
              <a:solidFill>
                <a:schemeClr val="accent5">
                  <a:lumMod val="25000"/>
                </a:schemeClr>
              </a:solidFill>
              <a:latin typeface="Calibri" panose="020F0502020204030204" pitchFamily="34" charset="0"/>
              <a:cs typeface="Calibri" panose="020F0502020204030204" pitchFamily="34" charset="0"/>
            </a:endParaRPr>
          </a:p>
          <a:p>
            <a:pPr marL="457200" indent="-457200" algn="l">
              <a:lnSpc>
                <a:spcPct val="150000"/>
              </a:lnSpc>
              <a:buFont typeface="Arial" panose="020B0604020202020204" pitchFamily="34" charset="0"/>
              <a:buChar char="•"/>
              <a:defRPr/>
            </a:pPr>
            <a:endParaRPr lang="es-UY" sz="2000" b="1" dirty="0">
              <a:solidFill>
                <a:schemeClr val="accent5">
                  <a:lumMod val="25000"/>
                </a:schemeClr>
              </a:solidFill>
              <a:latin typeface="Calibri" panose="020F0502020204030204" pitchFamily="34" charset="0"/>
              <a:cs typeface="Calibri" panose="020F0502020204030204" pitchFamily="34" charset="0"/>
            </a:endParaRPr>
          </a:p>
          <a:p>
            <a:pPr marL="571500" indent="-571500" algn="l">
              <a:lnSpc>
                <a:spcPct val="150000"/>
              </a:lnSpc>
              <a:buFont typeface="Arial" panose="020B0604020202020204" pitchFamily="34" charset="0"/>
              <a:buChar char="•"/>
              <a:defRPr/>
            </a:pPr>
            <a:r>
              <a:rPr lang="es-UY" sz="3600" b="1" dirty="0">
                <a:solidFill>
                  <a:schemeClr val="accent5">
                    <a:lumMod val="25000"/>
                  </a:schemeClr>
                </a:solidFill>
                <a:latin typeface="Calibri" panose="020F0502020204030204" pitchFamily="34" charset="0"/>
                <a:cs typeface="Calibri" panose="020F0502020204030204" pitchFamily="34" charset="0"/>
              </a:rPr>
              <a:t>El FNR no tiene posibilidades legales de recibir “refuerzos presupuestales” desde el MEF. </a:t>
            </a:r>
          </a:p>
          <a:p>
            <a:pPr marL="571500" indent="-571500" algn="l">
              <a:lnSpc>
                <a:spcPct val="150000"/>
              </a:lnSpc>
              <a:buFont typeface="Arial" panose="020B0604020202020204" pitchFamily="34" charset="0"/>
              <a:buChar char="•"/>
              <a:defRPr/>
            </a:pPr>
            <a:endParaRPr lang="es-UY" sz="2000" b="1" dirty="0">
              <a:solidFill>
                <a:schemeClr val="accent5">
                  <a:lumMod val="25000"/>
                </a:schemeClr>
              </a:solidFill>
              <a:latin typeface="Calibri" panose="020F0502020204030204" pitchFamily="34" charset="0"/>
              <a:cs typeface="Calibri" panose="020F0502020204030204" pitchFamily="34" charset="0"/>
            </a:endParaRPr>
          </a:p>
          <a:p>
            <a:pPr marL="457200" indent="-457200" algn="l">
              <a:lnSpc>
                <a:spcPct val="150000"/>
              </a:lnSpc>
              <a:buFont typeface="Arial" panose="020B0604020202020204" pitchFamily="34" charset="0"/>
              <a:buChar char="•"/>
              <a:defRPr/>
            </a:pPr>
            <a:r>
              <a:rPr lang="es-UY" sz="3600" b="1" dirty="0">
                <a:solidFill>
                  <a:schemeClr val="accent5">
                    <a:lumMod val="25000"/>
                  </a:schemeClr>
                </a:solidFill>
                <a:latin typeface="Calibri" panose="020F0502020204030204" pitchFamily="34" charset="0"/>
                <a:cs typeface="Calibri" panose="020F0502020204030204" pitchFamily="34" charset="0"/>
              </a:rPr>
              <a:t>El dinero con que se pagan los amparos proviene del prepago FONASA y prepago individual.</a:t>
            </a:r>
            <a:endParaRPr lang="x-none" sz="3600" b="1" dirty="0">
              <a:solidFill>
                <a:schemeClr val="accent5">
                  <a:lumMod val="25000"/>
                </a:schemeClr>
              </a:solidFill>
              <a:latin typeface="Calibri" panose="020F0502020204030204" pitchFamily="34" charset="0"/>
              <a:cs typeface="Calibri" panose="020F0502020204030204" pitchFamily="34" charset="0"/>
            </a:endParaRPr>
          </a:p>
        </p:txBody>
      </p:sp>
      <p:sp>
        <p:nvSpPr>
          <p:cNvPr id="6" name="Title 2">
            <a:extLst>
              <a:ext uri="{FF2B5EF4-FFF2-40B4-BE49-F238E27FC236}">
                <a16:creationId xmlns="" xmlns:a16="http://schemas.microsoft.com/office/drawing/2014/main" id="{F6C1F42D-9400-4F4C-8D63-6BD9868E8D27}"/>
              </a:ext>
            </a:extLst>
          </p:cNvPr>
          <p:cNvSpPr txBox="1">
            <a:spLocks/>
          </p:cNvSpPr>
          <p:nvPr/>
        </p:nvSpPr>
        <p:spPr>
          <a:xfrm>
            <a:off x="2937635" y="251369"/>
            <a:ext cx="11365653" cy="1025031"/>
          </a:xfrm>
          <a:prstGeom prst="rect">
            <a:avLst/>
          </a:prstGeom>
        </p:spPr>
        <p:txBody>
          <a:bodyPr/>
          <a:lstStyle/>
          <a:p>
            <a:pPr algn="ctr" eaLnBrk="1" hangingPunct="1">
              <a:defRPr/>
            </a:pPr>
            <a:r>
              <a:rPr lang="es-ES" sz="5120" b="1" dirty="0">
                <a:solidFill>
                  <a:srgbClr val="376092"/>
                </a:solidFill>
                <a:latin typeface="+mj-lt"/>
                <a:ea typeface="+mj-ea"/>
                <a:cs typeface="+mj-cs"/>
              </a:rPr>
              <a:t>FNR: S</a:t>
            </a:r>
            <a:r>
              <a:rPr lang="x-none" sz="5120" b="1">
                <a:solidFill>
                  <a:srgbClr val="376092"/>
                </a:solidFill>
                <a:latin typeface="+mj-lt"/>
                <a:ea typeface="+mj-ea"/>
                <a:cs typeface="+mj-cs"/>
              </a:rPr>
              <a:t>ituación</a:t>
            </a:r>
            <a:r>
              <a:rPr lang="es-ES" sz="5120" b="1" dirty="0">
                <a:solidFill>
                  <a:srgbClr val="376092"/>
                </a:solidFill>
                <a:latin typeface="+mj-lt"/>
                <a:ea typeface="+mj-ea"/>
                <a:cs typeface="+mj-cs"/>
              </a:rPr>
              <a:t> Actual</a:t>
            </a:r>
            <a:endParaRPr lang="en-US" sz="5120" b="1" dirty="0">
              <a:solidFill>
                <a:srgbClr val="376092"/>
              </a:solidFill>
              <a:latin typeface="+mj-lt"/>
              <a:ea typeface="+mj-ea"/>
              <a:cs typeface="+mj-cs"/>
            </a:endParaRPr>
          </a:p>
        </p:txBody>
      </p:sp>
    </p:spTree>
    <p:extLst>
      <p:ext uri="{BB962C8B-B14F-4D97-AF65-F5344CB8AC3E}">
        <p14:creationId xmlns="" xmlns:p14="http://schemas.microsoft.com/office/powerpoint/2010/main" val="2208122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3F400425-879E-C543-84CE-0CF8E907DB34}"/>
              </a:ext>
            </a:extLst>
          </p:cNvPr>
          <p:cNvSpPr txBox="1"/>
          <p:nvPr/>
        </p:nvSpPr>
        <p:spPr>
          <a:xfrm>
            <a:off x="1131707" y="2604770"/>
            <a:ext cx="15099264" cy="3482941"/>
          </a:xfrm>
          <a:prstGeom prst="rect">
            <a:avLst/>
          </a:prstGeom>
          <a:noFill/>
        </p:spPr>
        <p:txBody>
          <a:bodyPr wrap="square" rtlCol="0">
            <a:spAutoFit/>
          </a:bodyPr>
          <a:lstStyle/>
          <a:p>
            <a:pPr algn="just">
              <a:lnSpc>
                <a:spcPct val="150000"/>
              </a:lnSpc>
            </a:pPr>
            <a:r>
              <a:rPr lang="es-UY" sz="3600" dirty="0">
                <a:latin typeface="+mj-lt"/>
              </a:rPr>
              <a:t>“Las</a:t>
            </a:r>
            <a:r>
              <a:rPr lang="es-UY" sz="3600" b="1" dirty="0">
                <a:latin typeface="+mj-lt"/>
              </a:rPr>
              <a:t> acciones judiciales </a:t>
            </a:r>
            <a:r>
              <a:rPr lang="es-UY" sz="3600" dirty="0">
                <a:latin typeface="+mj-lt"/>
              </a:rPr>
              <a:t>generan </a:t>
            </a:r>
            <a:r>
              <a:rPr lang="es-UY" sz="3600" b="1" dirty="0">
                <a:latin typeface="+mj-lt"/>
              </a:rPr>
              <a:t>dificultades</a:t>
            </a:r>
            <a:r>
              <a:rPr lang="es-UY" sz="3600" dirty="0">
                <a:latin typeface="+mj-lt"/>
              </a:rPr>
              <a:t> en la </a:t>
            </a:r>
            <a:r>
              <a:rPr lang="es-UY" sz="3600" b="1" dirty="0">
                <a:latin typeface="+mj-lt"/>
              </a:rPr>
              <a:t>priorización </a:t>
            </a:r>
            <a:r>
              <a:rPr lang="es-UY" sz="3600" dirty="0">
                <a:latin typeface="+mj-lt"/>
              </a:rPr>
              <a:t>y la </a:t>
            </a:r>
            <a:r>
              <a:rPr lang="es-UY" sz="3600" b="1" dirty="0">
                <a:latin typeface="+mj-lt"/>
              </a:rPr>
              <a:t>distribución equitativa </a:t>
            </a:r>
            <a:r>
              <a:rPr lang="es-UY" sz="3600" dirty="0">
                <a:latin typeface="+mj-lt"/>
              </a:rPr>
              <a:t>de los </a:t>
            </a:r>
            <a:r>
              <a:rPr lang="es-UY" sz="3600" b="1" dirty="0">
                <a:latin typeface="+mj-lt"/>
              </a:rPr>
              <a:t>recursos disponibles </a:t>
            </a:r>
            <a:r>
              <a:rPr lang="es-UY" sz="3600" dirty="0">
                <a:latin typeface="+mj-lt"/>
              </a:rPr>
              <a:t>para </a:t>
            </a:r>
            <a:r>
              <a:rPr lang="es-UY" sz="3600" b="1" dirty="0">
                <a:latin typeface="+mj-lt"/>
              </a:rPr>
              <a:t>medicamentos </a:t>
            </a:r>
            <a:r>
              <a:rPr lang="es-UY" sz="3600" dirty="0">
                <a:latin typeface="+mj-lt"/>
              </a:rPr>
              <a:t>y otras </a:t>
            </a:r>
            <a:r>
              <a:rPr lang="es-UY" sz="3600" b="1" dirty="0">
                <a:latin typeface="+mj-lt"/>
              </a:rPr>
              <a:t>tecnologías sanitarias</a:t>
            </a:r>
            <a:r>
              <a:rPr lang="es-UY" sz="3600" dirty="0">
                <a:latin typeface="+mj-lt"/>
              </a:rPr>
              <a:t>”. </a:t>
            </a:r>
          </a:p>
          <a:p>
            <a:pPr algn="just">
              <a:lnSpc>
                <a:spcPct val="150000"/>
              </a:lnSpc>
            </a:pPr>
            <a:endParaRPr lang="es-UY" sz="4400" dirty="0"/>
          </a:p>
        </p:txBody>
      </p:sp>
      <p:sp>
        <p:nvSpPr>
          <p:cNvPr id="4" name="Título 1">
            <a:extLst>
              <a:ext uri="{FF2B5EF4-FFF2-40B4-BE49-F238E27FC236}">
                <a16:creationId xmlns="" xmlns:a16="http://schemas.microsoft.com/office/drawing/2014/main" id="{43DECBF2-0C10-6D49-8253-E7E6A7E30C50}"/>
              </a:ext>
            </a:extLst>
          </p:cNvPr>
          <p:cNvSpPr txBox="1">
            <a:spLocks/>
          </p:cNvSpPr>
          <p:nvPr/>
        </p:nvSpPr>
        <p:spPr>
          <a:xfrm>
            <a:off x="1397323" y="556320"/>
            <a:ext cx="14739224" cy="1296144"/>
          </a:xfrm>
          <a:prstGeom prst="rect">
            <a:avLst/>
          </a:prstGeom>
        </p:spPr>
        <p:txBody>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082"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16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24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3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s-ES" sz="3600" b="1" kern="0" dirty="0">
                <a:solidFill>
                  <a:srgbClr val="002060"/>
                </a:solidFill>
              </a:rPr>
              <a:t>Acceso y uso racional de TS estratégicas y de alto costo</a:t>
            </a:r>
          </a:p>
          <a:p>
            <a:r>
              <a:rPr lang="es-ES" sz="3200" kern="0" dirty="0">
                <a:solidFill>
                  <a:srgbClr val="002060"/>
                </a:solidFill>
              </a:rPr>
              <a:t>OMS – OPS 2016</a:t>
            </a:r>
          </a:p>
        </p:txBody>
      </p:sp>
      <p:sp>
        <p:nvSpPr>
          <p:cNvPr id="5" name="CuadroTexto 4">
            <a:extLst>
              <a:ext uri="{FF2B5EF4-FFF2-40B4-BE49-F238E27FC236}">
                <a16:creationId xmlns="" xmlns:a16="http://schemas.microsoft.com/office/drawing/2014/main" id="{6BD3F84C-0809-3347-B1DD-27276FC053C5}"/>
              </a:ext>
            </a:extLst>
          </p:cNvPr>
          <p:cNvSpPr txBox="1"/>
          <p:nvPr/>
        </p:nvSpPr>
        <p:spPr>
          <a:xfrm>
            <a:off x="8094067" y="7613104"/>
            <a:ext cx="9289032" cy="461665"/>
          </a:xfrm>
          <a:prstGeom prst="rect">
            <a:avLst/>
          </a:prstGeom>
          <a:noFill/>
        </p:spPr>
        <p:txBody>
          <a:bodyPr wrap="square" rtlCol="0">
            <a:spAutoFit/>
          </a:bodyPr>
          <a:lstStyle/>
          <a:p>
            <a:r>
              <a:rPr lang="es-UY" sz="2400" dirty="0">
                <a:solidFill>
                  <a:srgbClr val="002060"/>
                </a:solidFill>
                <a:hlinkClick r:id="rId3">
                  <a:extLst>
                    <a:ext uri="{A12FA001-AC4F-418D-AE19-62706E023703}">
                      <ahyp:hlinkClr xmlns="" xmlns:ahyp="http://schemas.microsoft.com/office/drawing/2018/hyperlinkcolor" val="tx"/>
                    </a:ext>
                  </a:extLst>
                </a:hlinkClick>
              </a:rPr>
              <a:t>https://www.paho.org/hq/dmdocuments/2016/CD55-10-e.pdf</a:t>
            </a:r>
            <a:endParaRPr lang="es-UY" sz="2400" dirty="0">
              <a:solidFill>
                <a:srgbClr val="002060"/>
              </a:solidFill>
            </a:endParaRPr>
          </a:p>
        </p:txBody>
      </p:sp>
      <p:sp>
        <p:nvSpPr>
          <p:cNvPr id="6" name="CuadroTexto 5">
            <a:extLst>
              <a:ext uri="{FF2B5EF4-FFF2-40B4-BE49-F238E27FC236}">
                <a16:creationId xmlns="" xmlns:a16="http://schemas.microsoft.com/office/drawing/2014/main" id="{43D9BED8-D6D1-854A-A405-B769FC42F50B}"/>
              </a:ext>
            </a:extLst>
          </p:cNvPr>
          <p:cNvSpPr txBox="1"/>
          <p:nvPr/>
        </p:nvSpPr>
        <p:spPr>
          <a:xfrm>
            <a:off x="0" y="8747229"/>
            <a:ext cx="17340263" cy="954107"/>
          </a:xfrm>
          <a:prstGeom prst="rect">
            <a:avLst/>
          </a:prstGeom>
          <a:solidFill>
            <a:schemeClr val="bg1">
              <a:lumMod val="95000"/>
            </a:schemeClr>
          </a:solidFill>
        </p:spPr>
        <p:txBody>
          <a:bodyPr wrap="square" rtlCol="0">
            <a:spAutoFit/>
          </a:bodyPr>
          <a:lstStyle/>
          <a:p>
            <a:r>
              <a:rPr lang="es-ES" sz="2800" dirty="0">
                <a:latin typeface="Calibri" panose="020F0502020204030204" pitchFamily="34" charset="0"/>
                <a:cs typeface="Calibri" panose="020F0502020204030204" pitchFamily="34" charset="0"/>
              </a:rPr>
              <a:t>Mesa de Diálogo: Judicialización de procedimientos a brindar por el FNR y su impacto a nivel país</a:t>
            </a:r>
          </a:p>
          <a:p>
            <a:r>
              <a:rPr lang="es-ES" sz="2800" dirty="0">
                <a:latin typeface="Calibri" panose="020F0502020204030204" pitchFamily="34" charset="0"/>
                <a:cs typeface="Calibri" panose="020F0502020204030204" pitchFamily="34" charset="0"/>
              </a:rPr>
              <a:t>Jueves 12 de diciembre  de 2019 - Torre Ejecutiva </a:t>
            </a:r>
            <a:endParaRPr lang="es-UY" sz="2800" dirty="0">
              <a:latin typeface="Calibri" panose="020F0502020204030204" pitchFamily="34" charset="0"/>
              <a:cs typeface="Calibri" panose="020F0502020204030204" pitchFamily="34" charset="0"/>
            </a:endParaRPr>
          </a:p>
        </p:txBody>
      </p:sp>
      <p:sp>
        <p:nvSpPr>
          <p:cNvPr id="2" name="Rectángulo 1">
            <a:extLst>
              <a:ext uri="{FF2B5EF4-FFF2-40B4-BE49-F238E27FC236}">
                <a16:creationId xmlns="" xmlns:a16="http://schemas.microsoft.com/office/drawing/2014/main" id="{DFA7D0DF-8E36-5440-BEEB-D6BBA12F9C9A}"/>
              </a:ext>
            </a:extLst>
          </p:cNvPr>
          <p:cNvSpPr/>
          <p:nvPr/>
        </p:nvSpPr>
        <p:spPr>
          <a:xfrm>
            <a:off x="5213747" y="8044681"/>
            <a:ext cx="10743380" cy="461665"/>
          </a:xfrm>
          <a:prstGeom prst="rect">
            <a:avLst/>
          </a:prstGeom>
        </p:spPr>
        <p:txBody>
          <a:bodyPr wrap="square">
            <a:spAutoFit/>
          </a:bodyPr>
          <a:lstStyle/>
          <a:p>
            <a:pPr lvl="8"/>
            <a:r>
              <a:rPr lang="es-UY" sz="2400" dirty="0">
                <a:solidFill>
                  <a:srgbClr val="002060"/>
                </a:solidFill>
              </a:rPr>
              <a:t>Health Human Rights. 2009;11(2):35-45 </a:t>
            </a:r>
          </a:p>
        </p:txBody>
      </p:sp>
    </p:spTree>
    <p:extLst>
      <p:ext uri="{BB962C8B-B14F-4D97-AF65-F5344CB8AC3E}">
        <p14:creationId xmlns="" xmlns:p14="http://schemas.microsoft.com/office/powerpoint/2010/main" val="77503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DE76D47-3E25-8349-BB2C-1B4FEEA5DAF5}"/>
              </a:ext>
            </a:extLst>
          </p:cNvPr>
          <p:cNvSpPr txBox="1">
            <a:spLocks/>
          </p:cNvSpPr>
          <p:nvPr/>
        </p:nvSpPr>
        <p:spPr>
          <a:xfrm>
            <a:off x="1397323" y="340296"/>
            <a:ext cx="14739224" cy="936104"/>
          </a:xfrm>
          <a:prstGeom prst="rect">
            <a:avLst/>
          </a:prstGeom>
        </p:spPr>
        <p:txBody>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082"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16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24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3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s-ES" sz="3600" b="1" kern="0" dirty="0">
                <a:solidFill>
                  <a:srgbClr val="002060"/>
                </a:solidFill>
              </a:rPr>
              <a:t>Acceso y uso racional de TS estratégicas y de alto costo</a:t>
            </a:r>
          </a:p>
          <a:p>
            <a:r>
              <a:rPr lang="es-ES" sz="3200" kern="0" dirty="0">
                <a:solidFill>
                  <a:srgbClr val="002060"/>
                </a:solidFill>
              </a:rPr>
              <a:t>OMS – OPS 2016</a:t>
            </a:r>
          </a:p>
        </p:txBody>
      </p:sp>
      <p:sp>
        <p:nvSpPr>
          <p:cNvPr id="3" name="Rectángulo 2">
            <a:extLst>
              <a:ext uri="{FF2B5EF4-FFF2-40B4-BE49-F238E27FC236}">
                <a16:creationId xmlns="" xmlns:a16="http://schemas.microsoft.com/office/drawing/2014/main" id="{19795A6B-86A3-324F-9CCD-5A52A7F3F55A}"/>
              </a:ext>
            </a:extLst>
          </p:cNvPr>
          <p:cNvSpPr/>
          <p:nvPr/>
        </p:nvSpPr>
        <p:spPr>
          <a:xfrm>
            <a:off x="1231889" y="4444752"/>
            <a:ext cx="15553728" cy="1569660"/>
          </a:xfrm>
          <a:prstGeom prst="rect">
            <a:avLst/>
          </a:prstGeom>
        </p:spPr>
        <p:txBody>
          <a:bodyPr wrap="square">
            <a:spAutoFit/>
          </a:bodyPr>
          <a:lstStyle/>
          <a:p>
            <a:pPr algn="l"/>
            <a:r>
              <a:rPr lang="es-UY" sz="3200" dirty="0">
                <a:latin typeface="+mj-lt"/>
              </a:rPr>
              <a:t>La disponibilidad, accesibilidad, aceptabilidad y asequibilidad de estos productos médicos y su uso racional pueden facilitarse mediante la </a:t>
            </a:r>
            <a:r>
              <a:rPr lang="es-UY" sz="3200" b="1" dirty="0">
                <a:latin typeface="+mj-lt"/>
              </a:rPr>
              <a:t>adopción de políticas, marcos jurídicos y regulatorios e intervenciones integrales. </a:t>
            </a:r>
          </a:p>
        </p:txBody>
      </p:sp>
      <p:sp>
        <p:nvSpPr>
          <p:cNvPr id="5" name="Rectángulo 4">
            <a:extLst>
              <a:ext uri="{FF2B5EF4-FFF2-40B4-BE49-F238E27FC236}">
                <a16:creationId xmlns="" xmlns:a16="http://schemas.microsoft.com/office/drawing/2014/main" id="{0282602B-FFCF-D549-8CB4-1F2654782BDC}"/>
              </a:ext>
            </a:extLst>
          </p:cNvPr>
          <p:cNvSpPr/>
          <p:nvPr/>
        </p:nvSpPr>
        <p:spPr>
          <a:xfrm>
            <a:off x="1231889" y="1806585"/>
            <a:ext cx="15553728" cy="2062103"/>
          </a:xfrm>
          <a:prstGeom prst="rect">
            <a:avLst/>
          </a:prstGeom>
        </p:spPr>
        <p:txBody>
          <a:bodyPr wrap="square">
            <a:spAutoFit/>
          </a:bodyPr>
          <a:lstStyle/>
          <a:p>
            <a:pPr algn="l"/>
            <a:r>
              <a:rPr lang="es-UY" sz="3200" dirty="0">
                <a:latin typeface="+mj-lt"/>
              </a:rPr>
              <a:t>El </a:t>
            </a:r>
            <a:r>
              <a:rPr lang="es-UY" sz="3200" b="1" dirty="0">
                <a:latin typeface="+mj-lt"/>
              </a:rPr>
              <a:t>acceso equitativo </a:t>
            </a:r>
            <a:r>
              <a:rPr lang="es-UY" sz="3200" dirty="0">
                <a:latin typeface="+mj-lt"/>
              </a:rPr>
              <a:t>a los medicamentos y otras tecnologías sanitarias es un </a:t>
            </a:r>
            <a:r>
              <a:rPr lang="es-UY" sz="3200" b="1" dirty="0">
                <a:latin typeface="+mj-lt"/>
              </a:rPr>
              <a:t>requisito</a:t>
            </a:r>
            <a:r>
              <a:rPr lang="es-UY" sz="3200" dirty="0">
                <a:latin typeface="+mj-lt"/>
              </a:rPr>
              <a:t> para el </a:t>
            </a:r>
            <a:r>
              <a:rPr lang="es-UY" sz="3200" b="1" dirty="0">
                <a:latin typeface="+mj-lt"/>
              </a:rPr>
              <a:t>acceso universal a la salud y la cobertura universal de salud</a:t>
            </a:r>
            <a:r>
              <a:rPr lang="es-UY" sz="3200" dirty="0">
                <a:latin typeface="+mj-lt"/>
              </a:rPr>
              <a:t>, y es una </a:t>
            </a:r>
            <a:r>
              <a:rPr lang="es-UY" sz="3200" b="1" dirty="0">
                <a:latin typeface="+mj-lt"/>
              </a:rPr>
              <a:t>prioridad mundial </a:t>
            </a:r>
            <a:r>
              <a:rPr lang="es-UY" sz="3200" dirty="0">
                <a:latin typeface="+mj-lt"/>
              </a:rPr>
              <a:t>que debe considerarse según el2 principio que reconoce </a:t>
            </a:r>
            <a:r>
              <a:rPr lang="es-UY" sz="3200" b="1" dirty="0">
                <a:latin typeface="+mj-lt"/>
              </a:rPr>
              <a:t>el grado máximo de salud que se pueda lograr para todos</a:t>
            </a:r>
            <a:r>
              <a:rPr lang="es-UY" sz="3200" dirty="0">
                <a:latin typeface="+mj-lt"/>
              </a:rPr>
              <a:t>. </a:t>
            </a:r>
            <a:endParaRPr lang="es-UY" sz="3200" b="1" dirty="0">
              <a:latin typeface="+mj-lt"/>
            </a:endParaRPr>
          </a:p>
        </p:txBody>
      </p:sp>
      <p:sp>
        <p:nvSpPr>
          <p:cNvPr id="6" name="Rectángulo 5">
            <a:extLst>
              <a:ext uri="{FF2B5EF4-FFF2-40B4-BE49-F238E27FC236}">
                <a16:creationId xmlns="" xmlns:a16="http://schemas.microsoft.com/office/drawing/2014/main" id="{975F9CF1-70A6-3644-A4DE-D09A9376032E}"/>
              </a:ext>
            </a:extLst>
          </p:cNvPr>
          <p:cNvSpPr/>
          <p:nvPr/>
        </p:nvSpPr>
        <p:spPr>
          <a:xfrm>
            <a:off x="1231888" y="6607894"/>
            <a:ext cx="15384417" cy="1077218"/>
          </a:xfrm>
          <a:prstGeom prst="rect">
            <a:avLst/>
          </a:prstGeom>
        </p:spPr>
        <p:txBody>
          <a:bodyPr wrap="square">
            <a:spAutoFit/>
          </a:bodyPr>
          <a:lstStyle/>
          <a:p>
            <a:pPr algn="l"/>
            <a:r>
              <a:rPr lang="es-UY" sz="3200" dirty="0">
                <a:latin typeface="+mj-lt"/>
              </a:rPr>
              <a:t>No obstante, </a:t>
            </a:r>
            <a:r>
              <a:rPr lang="es-UY" sz="3200" b="1" dirty="0">
                <a:latin typeface="+mj-lt"/>
              </a:rPr>
              <a:t>el costo creciente del acceso a productos médicos costosos </a:t>
            </a:r>
            <a:r>
              <a:rPr lang="es-UY" sz="3200" dirty="0">
                <a:latin typeface="+mj-lt"/>
              </a:rPr>
              <a:t>plantea un </a:t>
            </a:r>
            <a:r>
              <a:rPr lang="es-UY" sz="3200" b="1" dirty="0">
                <a:latin typeface="+mj-lt"/>
              </a:rPr>
              <a:t>reto</a:t>
            </a:r>
            <a:r>
              <a:rPr lang="es-UY" sz="3200" dirty="0">
                <a:latin typeface="+mj-lt"/>
              </a:rPr>
              <a:t> particular para la </a:t>
            </a:r>
            <a:r>
              <a:rPr lang="es-UY" sz="3200" b="1" dirty="0">
                <a:latin typeface="+mj-lt"/>
              </a:rPr>
              <a:t>sostenibilidad de los sistemas de salud. </a:t>
            </a:r>
          </a:p>
        </p:txBody>
      </p:sp>
      <p:sp>
        <p:nvSpPr>
          <p:cNvPr id="7" name="CuadroTexto 6">
            <a:extLst>
              <a:ext uri="{FF2B5EF4-FFF2-40B4-BE49-F238E27FC236}">
                <a16:creationId xmlns="" xmlns:a16="http://schemas.microsoft.com/office/drawing/2014/main" id="{C364C985-6834-3742-B0B5-F335C1839D6E}"/>
              </a:ext>
            </a:extLst>
          </p:cNvPr>
          <p:cNvSpPr txBox="1"/>
          <p:nvPr/>
        </p:nvSpPr>
        <p:spPr>
          <a:xfrm>
            <a:off x="8094067" y="7943527"/>
            <a:ext cx="9289032" cy="461665"/>
          </a:xfrm>
          <a:prstGeom prst="rect">
            <a:avLst/>
          </a:prstGeom>
          <a:noFill/>
        </p:spPr>
        <p:txBody>
          <a:bodyPr wrap="square" rtlCol="0">
            <a:spAutoFit/>
          </a:bodyPr>
          <a:lstStyle/>
          <a:p>
            <a:r>
              <a:rPr lang="es-UY" sz="2400" dirty="0">
                <a:solidFill>
                  <a:srgbClr val="002060"/>
                </a:solidFill>
                <a:hlinkClick r:id="rId3">
                  <a:extLst>
                    <a:ext uri="{A12FA001-AC4F-418D-AE19-62706E023703}">
                      <ahyp:hlinkClr xmlns="" xmlns:ahyp="http://schemas.microsoft.com/office/drawing/2018/hyperlinkcolor" val="tx"/>
                    </a:ext>
                  </a:extLst>
                </a:hlinkClick>
              </a:rPr>
              <a:t>https://www.paho.org/hq/dmdocuments/2016/CD55-10-e.pdf</a:t>
            </a:r>
            <a:endParaRPr lang="es-UY" sz="2400" dirty="0">
              <a:solidFill>
                <a:srgbClr val="002060"/>
              </a:solidFill>
            </a:endParaRPr>
          </a:p>
        </p:txBody>
      </p:sp>
      <p:sp>
        <p:nvSpPr>
          <p:cNvPr id="8" name="CuadroTexto 7">
            <a:extLst>
              <a:ext uri="{FF2B5EF4-FFF2-40B4-BE49-F238E27FC236}">
                <a16:creationId xmlns="" xmlns:a16="http://schemas.microsoft.com/office/drawing/2014/main" id="{519DC8EF-96F3-0D47-AA9A-956078B557A2}"/>
              </a:ext>
            </a:extLst>
          </p:cNvPr>
          <p:cNvSpPr txBox="1"/>
          <p:nvPr/>
        </p:nvSpPr>
        <p:spPr>
          <a:xfrm>
            <a:off x="0" y="8747229"/>
            <a:ext cx="17340263" cy="954107"/>
          </a:xfrm>
          <a:prstGeom prst="rect">
            <a:avLst/>
          </a:prstGeom>
          <a:solidFill>
            <a:schemeClr val="bg1">
              <a:lumMod val="95000"/>
            </a:schemeClr>
          </a:solidFill>
        </p:spPr>
        <p:txBody>
          <a:bodyPr wrap="square" rtlCol="0">
            <a:spAutoFit/>
          </a:bodyPr>
          <a:lstStyle/>
          <a:p>
            <a:r>
              <a:rPr lang="es-ES" sz="2800" dirty="0">
                <a:latin typeface="Calibri" panose="020F0502020204030204" pitchFamily="34" charset="0"/>
                <a:cs typeface="Calibri" panose="020F0502020204030204" pitchFamily="34" charset="0"/>
              </a:rPr>
              <a:t>Mesa de Diálogo: Judicialización de procedimientos a brindar por el FNR y su impacto a nivel país</a:t>
            </a:r>
          </a:p>
          <a:p>
            <a:r>
              <a:rPr lang="es-ES" sz="2800" dirty="0">
                <a:latin typeface="Calibri" panose="020F0502020204030204" pitchFamily="34" charset="0"/>
                <a:cs typeface="Calibri" panose="020F0502020204030204" pitchFamily="34" charset="0"/>
              </a:rPr>
              <a:t>Jueves 12 de diciembre  de 2019 - Torre Ejecutiva </a:t>
            </a:r>
            <a:endParaRPr lang="es-UY" sz="28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638842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 xmlns:a16="http://schemas.microsoft.com/office/drawing/2014/main" id="{B3026162-A124-0941-B686-8AD1DFE9F8C3}"/>
              </a:ext>
            </a:extLst>
          </p:cNvPr>
          <p:cNvGrpSpPr/>
          <p:nvPr/>
        </p:nvGrpSpPr>
        <p:grpSpPr>
          <a:xfrm>
            <a:off x="265" y="1348408"/>
            <a:ext cx="17339733" cy="8240641"/>
            <a:chOff x="265" y="1348408"/>
            <a:chExt cx="17339733" cy="8240641"/>
          </a:xfrm>
        </p:grpSpPr>
        <p:sp>
          <p:nvSpPr>
            <p:cNvPr id="6" name="Line 5">
              <a:extLst>
                <a:ext uri="{FF2B5EF4-FFF2-40B4-BE49-F238E27FC236}">
                  <a16:creationId xmlns="" xmlns:a16="http://schemas.microsoft.com/office/drawing/2014/main" id="{5163B658-C322-CA46-8FD3-1614A14DC21A}"/>
                </a:ext>
              </a:extLst>
            </p:cNvPr>
            <p:cNvSpPr>
              <a:spLocks noChangeShapeType="1"/>
            </p:cNvSpPr>
            <p:nvPr/>
          </p:nvSpPr>
          <p:spPr bwMode="auto">
            <a:xfrm>
              <a:off x="265" y="1348408"/>
              <a:ext cx="17339733" cy="0"/>
            </a:xfrm>
            <a:prstGeom prst="line">
              <a:avLst/>
            </a:prstGeom>
            <a:noFill/>
            <a:ln w="38100" cmpd="dbl">
              <a:solidFill>
                <a:srgbClr val="4F81BD"/>
              </a:solidFill>
              <a:round/>
              <a:headEnd/>
              <a:tailEnd/>
            </a:ln>
            <a:extLst>
              <a:ext uri="{909E8E84-426E-40DD-AFC4-6F175D3DCCD1}">
                <a14:hiddenFill xmlns="" xmlns:a14="http://schemas.microsoft.com/office/drawing/2010/main">
                  <a:noFill/>
                </a14:hiddenFill>
              </a:ext>
            </a:extLst>
          </p:spPr>
          <p:txBody>
            <a:bodyPr/>
            <a:lstStyle/>
            <a:p>
              <a:endParaRPr lang="es-UY" sz="6115"/>
            </a:p>
          </p:txBody>
        </p:sp>
        <p:grpSp>
          <p:nvGrpSpPr>
            <p:cNvPr id="8" name="Agrupar 6">
              <a:extLst>
                <a:ext uri="{FF2B5EF4-FFF2-40B4-BE49-F238E27FC236}">
                  <a16:creationId xmlns="" xmlns:a16="http://schemas.microsoft.com/office/drawing/2014/main" id="{F0B3CD48-B6B4-B24F-8413-526CA4F51E04}"/>
                </a:ext>
              </a:extLst>
            </p:cNvPr>
            <p:cNvGrpSpPr>
              <a:grpSpLocks/>
            </p:cNvGrpSpPr>
            <p:nvPr/>
          </p:nvGrpSpPr>
          <p:grpSpPr bwMode="auto">
            <a:xfrm>
              <a:off x="1915068" y="2068488"/>
              <a:ext cx="12515703" cy="6393802"/>
              <a:chOff x="662620" y="2067360"/>
              <a:chExt cx="7154401" cy="4109887"/>
            </a:xfrm>
          </p:grpSpPr>
          <p:sp>
            <p:nvSpPr>
              <p:cNvPr id="9" name="CuadroTexto 8">
                <a:extLst>
                  <a:ext uri="{FF2B5EF4-FFF2-40B4-BE49-F238E27FC236}">
                    <a16:creationId xmlns="" xmlns:a16="http://schemas.microsoft.com/office/drawing/2014/main" id="{3FD823C8-A320-CC4A-8DFB-FECBFD66BD6F}"/>
                  </a:ext>
                </a:extLst>
              </p:cNvPr>
              <p:cNvSpPr txBox="1"/>
              <p:nvPr/>
            </p:nvSpPr>
            <p:spPr bwMode="auto">
              <a:xfrm>
                <a:off x="662620" y="3024846"/>
                <a:ext cx="1260475" cy="903371"/>
              </a:xfrm>
              <a:prstGeom prst="rect">
                <a:avLst/>
              </a:prstGeom>
              <a:solidFill>
                <a:schemeClr val="tx1">
                  <a:lumMod val="75000"/>
                </a:schemeClr>
              </a:solidFill>
            </p:spPr>
            <p:txBody>
              <a:bodyPr>
                <a:spAutoFit/>
              </a:bodyPr>
              <a:lstStyle/>
              <a:p>
                <a:pPr>
                  <a:defRPr/>
                </a:pPr>
                <a:r>
                  <a:rPr lang="es-ES" sz="2844" b="1" dirty="0" err="1">
                    <a:solidFill>
                      <a:schemeClr val="bg1">
                        <a:lumMod val="65000"/>
                        <a:lumOff val="35000"/>
                      </a:schemeClr>
                    </a:solidFill>
                    <a:latin typeface="Arial" charset="0"/>
                    <a:ea typeface="ＭＳ Ｐゴシック" charset="0"/>
                    <a:cs typeface="ＭＳ Ｐゴシック" charset="0"/>
                  </a:rPr>
                  <a:t>Cancer</a:t>
                </a:r>
                <a:r>
                  <a:rPr lang="es-ES" sz="2844" b="1" dirty="0">
                    <a:solidFill>
                      <a:schemeClr val="bg1">
                        <a:lumMod val="65000"/>
                        <a:lumOff val="35000"/>
                      </a:schemeClr>
                    </a:solidFill>
                    <a:latin typeface="Arial" charset="0"/>
                    <a:ea typeface="ＭＳ Ｐゴシック" charset="0"/>
                    <a:cs typeface="ＭＳ Ｐゴシック" charset="0"/>
                  </a:rPr>
                  <a:t> </a:t>
                </a:r>
                <a:r>
                  <a:rPr lang="es-ES" sz="2844" b="1" dirty="0" err="1">
                    <a:solidFill>
                      <a:schemeClr val="bg1">
                        <a:lumMod val="65000"/>
                        <a:lumOff val="35000"/>
                      </a:schemeClr>
                    </a:solidFill>
                    <a:latin typeface="Arial" charset="0"/>
                    <a:ea typeface="ＭＳ Ｐゴシック" charset="0"/>
                    <a:cs typeface="ＭＳ Ｐゴシック" charset="0"/>
                  </a:rPr>
                  <a:t>Care</a:t>
                </a:r>
                <a:r>
                  <a:rPr lang="es-ES" sz="2844" b="1" dirty="0">
                    <a:solidFill>
                      <a:schemeClr val="bg1">
                        <a:lumMod val="65000"/>
                        <a:lumOff val="35000"/>
                      </a:schemeClr>
                    </a:solidFill>
                    <a:latin typeface="Arial" charset="0"/>
                    <a:ea typeface="ＭＳ Ｐゴシック" charset="0"/>
                    <a:cs typeface="ＭＳ Ｐゴシック" charset="0"/>
                  </a:rPr>
                  <a:t> </a:t>
                </a:r>
                <a:r>
                  <a:rPr lang="es-ES" sz="2844" b="1" dirty="0" err="1">
                    <a:solidFill>
                      <a:schemeClr val="bg1">
                        <a:lumMod val="65000"/>
                        <a:lumOff val="35000"/>
                      </a:schemeClr>
                    </a:solidFill>
                    <a:latin typeface="Arial" charset="0"/>
                    <a:ea typeface="ＭＳ Ｐゴシック" charset="0"/>
                    <a:cs typeface="ＭＳ Ｐゴシック" charset="0"/>
                  </a:rPr>
                  <a:t>Costs</a:t>
                </a:r>
                <a:endParaRPr lang="es-ES" sz="2844" b="1" dirty="0">
                  <a:solidFill>
                    <a:schemeClr val="bg1">
                      <a:lumMod val="65000"/>
                      <a:lumOff val="35000"/>
                    </a:schemeClr>
                  </a:solidFill>
                  <a:latin typeface="Arial" charset="0"/>
                  <a:ea typeface="ＭＳ Ｐゴシック" charset="0"/>
                  <a:cs typeface="ＭＳ Ｐゴシック" charset="0"/>
                </a:endParaRPr>
              </a:p>
              <a:p>
                <a:pPr>
                  <a:defRPr/>
                </a:pPr>
                <a:r>
                  <a:rPr lang="es-ES" sz="2844" b="1" dirty="0" err="1">
                    <a:solidFill>
                      <a:schemeClr val="bg1">
                        <a:lumMod val="65000"/>
                        <a:lumOff val="35000"/>
                      </a:schemeClr>
                    </a:solidFill>
                    <a:latin typeface="Arial" charset="0"/>
                    <a:ea typeface="ＭＳ Ｐゴシック" charset="0"/>
                    <a:cs typeface="ＭＳ Ｐゴシック" charset="0"/>
                  </a:rPr>
                  <a:t>Billions</a:t>
                </a:r>
                <a:r>
                  <a:rPr lang="es-ES" sz="2844" b="1" dirty="0">
                    <a:solidFill>
                      <a:schemeClr val="bg1">
                        <a:lumMod val="65000"/>
                        <a:lumOff val="35000"/>
                      </a:schemeClr>
                    </a:solidFill>
                    <a:latin typeface="Arial" charset="0"/>
                    <a:ea typeface="ＭＳ Ｐゴシック" charset="0"/>
                    <a:cs typeface="ＭＳ Ｐゴシック" charset="0"/>
                  </a:rPr>
                  <a:t> </a:t>
                </a:r>
              </a:p>
            </p:txBody>
          </p:sp>
          <p:graphicFrame>
            <p:nvGraphicFramePr>
              <p:cNvPr id="10" name="Gráfico 9">
                <a:extLst>
                  <a:ext uri="{FF2B5EF4-FFF2-40B4-BE49-F238E27FC236}">
                    <a16:creationId xmlns="" xmlns:a16="http://schemas.microsoft.com/office/drawing/2014/main" id="{29026D36-BEEE-3A4C-ADCB-FA99FBD4FC3D}"/>
                  </a:ext>
                </a:extLst>
              </p:cNvPr>
              <p:cNvGraphicFramePr>
                <a:graphicFrameLocks/>
              </p:cNvGraphicFramePr>
              <p:nvPr/>
            </p:nvGraphicFramePr>
            <p:xfrm>
              <a:off x="1935764" y="2067360"/>
              <a:ext cx="5881257" cy="3813568"/>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Agrupar 4">
                <a:extLst>
                  <a:ext uri="{FF2B5EF4-FFF2-40B4-BE49-F238E27FC236}">
                    <a16:creationId xmlns="" xmlns:a16="http://schemas.microsoft.com/office/drawing/2014/main" id="{D027CCB7-8C2A-B748-95D7-00D4A65691C8}"/>
                  </a:ext>
                </a:extLst>
              </p:cNvPr>
              <p:cNvGrpSpPr>
                <a:grpSpLocks/>
              </p:cNvGrpSpPr>
              <p:nvPr/>
            </p:nvGrpSpPr>
            <p:grpSpPr bwMode="auto">
              <a:xfrm>
                <a:off x="2218959" y="5552254"/>
                <a:ext cx="5486782" cy="273437"/>
                <a:chOff x="2218959" y="5552254"/>
                <a:chExt cx="5486782" cy="273437"/>
              </a:xfrm>
            </p:grpSpPr>
            <p:sp>
              <p:nvSpPr>
                <p:cNvPr id="19" name="CuadroTexto 15">
                  <a:extLst>
                    <a:ext uri="{FF2B5EF4-FFF2-40B4-BE49-F238E27FC236}">
                      <a16:creationId xmlns="" xmlns:a16="http://schemas.microsoft.com/office/drawing/2014/main" id="{0F4B1529-A954-774F-BD18-66D7E94AFECE}"/>
                    </a:ext>
                  </a:extLst>
                </p:cNvPr>
                <p:cNvSpPr txBox="1">
                  <a:spLocks noChangeArrowheads="1"/>
                </p:cNvSpPr>
                <p:nvPr/>
              </p:nvSpPr>
              <p:spPr bwMode="auto">
                <a:xfrm>
                  <a:off x="2218959" y="5585110"/>
                  <a:ext cx="838418" cy="240330"/>
                </a:xfrm>
                <a:prstGeom prst="rect">
                  <a:avLst/>
                </a:prstGeom>
                <a:solidFill>
                  <a:srgbClr val="DCE6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70000"/>
                    </a:lnSpc>
                    <a:spcBef>
                      <a:spcPct val="0"/>
                    </a:spcBef>
                    <a:buFontTx/>
                    <a:buNone/>
                  </a:pPr>
                  <a:endParaRPr lang="es-UY" altLang="es-UY" sz="2560">
                    <a:latin typeface="Arial" panose="020B0604020202020204" pitchFamily="34" charset="0"/>
                  </a:endParaRPr>
                </a:p>
              </p:txBody>
            </p:sp>
            <p:sp>
              <p:nvSpPr>
                <p:cNvPr id="14" name="CuadroTexto 13">
                  <a:extLst>
                    <a:ext uri="{FF2B5EF4-FFF2-40B4-BE49-F238E27FC236}">
                      <a16:creationId xmlns="" xmlns:a16="http://schemas.microsoft.com/office/drawing/2014/main" id="{7D7575FA-CFF9-BC44-B5AC-BCC9EF1D2CC5}"/>
                    </a:ext>
                  </a:extLst>
                </p:cNvPr>
                <p:cNvSpPr txBox="1"/>
                <p:nvPr/>
              </p:nvSpPr>
              <p:spPr>
                <a:xfrm>
                  <a:off x="2256470" y="5585361"/>
                  <a:ext cx="1441362" cy="240330"/>
                </a:xfrm>
                <a:prstGeom prst="rect">
                  <a:avLst/>
                </a:prstGeom>
                <a:solidFill>
                  <a:schemeClr val="bg1"/>
                </a:solidFill>
              </p:spPr>
              <p:txBody>
                <a:bodyPr wrap="square">
                  <a:spAutoFit/>
                </a:bodyPr>
                <a:lstStyle/>
                <a:p>
                  <a:pPr algn="ctr">
                    <a:lnSpc>
                      <a:spcPct val="70000"/>
                    </a:lnSpc>
                    <a:defRPr/>
                  </a:pPr>
                  <a:r>
                    <a:rPr lang="es-ES" sz="2560" dirty="0">
                      <a:solidFill>
                        <a:schemeClr val="tx1"/>
                      </a:solidFill>
                      <a:latin typeface="Arial" panose="020B0604020202020204" pitchFamily="34" charset="0"/>
                      <a:ea typeface="ＭＳ Ｐゴシック" panose="020B0600070205080204" pitchFamily="34" charset="-128"/>
                    </a:rPr>
                    <a:t>1990</a:t>
                  </a:r>
                </a:p>
              </p:txBody>
            </p:sp>
            <p:sp>
              <p:nvSpPr>
                <p:cNvPr id="15" name="CuadroTexto 11">
                  <a:extLst>
                    <a:ext uri="{FF2B5EF4-FFF2-40B4-BE49-F238E27FC236}">
                      <a16:creationId xmlns="" xmlns:a16="http://schemas.microsoft.com/office/drawing/2014/main" id="{108C7E84-9AB4-734D-84E2-9B1C987A43CC}"/>
                    </a:ext>
                  </a:extLst>
                </p:cNvPr>
                <p:cNvSpPr txBox="1">
                  <a:spLocks noChangeArrowheads="1"/>
                </p:cNvSpPr>
                <p:nvPr/>
              </p:nvSpPr>
              <p:spPr bwMode="auto">
                <a:xfrm>
                  <a:off x="3689435" y="5564581"/>
                  <a:ext cx="958095" cy="240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70000"/>
                    </a:lnSpc>
                    <a:spcBef>
                      <a:spcPct val="0"/>
                    </a:spcBef>
                    <a:buFontTx/>
                    <a:buNone/>
                  </a:pPr>
                  <a:r>
                    <a:rPr lang="es-ES" altLang="es-UY" sz="2560" dirty="0">
                      <a:latin typeface="Arial" panose="020B0604020202020204" pitchFamily="34" charset="0"/>
                    </a:rPr>
                    <a:t>2000</a:t>
                  </a:r>
                </a:p>
              </p:txBody>
            </p:sp>
            <p:sp>
              <p:nvSpPr>
                <p:cNvPr id="16" name="CuadroTexto 12">
                  <a:extLst>
                    <a:ext uri="{FF2B5EF4-FFF2-40B4-BE49-F238E27FC236}">
                      <a16:creationId xmlns="" xmlns:a16="http://schemas.microsoft.com/office/drawing/2014/main" id="{3C9B05D9-195E-604D-A737-C4F5520D12CE}"/>
                    </a:ext>
                  </a:extLst>
                </p:cNvPr>
                <p:cNvSpPr txBox="1">
                  <a:spLocks noChangeArrowheads="1"/>
                </p:cNvSpPr>
                <p:nvPr/>
              </p:nvSpPr>
              <p:spPr bwMode="auto">
                <a:xfrm>
                  <a:off x="5358652" y="5560373"/>
                  <a:ext cx="838418" cy="240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70000"/>
                    </a:lnSpc>
                    <a:spcBef>
                      <a:spcPct val="0"/>
                    </a:spcBef>
                    <a:buFontTx/>
                    <a:buNone/>
                  </a:pPr>
                  <a:r>
                    <a:rPr lang="es-ES" altLang="es-UY" sz="2560" dirty="0">
                      <a:latin typeface="Arial" panose="020B0604020202020204" pitchFamily="34" charset="0"/>
                    </a:rPr>
                    <a:t>2010</a:t>
                  </a:r>
                </a:p>
              </p:txBody>
            </p:sp>
            <p:sp>
              <p:nvSpPr>
                <p:cNvPr id="17" name="CuadroTexto 13">
                  <a:extLst>
                    <a:ext uri="{FF2B5EF4-FFF2-40B4-BE49-F238E27FC236}">
                      <a16:creationId xmlns="" xmlns:a16="http://schemas.microsoft.com/office/drawing/2014/main" id="{56064E66-7243-C141-B2F0-816DEDB955AB}"/>
                    </a:ext>
                  </a:extLst>
                </p:cNvPr>
                <p:cNvSpPr txBox="1">
                  <a:spLocks noChangeArrowheads="1"/>
                </p:cNvSpPr>
                <p:nvPr/>
              </p:nvSpPr>
              <p:spPr bwMode="auto">
                <a:xfrm>
                  <a:off x="6867323" y="5552254"/>
                  <a:ext cx="838418" cy="240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70000"/>
                    </a:lnSpc>
                    <a:spcBef>
                      <a:spcPct val="0"/>
                    </a:spcBef>
                    <a:buFontTx/>
                    <a:buNone/>
                  </a:pPr>
                  <a:r>
                    <a:rPr lang="es-ES" altLang="es-UY" sz="2560">
                      <a:latin typeface="Arial" panose="020B0604020202020204" pitchFamily="34" charset="0"/>
                    </a:rPr>
                    <a:t>2020</a:t>
                  </a:r>
                </a:p>
              </p:txBody>
            </p:sp>
            <p:sp>
              <p:nvSpPr>
                <p:cNvPr id="18" name="CuadroTexto 14">
                  <a:extLst>
                    <a:ext uri="{FF2B5EF4-FFF2-40B4-BE49-F238E27FC236}">
                      <a16:creationId xmlns="" xmlns:a16="http://schemas.microsoft.com/office/drawing/2014/main" id="{2848BF1F-4D30-A44A-AABF-505895053920}"/>
                    </a:ext>
                  </a:extLst>
                </p:cNvPr>
                <p:cNvSpPr txBox="1">
                  <a:spLocks noChangeArrowheads="1"/>
                </p:cNvSpPr>
                <p:nvPr/>
              </p:nvSpPr>
              <p:spPr bwMode="auto">
                <a:xfrm>
                  <a:off x="4651407" y="5585031"/>
                  <a:ext cx="838418" cy="240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70000"/>
                    </a:lnSpc>
                    <a:spcBef>
                      <a:spcPct val="0"/>
                    </a:spcBef>
                    <a:buFontTx/>
                    <a:buNone/>
                  </a:pPr>
                  <a:endParaRPr lang="es-UY" altLang="es-UY" sz="2560">
                    <a:latin typeface="Arial" panose="020B0604020202020204" pitchFamily="34" charset="0"/>
                  </a:endParaRPr>
                </a:p>
              </p:txBody>
            </p:sp>
            <p:sp>
              <p:nvSpPr>
                <p:cNvPr id="20" name="CuadroTexto 16">
                  <a:extLst>
                    <a:ext uri="{FF2B5EF4-FFF2-40B4-BE49-F238E27FC236}">
                      <a16:creationId xmlns="" xmlns:a16="http://schemas.microsoft.com/office/drawing/2014/main" id="{6B031A20-9218-ED4D-A0FF-86E5710E7B63}"/>
                    </a:ext>
                  </a:extLst>
                </p:cNvPr>
                <p:cNvSpPr txBox="1">
                  <a:spLocks noChangeArrowheads="1"/>
                </p:cNvSpPr>
                <p:nvPr/>
              </p:nvSpPr>
              <p:spPr bwMode="auto">
                <a:xfrm>
                  <a:off x="6172410" y="5579005"/>
                  <a:ext cx="838418" cy="240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70000"/>
                    </a:lnSpc>
                    <a:spcBef>
                      <a:spcPct val="0"/>
                    </a:spcBef>
                    <a:buFontTx/>
                    <a:buNone/>
                  </a:pPr>
                  <a:endParaRPr lang="es-UY" altLang="es-UY" sz="2560">
                    <a:latin typeface="Arial" panose="020B0604020202020204" pitchFamily="34" charset="0"/>
                  </a:endParaRPr>
                </a:p>
              </p:txBody>
            </p:sp>
          </p:grpSp>
          <p:sp>
            <p:nvSpPr>
              <p:cNvPr id="13" name="CuadroTexto 5">
                <a:extLst>
                  <a:ext uri="{FF2B5EF4-FFF2-40B4-BE49-F238E27FC236}">
                    <a16:creationId xmlns="" xmlns:a16="http://schemas.microsoft.com/office/drawing/2014/main" id="{6F217ABA-0248-C742-84A8-4902EA29619C}"/>
                  </a:ext>
                </a:extLst>
              </p:cNvPr>
              <p:cNvSpPr txBox="1">
                <a:spLocks noChangeArrowheads="1"/>
              </p:cNvSpPr>
              <p:nvPr/>
            </p:nvSpPr>
            <p:spPr bwMode="auto">
              <a:xfrm>
                <a:off x="6948870" y="5864665"/>
                <a:ext cx="702792" cy="3125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UY" sz="2560">
                    <a:solidFill>
                      <a:schemeClr val="bg1"/>
                    </a:solidFill>
                    <a:latin typeface="Arial" panose="020B0604020202020204" pitchFamily="34" charset="0"/>
                  </a:rPr>
                  <a:t>año</a:t>
                </a:r>
              </a:p>
            </p:txBody>
          </p:sp>
        </p:grpSp>
        <p:sp>
          <p:nvSpPr>
            <p:cNvPr id="22" name="CuadroTexto 6">
              <a:extLst>
                <a:ext uri="{FF2B5EF4-FFF2-40B4-BE49-F238E27FC236}">
                  <a16:creationId xmlns="" xmlns:a16="http://schemas.microsoft.com/office/drawing/2014/main" id="{3056FFF1-2E58-8545-AA9C-8BF7642FAB2C}"/>
                </a:ext>
              </a:extLst>
            </p:cNvPr>
            <p:cNvSpPr txBox="1">
              <a:spLocks noChangeArrowheads="1"/>
            </p:cNvSpPr>
            <p:nvPr/>
          </p:nvSpPr>
          <p:spPr bwMode="auto">
            <a:xfrm>
              <a:off x="5796723" y="9102762"/>
              <a:ext cx="11069278" cy="486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eaLnBrk="1" hangingPunct="1"/>
              <a:r>
                <a:rPr lang="es-ES" sz="2560" dirty="0" err="1"/>
                <a:t>Mariotto</a:t>
              </a:r>
              <a:r>
                <a:rPr lang="es-ES" sz="2560" dirty="0"/>
                <a:t> AB, et al. J </a:t>
              </a:r>
              <a:r>
                <a:rPr lang="es-ES" sz="2560" dirty="0" err="1"/>
                <a:t>Natl</a:t>
              </a:r>
              <a:r>
                <a:rPr lang="es-ES" sz="2560" dirty="0"/>
                <a:t> </a:t>
              </a:r>
              <a:r>
                <a:rPr lang="es-ES" sz="2560" dirty="0" err="1"/>
                <a:t>Cancer</a:t>
              </a:r>
              <a:r>
                <a:rPr lang="es-ES" sz="2560" dirty="0"/>
                <a:t> </a:t>
              </a:r>
              <a:r>
                <a:rPr lang="es-ES" sz="2560" dirty="0" err="1"/>
                <a:t>Inst</a:t>
              </a:r>
              <a:r>
                <a:rPr lang="es-ES" sz="2560" dirty="0"/>
                <a:t> 2011, 19;103(2):117-28</a:t>
              </a:r>
            </a:p>
          </p:txBody>
        </p:sp>
        <p:sp>
          <p:nvSpPr>
            <p:cNvPr id="21" name="CuadroTexto 20">
              <a:extLst>
                <a:ext uri="{FF2B5EF4-FFF2-40B4-BE49-F238E27FC236}">
                  <a16:creationId xmlns="" xmlns:a16="http://schemas.microsoft.com/office/drawing/2014/main" id="{9814DC24-2D47-7144-89DE-9B10C7AA66E0}"/>
                </a:ext>
              </a:extLst>
            </p:cNvPr>
            <p:cNvSpPr txBox="1"/>
            <p:nvPr/>
          </p:nvSpPr>
          <p:spPr>
            <a:xfrm>
              <a:off x="7660619" y="2140239"/>
              <a:ext cx="3457784" cy="1384995"/>
            </a:xfrm>
            <a:prstGeom prst="rect">
              <a:avLst/>
            </a:prstGeom>
            <a:noFill/>
          </p:spPr>
          <p:txBody>
            <a:bodyPr wrap="square" rtlCol="0">
              <a:spAutoFit/>
            </a:bodyPr>
            <a:lstStyle/>
            <a:p>
              <a:r>
                <a:rPr lang="es-ES" sz="2800" b="1" dirty="0"/>
                <a:t>&gt; 100,000 </a:t>
              </a:r>
              <a:r>
                <a:rPr lang="es-ES" sz="2800" b="1" dirty="0" err="1"/>
                <a:t>million</a:t>
              </a:r>
              <a:r>
                <a:rPr lang="es-ES" sz="2800" b="1" dirty="0"/>
                <a:t> </a:t>
              </a:r>
              <a:r>
                <a:rPr lang="es-ES" sz="2800" b="1" dirty="0" err="1"/>
                <a:t>increase</a:t>
              </a:r>
              <a:r>
                <a:rPr lang="es-ES" sz="2800" b="1" dirty="0"/>
                <a:t> </a:t>
              </a:r>
              <a:r>
                <a:rPr lang="es-ES" sz="2800" b="1" dirty="0" err="1"/>
                <a:t>between</a:t>
              </a:r>
              <a:r>
                <a:rPr lang="es-ES" sz="2800" b="1" dirty="0"/>
                <a:t> 1990 and 2010</a:t>
              </a:r>
            </a:p>
          </p:txBody>
        </p:sp>
      </p:grpSp>
      <p:sp>
        <p:nvSpPr>
          <p:cNvPr id="23" name="Text Box 10">
            <a:extLst>
              <a:ext uri="{FF2B5EF4-FFF2-40B4-BE49-F238E27FC236}">
                <a16:creationId xmlns="" xmlns:a16="http://schemas.microsoft.com/office/drawing/2014/main" id="{8323DEE5-A34D-D04A-A088-7930D677F5F8}"/>
              </a:ext>
            </a:extLst>
          </p:cNvPr>
          <p:cNvSpPr txBox="1">
            <a:spLocks noChangeArrowheads="1"/>
          </p:cNvSpPr>
          <p:nvPr/>
        </p:nvSpPr>
        <p:spPr bwMode="auto">
          <a:xfrm>
            <a:off x="605235" y="412304"/>
            <a:ext cx="15619419" cy="677108"/>
          </a:xfrm>
          <a:prstGeom prst="rect">
            <a:avLst/>
          </a:prstGeom>
          <a:noFill/>
          <a:ln w="9525">
            <a:noFill/>
            <a:miter lim="800000"/>
            <a:headEnd/>
            <a:tailEnd/>
          </a:ln>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spcBef>
                <a:spcPct val="50000"/>
              </a:spcBef>
              <a:defRPr/>
            </a:pPr>
            <a:r>
              <a:rPr lang="en-US" sz="3800" b="1" i="0" dirty="0" err="1">
                <a:solidFill>
                  <a:schemeClr val="tx1">
                    <a:lumMod val="75000"/>
                    <a:lumOff val="25000"/>
                  </a:schemeClr>
                </a:solidFill>
                <a:latin typeface="+mn-lt"/>
                <a:ea typeface="ヒラギノ角ゴ ProN W3" charset="0"/>
              </a:rPr>
              <a:t>Proyecciones</a:t>
            </a:r>
            <a:r>
              <a:rPr lang="en-US" sz="3800" b="1" i="0" dirty="0">
                <a:solidFill>
                  <a:schemeClr val="tx1">
                    <a:lumMod val="75000"/>
                    <a:lumOff val="25000"/>
                  </a:schemeClr>
                </a:solidFill>
                <a:latin typeface="+mn-lt"/>
                <a:ea typeface="ヒラギノ角ゴ ProN W3" charset="0"/>
              </a:rPr>
              <a:t> del </a:t>
            </a:r>
            <a:r>
              <a:rPr lang="en-US" sz="3800" b="1" i="0" dirty="0" err="1">
                <a:solidFill>
                  <a:schemeClr val="tx1">
                    <a:lumMod val="75000"/>
                    <a:lumOff val="25000"/>
                  </a:schemeClr>
                </a:solidFill>
                <a:latin typeface="+mn-lt"/>
                <a:ea typeface="ヒラギノ角ゴ ProN W3" charset="0"/>
              </a:rPr>
              <a:t>Costo</a:t>
            </a:r>
            <a:r>
              <a:rPr lang="en-US" sz="3800" b="1" i="0" dirty="0">
                <a:solidFill>
                  <a:schemeClr val="tx1">
                    <a:lumMod val="75000"/>
                    <a:lumOff val="25000"/>
                  </a:schemeClr>
                </a:solidFill>
                <a:latin typeface="+mn-lt"/>
                <a:ea typeface="ヒラギノ角ゴ ProN W3" charset="0"/>
              </a:rPr>
              <a:t> de la </a:t>
            </a:r>
            <a:r>
              <a:rPr lang="en-US" sz="3800" b="1" i="0" dirty="0" err="1">
                <a:solidFill>
                  <a:schemeClr val="tx1">
                    <a:lumMod val="75000"/>
                    <a:lumOff val="25000"/>
                  </a:schemeClr>
                </a:solidFill>
                <a:latin typeface="+mn-lt"/>
                <a:ea typeface="ヒラギノ角ゴ ProN W3" charset="0"/>
              </a:rPr>
              <a:t>Atención</a:t>
            </a:r>
            <a:r>
              <a:rPr lang="en-US" sz="3800" b="1" i="0" dirty="0">
                <a:solidFill>
                  <a:schemeClr val="tx1">
                    <a:lumMod val="75000"/>
                    <a:lumOff val="25000"/>
                  </a:schemeClr>
                </a:solidFill>
                <a:latin typeface="+mn-lt"/>
                <a:ea typeface="ヒラギノ角ゴ ProN W3" charset="0"/>
              </a:rPr>
              <a:t> del </a:t>
            </a:r>
            <a:r>
              <a:rPr lang="en-US" sz="3800" b="1" i="0" dirty="0" err="1">
                <a:solidFill>
                  <a:schemeClr val="tx1">
                    <a:lumMod val="75000"/>
                    <a:lumOff val="25000"/>
                  </a:schemeClr>
                </a:solidFill>
                <a:latin typeface="+mn-lt"/>
                <a:ea typeface="ヒラギノ角ゴ ProN W3" charset="0"/>
              </a:rPr>
              <a:t>Cáncer</a:t>
            </a:r>
            <a:r>
              <a:rPr lang="en-US" sz="3800" b="1" i="0" dirty="0">
                <a:solidFill>
                  <a:schemeClr val="tx1">
                    <a:lumMod val="75000"/>
                    <a:lumOff val="25000"/>
                  </a:schemeClr>
                </a:solidFill>
                <a:latin typeface="+mn-lt"/>
                <a:ea typeface="ヒラギノ角ゴ ProN W3" charset="0"/>
              </a:rPr>
              <a:t> en los EEUU</a:t>
            </a:r>
          </a:p>
        </p:txBody>
      </p:sp>
    </p:spTree>
    <p:extLst>
      <p:ext uri="{BB962C8B-B14F-4D97-AF65-F5344CB8AC3E}">
        <p14:creationId xmlns="" xmlns:p14="http://schemas.microsoft.com/office/powerpoint/2010/main" val="368308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uadroTexto 1">
            <a:extLst>
              <a:ext uri="{FF2B5EF4-FFF2-40B4-BE49-F238E27FC236}">
                <a16:creationId xmlns="" xmlns:a16="http://schemas.microsoft.com/office/drawing/2014/main" id="{85E582EF-2B81-014D-AF75-F5D27B5EEE8F}"/>
              </a:ext>
            </a:extLst>
          </p:cNvPr>
          <p:cNvSpPr txBox="1">
            <a:spLocks noChangeArrowheads="1"/>
          </p:cNvSpPr>
          <p:nvPr/>
        </p:nvSpPr>
        <p:spPr bwMode="auto">
          <a:xfrm>
            <a:off x="965275" y="844352"/>
            <a:ext cx="15409712" cy="1407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buFontTx/>
              <a:buNone/>
            </a:pPr>
            <a:r>
              <a:rPr lang="es-ES" altLang="es-UY" sz="3983" b="1" dirty="0">
                <a:cs typeface="Calibri" panose="020F0502020204030204" pitchFamily="34" charset="0"/>
              </a:rPr>
              <a:t>Declaración de Potenciales Conflictos de Intereses </a:t>
            </a:r>
          </a:p>
          <a:p>
            <a:pPr algn="ctr" eaLnBrk="1" hangingPunct="1">
              <a:lnSpc>
                <a:spcPct val="110000"/>
              </a:lnSpc>
              <a:spcBef>
                <a:spcPct val="0"/>
              </a:spcBef>
              <a:buFontTx/>
              <a:buNone/>
            </a:pPr>
            <a:r>
              <a:rPr lang="es-ES" altLang="es-UY" sz="3983" b="1" dirty="0">
                <a:cs typeface="Calibri" panose="020F0502020204030204" pitchFamily="34" charset="0"/>
              </a:rPr>
              <a:t>Relevantes para esta Presentación</a:t>
            </a:r>
          </a:p>
        </p:txBody>
      </p:sp>
      <p:sp>
        <p:nvSpPr>
          <p:cNvPr id="16386" name="CuadroTexto 1">
            <a:extLst>
              <a:ext uri="{FF2B5EF4-FFF2-40B4-BE49-F238E27FC236}">
                <a16:creationId xmlns="" xmlns:a16="http://schemas.microsoft.com/office/drawing/2014/main" id="{914E0976-8679-C84A-ABBC-A75991EF25A8}"/>
              </a:ext>
            </a:extLst>
          </p:cNvPr>
          <p:cNvSpPr txBox="1">
            <a:spLocks noChangeArrowheads="1"/>
          </p:cNvSpPr>
          <p:nvPr/>
        </p:nvSpPr>
        <p:spPr bwMode="auto">
          <a:xfrm>
            <a:off x="761546" y="3373121"/>
            <a:ext cx="16121850" cy="3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es-ES" altLang="es-UY" sz="3699" b="1" dirty="0">
                <a:solidFill>
                  <a:srgbClr val="002060"/>
                </a:solidFill>
                <a:cs typeface="Calibri" panose="020F0502020204030204" pitchFamily="34" charset="0"/>
              </a:rPr>
              <a:t>La Fundación Manuel </a:t>
            </a:r>
            <a:r>
              <a:rPr lang="es-ES" altLang="es-UY" sz="3699" b="1" dirty="0" err="1">
                <a:solidFill>
                  <a:srgbClr val="002060"/>
                </a:solidFill>
                <a:cs typeface="Calibri" panose="020F0502020204030204" pitchFamily="34" charset="0"/>
              </a:rPr>
              <a:t>Quintela</a:t>
            </a:r>
            <a:r>
              <a:rPr lang="es-ES" altLang="es-UY" sz="3699" b="1" dirty="0">
                <a:solidFill>
                  <a:srgbClr val="002060"/>
                </a:solidFill>
                <a:cs typeface="Calibri" panose="020F0502020204030204" pitchFamily="34" charset="0"/>
              </a:rPr>
              <a:t> del HC recibe donaciones para apoyar el funcionamiento del Servicio de Oncología, incluidas donaciones de la Industria Farmacéutica.</a:t>
            </a:r>
          </a:p>
          <a:p>
            <a:pPr algn="just" eaLnBrk="1" hangingPunct="1">
              <a:spcBef>
                <a:spcPct val="0"/>
              </a:spcBef>
            </a:pPr>
            <a:endParaRPr lang="es-ES" altLang="es-UY" sz="3699" b="1" dirty="0">
              <a:solidFill>
                <a:srgbClr val="002060"/>
              </a:solidFill>
              <a:cs typeface="Calibri" panose="020F0502020204030204" pitchFamily="34" charset="0"/>
            </a:endParaRPr>
          </a:p>
          <a:p>
            <a:pPr algn="just" eaLnBrk="1" hangingPunct="1">
              <a:lnSpc>
                <a:spcPct val="50000"/>
              </a:lnSpc>
              <a:spcBef>
                <a:spcPct val="0"/>
              </a:spcBef>
              <a:buFontTx/>
              <a:buNone/>
            </a:pPr>
            <a:endParaRPr lang="es-ES" altLang="es-UY" sz="3699" b="1" dirty="0">
              <a:solidFill>
                <a:srgbClr val="002060"/>
              </a:solidFill>
              <a:cs typeface="Calibri" panose="020F0502020204030204" pitchFamily="34" charset="0"/>
            </a:endParaRPr>
          </a:p>
          <a:p>
            <a:pPr algn="just" eaLnBrk="1" hangingPunct="1">
              <a:spcBef>
                <a:spcPct val="0"/>
              </a:spcBef>
            </a:pPr>
            <a:r>
              <a:rPr lang="es-ES" altLang="es-UY" sz="3699" b="1" dirty="0">
                <a:solidFill>
                  <a:srgbClr val="002060"/>
                </a:solidFill>
                <a:cs typeface="Calibri" panose="020F0502020204030204" pitchFamily="34" charset="0"/>
              </a:rPr>
              <a:t>Presidente (A) del Fondo Nacional de Recursos (desde marzo de 2015)</a:t>
            </a:r>
            <a:endParaRPr lang="es-ES" altLang="es-UY" sz="3699" dirty="0">
              <a:solidFill>
                <a:srgbClr val="002060"/>
              </a:solidFill>
              <a:cs typeface="Calibri" panose="020F0502020204030204" pitchFamily="34" charset="0"/>
            </a:endParaRPr>
          </a:p>
        </p:txBody>
      </p:sp>
    </p:spTree>
    <p:extLst>
      <p:ext uri="{BB962C8B-B14F-4D97-AF65-F5344CB8AC3E}">
        <p14:creationId xmlns="" xmlns:p14="http://schemas.microsoft.com/office/powerpoint/2010/main" val="1805044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944582" y="969453"/>
            <a:ext cx="11433038" cy="8777973"/>
          </a:xfrm>
          <a:prstGeom prst="rect">
            <a:avLst/>
          </a:prstGeom>
        </p:spPr>
      </p:pic>
      <p:sp>
        <p:nvSpPr>
          <p:cNvPr id="6" name="CuadroTexto 5"/>
          <p:cNvSpPr txBox="1"/>
          <p:nvPr/>
        </p:nvSpPr>
        <p:spPr>
          <a:xfrm>
            <a:off x="605481" y="181685"/>
            <a:ext cx="15985289" cy="705129"/>
          </a:xfrm>
          <a:prstGeom prst="rect">
            <a:avLst/>
          </a:prstGeom>
          <a:noFill/>
        </p:spPr>
        <p:txBody>
          <a:bodyPr wrap="square" rtlCol="0">
            <a:spAutoFit/>
          </a:bodyPr>
          <a:lstStyle/>
          <a:p>
            <a:pPr algn="ctr"/>
            <a:r>
              <a:rPr lang="es-ES" sz="3982" b="1" dirty="0"/>
              <a:t> </a:t>
            </a:r>
            <a:r>
              <a:rPr lang="es-ES" sz="3982" b="1" dirty="0">
                <a:solidFill>
                  <a:srgbClr val="1F497D"/>
                </a:solidFill>
              </a:rPr>
              <a:t>Gasto en medicamentos: </a:t>
            </a:r>
            <a:r>
              <a:rPr lang="es-ES" sz="3982" b="1" dirty="0"/>
              <a:t>oncológicos ocupan el 1er lugar</a:t>
            </a:r>
          </a:p>
        </p:txBody>
      </p:sp>
    </p:spTree>
    <p:extLst>
      <p:ext uri="{BB962C8B-B14F-4D97-AF65-F5344CB8AC3E}">
        <p14:creationId xmlns="" xmlns:p14="http://schemas.microsoft.com/office/powerpoint/2010/main" val="158867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 xmlns:a16="http://schemas.microsoft.com/office/drawing/2014/main" id="{06540EC2-A5EB-A842-BB2D-CBD65864EBBA}"/>
              </a:ext>
            </a:extLst>
          </p:cNvPr>
          <p:cNvGrpSpPr/>
          <p:nvPr/>
        </p:nvGrpSpPr>
        <p:grpSpPr>
          <a:xfrm>
            <a:off x="2549451" y="0"/>
            <a:ext cx="11881320" cy="9557320"/>
            <a:chOff x="3989611" y="187190"/>
            <a:chExt cx="9577064" cy="8071534"/>
          </a:xfrm>
        </p:grpSpPr>
        <p:pic>
          <p:nvPicPr>
            <p:cNvPr id="3" name="Imagen 2">
              <a:extLst>
                <a:ext uri="{FF2B5EF4-FFF2-40B4-BE49-F238E27FC236}">
                  <a16:creationId xmlns="" xmlns:a16="http://schemas.microsoft.com/office/drawing/2014/main" id="{0B4FD702-0CA7-B140-B370-8BD5ABF88F70}"/>
                </a:ext>
              </a:extLst>
            </p:cNvPr>
            <p:cNvPicPr>
              <a:picLocks noChangeAspect="1"/>
            </p:cNvPicPr>
            <p:nvPr/>
          </p:nvPicPr>
          <p:blipFill>
            <a:blip r:embed="rId3"/>
            <a:stretch>
              <a:fillRect/>
            </a:stretch>
          </p:blipFill>
          <p:spPr>
            <a:xfrm>
              <a:off x="3989611" y="187190"/>
              <a:ext cx="9577064" cy="7671424"/>
            </a:xfrm>
            <a:prstGeom prst="rect">
              <a:avLst/>
            </a:prstGeom>
          </p:spPr>
        </p:pic>
        <p:sp>
          <p:nvSpPr>
            <p:cNvPr id="10" name="CuadroTexto 9">
              <a:extLst>
                <a:ext uri="{FF2B5EF4-FFF2-40B4-BE49-F238E27FC236}">
                  <a16:creationId xmlns="" xmlns:a16="http://schemas.microsoft.com/office/drawing/2014/main" id="{7D168748-389A-D94B-9981-F34EA7A4E476}"/>
                </a:ext>
              </a:extLst>
            </p:cNvPr>
            <p:cNvSpPr txBox="1"/>
            <p:nvPr/>
          </p:nvSpPr>
          <p:spPr>
            <a:xfrm>
              <a:off x="4158281" y="7858614"/>
              <a:ext cx="9014886" cy="400110"/>
            </a:xfrm>
            <a:prstGeom prst="rect">
              <a:avLst/>
            </a:prstGeom>
            <a:solidFill>
              <a:srgbClr val="FFFFFF"/>
            </a:solidFill>
          </p:spPr>
          <p:txBody>
            <a:bodyPr wrap="square" rtlCol="0">
              <a:spAutoFit/>
            </a:bodyPr>
            <a:lstStyle/>
            <a:p>
              <a:pPr algn="ctr"/>
              <a:r>
                <a:rPr lang="es-ES" sz="2000" dirty="0"/>
                <a:t>Robert </a:t>
              </a:r>
              <a:r>
                <a:rPr lang="es-ES" sz="2000" dirty="0" err="1"/>
                <a:t>Langreth</a:t>
              </a:r>
              <a:r>
                <a:rPr lang="es-ES" sz="2000" dirty="0"/>
                <a:t> 25 de noviembre de 2014.  </a:t>
              </a:r>
              <a:r>
                <a:rPr lang="es-ES" sz="2000" dirty="0" err="1"/>
                <a:t>Bloomberg</a:t>
              </a:r>
              <a:r>
                <a:rPr lang="es-ES" sz="2000" dirty="0"/>
                <a:t> News</a:t>
              </a:r>
            </a:p>
          </p:txBody>
        </p:sp>
      </p:grpSp>
    </p:spTree>
    <p:extLst>
      <p:ext uri="{BB962C8B-B14F-4D97-AF65-F5344CB8AC3E}">
        <p14:creationId xmlns="" xmlns:p14="http://schemas.microsoft.com/office/powerpoint/2010/main" val="1555449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919D3A6-7DE6-3A41-B325-0BCF2500E5F2}"/>
              </a:ext>
            </a:extLst>
          </p:cNvPr>
          <p:cNvSpPr/>
          <p:nvPr/>
        </p:nvSpPr>
        <p:spPr>
          <a:xfrm>
            <a:off x="1325315" y="2500536"/>
            <a:ext cx="14113568" cy="3219023"/>
          </a:xfrm>
          <a:prstGeom prst="rect">
            <a:avLst/>
          </a:prstGeom>
        </p:spPr>
        <p:txBody>
          <a:bodyPr wrap="square">
            <a:spAutoFit/>
          </a:bodyPr>
          <a:lstStyle/>
          <a:p>
            <a:pPr>
              <a:lnSpc>
                <a:spcPct val="150000"/>
              </a:lnSpc>
            </a:pPr>
            <a:r>
              <a:rPr lang="es-UY" sz="4800" b="1" dirty="0">
                <a:solidFill>
                  <a:srgbClr val="002060"/>
                </a:solidFill>
                <a:latin typeface="Calibri" panose="020F0502020204030204" pitchFamily="34" charset="0"/>
                <a:cs typeface="Calibri" panose="020F0502020204030204" pitchFamily="34" charset="0"/>
              </a:rPr>
              <a:t>ALTO PRECIO: </a:t>
            </a:r>
          </a:p>
          <a:p>
            <a:pPr>
              <a:lnSpc>
                <a:spcPct val="150000"/>
              </a:lnSpc>
            </a:pPr>
            <a:r>
              <a:rPr lang="es-UY" sz="4400" b="1" dirty="0">
                <a:solidFill>
                  <a:schemeClr val="accent5">
                    <a:lumMod val="25000"/>
                  </a:schemeClr>
                </a:solidFill>
              </a:rPr>
              <a:t>PRINCIPAL BARRERA PARA EL ACCESO</a:t>
            </a:r>
          </a:p>
          <a:p>
            <a:pPr>
              <a:lnSpc>
                <a:spcPct val="150000"/>
              </a:lnSpc>
            </a:pPr>
            <a:r>
              <a:rPr lang="es-UY" sz="4400" b="1" dirty="0">
                <a:solidFill>
                  <a:schemeClr val="accent5">
                    <a:lumMod val="25000"/>
                  </a:schemeClr>
                </a:solidFill>
              </a:rPr>
              <a:t> </a:t>
            </a:r>
          </a:p>
        </p:txBody>
      </p:sp>
      <p:sp>
        <p:nvSpPr>
          <p:cNvPr id="5" name="CuadroTexto 4">
            <a:extLst>
              <a:ext uri="{FF2B5EF4-FFF2-40B4-BE49-F238E27FC236}">
                <a16:creationId xmlns="" xmlns:a16="http://schemas.microsoft.com/office/drawing/2014/main" id="{7CDC6C91-4BA4-6D4C-8A87-0E5A723BCD9F}"/>
              </a:ext>
            </a:extLst>
          </p:cNvPr>
          <p:cNvSpPr txBox="1"/>
          <p:nvPr/>
        </p:nvSpPr>
        <p:spPr>
          <a:xfrm>
            <a:off x="0" y="8747229"/>
            <a:ext cx="17340263" cy="954107"/>
          </a:xfrm>
          <a:prstGeom prst="rect">
            <a:avLst/>
          </a:prstGeom>
          <a:solidFill>
            <a:schemeClr val="bg1">
              <a:lumMod val="95000"/>
            </a:schemeClr>
          </a:solidFill>
        </p:spPr>
        <p:txBody>
          <a:bodyPr wrap="square" rtlCol="0">
            <a:spAutoFit/>
          </a:bodyPr>
          <a:lstStyle/>
          <a:p>
            <a:r>
              <a:rPr lang="es-ES" sz="2800" dirty="0">
                <a:latin typeface="Calibri" panose="020F0502020204030204" pitchFamily="34" charset="0"/>
                <a:cs typeface="Calibri" panose="020F0502020204030204" pitchFamily="34" charset="0"/>
              </a:rPr>
              <a:t>Mesa de Diálogo: Judicialización de procedimientos a brindar por el FNR y su impacto a nivel país</a:t>
            </a:r>
          </a:p>
          <a:p>
            <a:r>
              <a:rPr lang="es-ES" sz="2800" dirty="0">
                <a:latin typeface="Calibri" panose="020F0502020204030204" pitchFamily="34" charset="0"/>
                <a:cs typeface="Calibri" panose="020F0502020204030204" pitchFamily="34" charset="0"/>
              </a:rPr>
              <a:t>Jueves 12 de diciembre  de 2019 - Torre Ejecutiva </a:t>
            </a:r>
            <a:endParaRPr lang="es-UY" sz="28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539296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2073A5CB-C99F-F942-ACEC-55530438F02F}"/>
              </a:ext>
            </a:extLst>
          </p:cNvPr>
          <p:cNvSpPr/>
          <p:nvPr/>
        </p:nvSpPr>
        <p:spPr>
          <a:xfrm>
            <a:off x="1397323" y="3148608"/>
            <a:ext cx="14113568" cy="1210011"/>
          </a:xfrm>
          <a:prstGeom prst="rect">
            <a:avLst/>
          </a:prstGeom>
        </p:spPr>
        <p:txBody>
          <a:bodyPr wrap="square">
            <a:spAutoFit/>
          </a:bodyPr>
          <a:lstStyle/>
          <a:p>
            <a:pPr>
              <a:lnSpc>
                <a:spcPct val="150000"/>
              </a:lnSpc>
            </a:pPr>
            <a:r>
              <a:rPr lang="es-UY" sz="5400" b="1" dirty="0">
                <a:solidFill>
                  <a:srgbClr val="002060"/>
                </a:solidFill>
                <a:latin typeface="Calibri" panose="020F0502020204030204" pitchFamily="34" charset="0"/>
                <a:cs typeface="Calibri" panose="020F0502020204030204" pitchFamily="34" charset="0"/>
              </a:rPr>
              <a:t>¿ALTO COSTO or ALTO PRECIO? </a:t>
            </a:r>
          </a:p>
        </p:txBody>
      </p:sp>
      <p:sp>
        <p:nvSpPr>
          <p:cNvPr id="4" name="CuadroTexto 3">
            <a:extLst>
              <a:ext uri="{FF2B5EF4-FFF2-40B4-BE49-F238E27FC236}">
                <a16:creationId xmlns="" xmlns:a16="http://schemas.microsoft.com/office/drawing/2014/main" id="{2B16415C-CC6A-BA41-AFE5-9361DE60991E}"/>
              </a:ext>
            </a:extLst>
          </p:cNvPr>
          <p:cNvSpPr txBox="1"/>
          <p:nvPr/>
        </p:nvSpPr>
        <p:spPr>
          <a:xfrm>
            <a:off x="0" y="8747229"/>
            <a:ext cx="17340263" cy="954107"/>
          </a:xfrm>
          <a:prstGeom prst="rect">
            <a:avLst/>
          </a:prstGeom>
          <a:solidFill>
            <a:schemeClr val="bg1">
              <a:lumMod val="95000"/>
            </a:schemeClr>
          </a:solidFill>
        </p:spPr>
        <p:txBody>
          <a:bodyPr wrap="square" rtlCol="0">
            <a:spAutoFit/>
          </a:bodyPr>
          <a:lstStyle/>
          <a:p>
            <a:r>
              <a:rPr lang="es-ES" sz="2800" dirty="0">
                <a:latin typeface="Calibri" panose="020F0502020204030204" pitchFamily="34" charset="0"/>
                <a:cs typeface="Calibri" panose="020F0502020204030204" pitchFamily="34" charset="0"/>
              </a:rPr>
              <a:t>Mesa de Diálogo: Judicialización de procedimientos a brindar por el FNR y su impacto a nivel país</a:t>
            </a:r>
          </a:p>
          <a:p>
            <a:r>
              <a:rPr lang="es-ES" sz="2800" dirty="0">
                <a:latin typeface="Calibri" panose="020F0502020204030204" pitchFamily="34" charset="0"/>
                <a:cs typeface="Calibri" panose="020F0502020204030204" pitchFamily="34" charset="0"/>
              </a:rPr>
              <a:t>Jueves 12 de diciembre  de 2019 - Torre Ejecutiva </a:t>
            </a:r>
            <a:endParaRPr lang="es-UY" sz="28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616398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49085" y="4243244"/>
            <a:ext cx="15757950" cy="1569660"/>
          </a:xfrm>
          <a:prstGeom prst="rect">
            <a:avLst/>
          </a:prstGeom>
          <a:noFill/>
        </p:spPr>
        <p:txBody>
          <a:bodyPr wrap="square" rtlCol="0">
            <a:spAutoFit/>
          </a:bodyPr>
          <a:lstStyle/>
          <a:p>
            <a:pPr marL="406394" indent="-406394" algn="l">
              <a:buFont typeface="Arial"/>
              <a:buChar char="•"/>
            </a:pPr>
            <a:r>
              <a:rPr lang="es-ES" sz="3200" dirty="0">
                <a:latin typeface="+mn-lt"/>
                <a:cs typeface="Calibri" panose="020F0502020204030204" pitchFamily="34" charset="0"/>
              </a:rPr>
              <a:t>Una </a:t>
            </a:r>
            <a:r>
              <a:rPr lang="en-US" sz="3200" b="1" dirty="0" err="1">
                <a:latin typeface="+mn-lt"/>
                <a:cs typeface="Calibri" panose="020F0502020204030204" pitchFamily="34" charset="0"/>
              </a:rPr>
              <a:t>justificación</a:t>
            </a:r>
            <a:r>
              <a:rPr lang="en-US" sz="3200" b="1" dirty="0">
                <a:latin typeface="+mn-lt"/>
                <a:cs typeface="Calibri" panose="020F0502020204030204" pitchFamily="34" charset="0"/>
              </a:rPr>
              <a:t> </a:t>
            </a:r>
            <a:r>
              <a:rPr lang="en-US" sz="3200" b="1" dirty="0" err="1">
                <a:latin typeface="+mn-lt"/>
                <a:cs typeface="Calibri" panose="020F0502020204030204" pitchFamily="34" charset="0"/>
              </a:rPr>
              <a:t>común</a:t>
            </a:r>
            <a:r>
              <a:rPr lang="en-US" sz="3200" b="1" dirty="0">
                <a:latin typeface="+mn-lt"/>
                <a:cs typeface="Calibri" panose="020F0502020204030204" pitchFamily="34" charset="0"/>
              </a:rPr>
              <a:t> </a:t>
            </a:r>
            <a:r>
              <a:rPr lang="en-US" sz="3200" dirty="0" err="1">
                <a:latin typeface="+mn-lt"/>
                <a:cs typeface="Calibri" panose="020F0502020204030204" pitchFamily="34" charset="0"/>
              </a:rPr>
              <a:t>para</a:t>
            </a:r>
            <a:r>
              <a:rPr lang="en-US" sz="3200" dirty="0">
                <a:latin typeface="+mn-lt"/>
                <a:cs typeface="Calibri" panose="020F0502020204030204" pitchFamily="34" charset="0"/>
              </a:rPr>
              <a:t> los </a:t>
            </a:r>
            <a:r>
              <a:rPr lang="en-US" sz="3200" b="1" dirty="0">
                <a:latin typeface="+mn-lt"/>
                <a:cs typeface="Calibri" panose="020F0502020204030204" pitchFamily="34" charset="0"/>
              </a:rPr>
              <a:t>altos </a:t>
            </a:r>
            <a:r>
              <a:rPr lang="en-US" sz="3200" b="1" dirty="0" err="1">
                <a:latin typeface="+mn-lt"/>
                <a:cs typeface="Calibri" panose="020F0502020204030204" pitchFamily="34" charset="0"/>
              </a:rPr>
              <a:t>precios</a:t>
            </a:r>
            <a:r>
              <a:rPr lang="en-US" sz="3200" b="1" dirty="0">
                <a:latin typeface="+mn-lt"/>
                <a:cs typeface="Calibri" panose="020F0502020204030204" pitchFamily="34" charset="0"/>
              </a:rPr>
              <a:t> </a:t>
            </a:r>
            <a:r>
              <a:rPr lang="en-US" sz="3200" dirty="0">
                <a:latin typeface="+mn-lt"/>
                <a:cs typeface="Calibri" panose="020F0502020204030204" pitchFamily="34" charset="0"/>
              </a:rPr>
              <a:t>de los </a:t>
            </a:r>
            <a:r>
              <a:rPr lang="en-US" sz="3200" dirty="0" err="1">
                <a:latin typeface="+mn-lt"/>
                <a:cs typeface="Calibri" panose="020F0502020204030204" pitchFamily="34" charset="0"/>
              </a:rPr>
              <a:t>medicamentos</a:t>
            </a:r>
            <a:r>
              <a:rPr lang="en-US" sz="3200" dirty="0">
                <a:latin typeface="+mn-lt"/>
                <a:cs typeface="Calibri" panose="020F0502020204030204" pitchFamily="34" charset="0"/>
              </a:rPr>
              <a:t> contra el </a:t>
            </a:r>
            <a:r>
              <a:rPr lang="en-US" sz="3200" dirty="0" err="1">
                <a:latin typeface="+mn-lt"/>
                <a:cs typeface="Calibri" panose="020F0502020204030204" pitchFamily="34" charset="0"/>
              </a:rPr>
              <a:t>cáncer</a:t>
            </a:r>
            <a:r>
              <a:rPr lang="en-US" sz="3200" dirty="0">
                <a:latin typeface="+mn-lt"/>
                <a:cs typeface="Calibri" panose="020F0502020204030204" pitchFamily="34" charset="0"/>
              </a:rPr>
              <a:t> </a:t>
            </a:r>
            <a:r>
              <a:rPr lang="en-US" sz="3200" dirty="0" err="1">
                <a:latin typeface="+mn-lt"/>
                <a:cs typeface="Calibri" panose="020F0502020204030204" pitchFamily="34" charset="0"/>
              </a:rPr>
              <a:t>es</a:t>
            </a:r>
            <a:r>
              <a:rPr lang="en-US" sz="3200" dirty="0">
                <a:latin typeface="+mn-lt"/>
                <a:cs typeface="Calibri" panose="020F0502020204030204" pitchFamily="34" charset="0"/>
              </a:rPr>
              <a:t> la </a:t>
            </a:r>
            <a:r>
              <a:rPr lang="en-US" sz="3200" b="1" dirty="0">
                <a:latin typeface="+mn-lt"/>
                <a:cs typeface="Calibri" panose="020F0502020204030204" pitchFamily="34" charset="0"/>
              </a:rPr>
              <a:t>considerable </a:t>
            </a:r>
            <a:r>
              <a:rPr lang="en-US" sz="3200" b="1" dirty="0" err="1">
                <a:latin typeface="+mn-lt"/>
                <a:cs typeface="Calibri" panose="020F0502020204030204" pitchFamily="34" charset="0"/>
              </a:rPr>
              <a:t>inversión</a:t>
            </a:r>
            <a:r>
              <a:rPr lang="en-US" sz="3200" b="1" dirty="0">
                <a:latin typeface="+mn-lt"/>
                <a:cs typeface="Calibri" panose="020F0502020204030204" pitchFamily="34" charset="0"/>
              </a:rPr>
              <a:t> en </a:t>
            </a:r>
            <a:r>
              <a:rPr lang="en-US" sz="3200" b="1" dirty="0" err="1">
                <a:latin typeface="+mn-lt"/>
                <a:cs typeface="Calibri" panose="020F0502020204030204" pitchFamily="34" charset="0"/>
              </a:rPr>
              <a:t>investigación</a:t>
            </a:r>
            <a:r>
              <a:rPr lang="en-US" sz="3200" b="1" dirty="0">
                <a:latin typeface="+mn-lt"/>
                <a:cs typeface="Calibri" panose="020F0502020204030204" pitchFamily="34" charset="0"/>
              </a:rPr>
              <a:t> y </a:t>
            </a:r>
            <a:r>
              <a:rPr lang="en-US" sz="3200" b="1" dirty="0" err="1">
                <a:latin typeface="+mn-lt"/>
                <a:cs typeface="Calibri" panose="020F0502020204030204" pitchFamily="34" charset="0"/>
              </a:rPr>
              <a:t>desarrollo</a:t>
            </a:r>
            <a:r>
              <a:rPr lang="en-US" sz="3200" b="1" dirty="0">
                <a:latin typeface="+mn-lt"/>
                <a:cs typeface="Calibri" panose="020F0502020204030204" pitchFamily="34" charset="0"/>
              </a:rPr>
              <a:t> (I + D) </a:t>
            </a:r>
            <a:r>
              <a:rPr lang="en-US" sz="3200" b="1" dirty="0" err="1">
                <a:latin typeface="+mn-lt"/>
                <a:cs typeface="Calibri" panose="020F0502020204030204" pitchFamily="34" charset="0"/>
              </a:rPr>
              <a:t>necesaria</a:t>
            </a:r>
            <a:r>
              <a:rPr lang="en-US" sz="3200" b="1" dirty="0">
                <a:latin typeface="+mn-lt"/>
                <a:cs typeface="Calibri" panose="020F0502020204030204" pitchFamily="34" charset="0"/>
              </a:rPr>
              <a:t> </a:t>
            </a:r>
            <a:r>
              <a:rPr lang="en-US" sz="3200" dirty="0" err="1">
                <a:latin typeface="+mn-lt"/>
                <a:cs typeface="Calibri" panose="020F0502020204030204" pitchFamily="34" charset="0"/>
              </a:rPr>
              <a:t>para</a:t>
            </a:r>
            <a:r>
              <a:rPr lang="en-US" sz="3200" dirty="0">
                <a:latin typeface="+mn-lt"/>
                <a:cs typeface="Calibri" panose="020F0502020204030204" pitchFamily="34" charset="0"/>
              </a:rPr>
              <a:t> </a:t>
            </a:r>
            <a:r>
              <a:rPr lang="en-US" sz="3200" dirty="0" err="1">
                <a:latin typeface="+mn-lt"/>
                <a:cs typeface="Calibri" panose="020F0502020204030204" pitchFamily="34" charset="0"/>
              </a:rPr>
              <a:t>llevar</a:t>
            </a:r>
            <a:r>
              <a:rPr lang="en-US" sz="3200" dirty="0">
                <a:latin typeface="+mn-lt"/>
                <a:cs typeface="Calibri" panose="020F0502020204030204" pitchFamily="34" charset="0"/>
              </a:rPr>
              <a:t> un </a:t>
            </a:r>
            <a:r>
              <a:rPr lang="en-US" sz="3200" dirty="0" err="1">
                <a:latin typeface="+mn-lt"/>
                <a:cs typeface="Calibri" panose="020F0502020204030204" pitchFamily="34" charset="0"/>
              </a:rPr>
              <a:t>medicamento</a:t>
            </a:r>
            <a:r>
              <a:rPr lang="en-US" sz="3200" dirty="0">
                <a:latin typeface="+mn-lt"/>
                <a:cs typeface="Calibri" panose="020F0502020204030204" pitchFamily="34" charset="0"/>
              </a:rPr>
              <a:t> al </a:t>
            </a:r>
            <a:r>
              <a:rPr lang="en-US" sz="3200" dirty="0" err="1">
                <a:latin typeface="+mn-lt"/>
                <a:cs typeface="Calibri" panose="020F0502020204030204" pitchFamily="34" charset="0"/>
              </a:rPr>
              <a:t>mercado</a:t>
            </a:r>
            <a:endParaRPr lang="es-ES" sz="3200" dirty="0">
              <a:latin typeface="+mn-lt"/>
              <a:cs typeface="Calibri" panose="020F0502020204030204" pitchFamily="34" charset="0"/>
            </a:endParaRPr>
          </a:p>
        </p:txBody>
      </p:sp>
      <p:pic>
        <p:nvPicPr>
          <p:cNvPr id="4" name="Imagen 3"/>
          <p:cNvPicPr>
            <a:picLocks noChangeAspect="1"/>
          </p:cNvPicPr>
          <p:nvPr/>
        </p:nvPicPr>
        <p:blipFill>
          <a:blip r:embed="rId3"/>
          <a:stretch>
            <a:fillRect/>
          </a:stretch>
        </p:blipFill>
        <p:spPr>
          <a:xfrm>
            <a:off x="1863561" y="124272"/>
            <a:ext cx="12783234" cy="3222891"/>
          </a:xfrm>
          <a:prstGeom prst="rect">
            <a:avLst/>
          </a:prstGeom>
        </p:spPr>
      </p:pic>
      <p:sp>
        <p:nvSpPr>
          <p:cNvPr id="9" name="CuadroTexto 8"/>
          <p:cNvSpPr txBox="1"/>
          <p:nvPr/>
        </p:nvSpPr>
        <p:spPr>
          <a:xfrm>
            <a:off x="1049085" y="6326339"/>
            <a:ext cx="15242092" cy="1142749"/>
          </a:xfrm>
          <a:prstGeom prst="rect">
            <a:avLst/>
          </a:prstGeom>
          <a:noFill/>
        </p:spPr>
        <p:txBody>
          <a:bodyPr wrap="square" rtlCol="0">
            <a:spAutoFit/>
          </a:bodyPr>
          <a:lstStyle/>
          <a:p>
            <a:pPr marL="406394" indent="-406394" algn="l">
              <a:buFont typeface="Arial"/>
              <a:buChar char="•"/>
            </a:pPr>
            <a:r>
              <a:rPr lang="es-ES" sz="3413" dirty="0"/>
              <a:t>Las estimaciones previas para el </a:t>
            </a:r>
            <a:r>
              <a:rPr lang="es-ES" sz="3413" b="1" dirty="0"/>
              <a:t>costo de desarrollar un nuevo medicamento</a:t>
            </a:r>
            <a:r>
              <a:rPr lang="es-ES" sz="3413" dirty="0"/>
              <a:t> es de </a:t>
            </a:r>
            <a:r>
              <a:rPr lang="es-ES" sz="3413" b="1" dirty="0"/>
              <a:t>U$S 320 </a:t>
            </a:r>
            <a:r>
              <a:rPr lang="es-ES" sz="3413" dirty="0"/>
              <a:t>millones a casi  </a:t>
            </a:r>
            <a:r>
              <a:rPr lang="es-ES" sz="3413" b="1" dirty="0"/>
              <a:t>U$S 3 mil millones</a:t>
            </a:r>
            <a:r>
              <a:rPr lang="en-US" sz="3413" dirty="0"/>
              <a:t>. </a:t>
            </a:r>
            <a:endParaRPr lang="es-ES" sz="3413" dirty="0"/>
          </a:p>
        </p:txBody>
      </p:sp>
      <p:sp>
        <p:nvSpPr>
          <p:cNvPr id="8" name="Rectángulo 7">
            <a:extLst>
              <a:ext uri="{FF2B5EF4-FFF2-40B4-BE49-F238E27FC236}">
                <a16:creationId xmlns="" xmlns:a16="http://schemas.microsoft.com/office/drawing/2014/main" id="{2D7A1ACF-9598-FE4B-B511-2B5BF9825477}"/>
              </a:ext>
            </a:extLst>
          </p:cNvPr>
          <p:cNvSpPr/>
          <p:nvPr/>
        </p:nvSpPr>
        <p:spPr>
          <a:xfrm>
            <a:off x="2652889" y="8155195"/>
            <a:ext cx="13638288" cy="461665"/>
          </a:xfrm>
          <a:prstGeom prst="rect">
            <a:avLst/>
          </a:prstGeom>
        </p:spPr>
        <p:txBody>
          <a:bodyPr wrap="square">
            <a:spAutoFit/>
          </a:bodyPr>
          <a:lstStyle/>
          <a:p>
            <a:pPr algn="r"/>
            <a:r>
              <a:rPr lang="es-ES" sz="2400" dirty="0" err="1">
                <a:solidFill>
                  <a:schemeClr val="tx1"/>
                </a:solidFill>
              </a:rPr>
              <a:t>Prasad</a:t>
            </a:r>
            <a:r>
              <a:rPr lang="es-ES" sz="2400" dirty="0">
                <a:solidFill>
                  <a:schemeClr val="tx1"/>
                </a:solidFill>
              </a:rPr>
              <a:t> V et al. </a:t>
            </a:r>
            <a:r>
              <a:rPr lang="es-UY" sz="2400" dirty="0">
                <a:solidFill>
                  <a:schemeClr val="tx1"/>
                </a:solidFill>
              </a:rPr>
              <a:t>  </a:t>
            </a:r>
            <a:r>
              <a:rPr lang="es-ES" sz="2400" i="1" dirty="0">
                <a:solidFill>
                  <a:schemeClr val="tx1"/>
                </a:solidFill>
              </a:rPr>
              <a:t>JAMA </a:t>
            </a:r>
            <a:r>
              <a:rPr lang="es-ES" sz="2400" i="1" dirty="0" err="1">
                <a:solidFill>
                  <a:schemeClr val="tx1"/>
                </a:solidFill>
              </a:rPr>
              <a:t>Intern</a:t>
            </a:r>
            <a:r>
              <a:rPr lang="es-ES" sz="2400" i="1" dirty="0">
                <a:solidFill>
                  <a:schemeClr val="tx1"/>
                </a:solidFill>
              </a:rPr>
              <a:t> </a:t>
            </a:r>
            <a:r>
              <a:rPr lang="es-ES" sz="2400" i="1" dirty="0" err="1">
                <a:solidFill>
                  <a:schemeClr val="tx1"/>
                </a:solidFill>
              </a:rPr>
              <a:t>Med</a:t>
            </a:r>
            <a:r>
              <a:rPr lang="es-ES" sz="2400" dirty="0">
                <a:solidFill>
                  <a:schemeClr val="tx1"/>
                </a:solidFill>
              </a:rPr>
              <a:t>. 2017;177(11):1569-1575. </a:t>
            </a:r>
            <a:endParaRPr lang="es-UY" sz="2400" dirty="0">
              <a:solidFill>
                <a:schemeClr val="tx1"/>
              </a:solidFill>
            </a:endParaRPr>
          </a:p>
        </p:txBody>
      </p:sp>
    </p:spTree>
    <p:extLst>
      <p:ext uri="{BB962C8B-B14F-4D97-AF65-F5344CB8AC3E}">
        <p14:creationId xmlns="" xmlns:p14="http://schemas.microsoft.com/office/powerpoint/2010/main" val="10987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05235" y="3844315"/>
            <a:ext cx="16417823" cy="3768789"/>
          </a:xfrm>
          <a:prstGeom prst="rect">
            <a:avLst/>
          </a:prstGeom>
        </p:spPr>
        <p:txBody>
          <a:bodyPr wrap="square">
            <a:spAutoFit/>
          </a:bodyPr>
          <a:lstStyle/>
          <a:p>
            <a:pPr marL="457200" indent="-457200" algn="l">
              <a:buFont typeface="Arial" panose="020B0604020202020204" pitchFamily="34" charset="0"/>
              <a:buChar char="•"/>
            </a:pPr>
            <a:r>
              <a:rPr lang="es-ES" sz="3413" dirty="0"/>
              <a:t>En este estudio de “ </a:t>
            </a:r>
            <a:r>
              <a:rPr lang="es-ES" sz="3413" dirty="0" err="1"/>
              <a:t>Securities</a:t>
            </a:r>
            <a:r>
              <a:rPr lang="es-ES" sz="3413" dirty="0"/>
              <a:t> and Exchange </a:t>
            </a:r>
            <a:r>
              <a:rPr lang="es-ES" sz="3413" dirty="0" err="1"/>
              <a:t>Commissions</a:t>
            </a:r>
            <a:r>
              <a:rPr lang="es-ES" sz="3413" dirty="0"/>
              <a:t>”  para 10 drogas oncológicas, </a:t>
            </a:r>
            <a:r>
              <a:rPr lang="es-ES" sz="3413" b="1" dirty="0"/>
              <a:t>el costo medio de desarrollar un solo medicamento contra el cáncer fue de U$S 648.0 millones</a:t>
            </a:r>
          </a:p>
          <a:p>
            <a:pPr marL="457200" indent="-457200" algn="l">
              <a:buFont typeface="Arial" panose="020B0604020202020204" pitchFamily="34" charset="0"/>
              <a:buChar char="•"/>
            </a:pPr>
            <a:endParaRPr lang="es-ES" sz="3413" dirty="0"/>
          </a:p>
          <a:p>
            <a:pPr marL="457200" indent="-457200" algn="l">
              <a:buFont typeface="Arial" panose="020B0604020202020204" pitchFamily="34" charset="0"/>
              <a:buChar char="•"/>
            </a:pPr>
            <a:r>
              <a:rPr lang="es-ES" sz="3413" dirty="0"/>
              <a:t>La </a:t>
            </a:r>
            <a:r>
              <a:rPr lang="es-ES" sz="3413" b="1" dirty="0"/>
              <a:t>mediana de los ingresos </a:t>
            </a:r>
            <a:r>
              <a:rPr lang="es-ES" sz="3413" dirty="0"/>
              <a:t>después de la aprobación fue de </a:t>
            </a:r>
            <a:r>
              <a:rPr lang="es-ES" sz="3413" b="1" dirty="0"/>
              <a:t>$ 1658.4 millones (</a:t>
            </a:r>
            <a:r>
              <a:rPr lang="es-ES" sz="3413" dirty="0"/>
              <a:t>rango, </a:t>
            </a:r>
            <a:r>
              <a:rPr lang="en-US" sz="3413" dirty="0"/>
              <a:t>U$S 204 </a:t>
            </a:r>
            <a:r>
              <a:rPr lang="en-US" sz="3413" dirty="0" err="1"/>
              <a:t>millones</a:t>
            </a:r>
            <a:r>
              <a:rPr lang="en-US" sz="3413" dirty="0"/>
              <a:t> a $ 22 275 </a:t>
            </a:r>
            <a:r>
              <a:rPr lang="en-US" sz="3413" dirty="0" err="1"/>
              <a:t>millones</a:t>
            </a:r>
            <a:r>
              <a:rPr lang="en-US" sz="3413" dirty="0"/>
              <a:t>). </a:t>
            </a:r>
            <a:endParaRPr lang="es-ES" sz="3413" dirty="0"/>
          </a:p>
          <a:p>
            <a:pPr marL="457200" indent="-457200" algn="l">
              <a:buFont typeface="Arial" panose="020B0604020202020204" pitchFamily="34" charset="0"/>
              <a:buChar char="•"/>
            </a:pPr>
            <a:endParaRPr lang="es-ES" sz="3413" dirty="0"/>
          </a:p>
        </p:txBody>
      </p:sp>
      <p:pic>
        <p:nvPicPr>
          <p:cNvPr id="6" name="Imagen 5">
            <a:extLst>
              <a:ext uri="{FF2B5EF4-FFF2-40B4-BE49-F238E27FC236}">
                <a16:creationId xmlns="" xmlns:a16="http://schemas.microsoft.com/office/drawing/2014/main" id="{A9524BC4-F8A2-E647-9A2A-54BE6A5B0DC1}"/>
              </a:ext>
            </a:extLst>
          </p:cNvPr>
          <p:cNvPicPr>
            <a:picLocks noChangeAspect="1"/>
          </p:cNvPicPr>
          <p:nvPr/>
        </p:nvPicPr>
        <p:blipFill>
          <a:blip r:embed="rId3"/>
          <a:stretch>
            <a:fillRect/>
          </a:stretch>
        </p:blipFill>
        <p:spPr>
          <a:xfrm>
            <a:off x="1863561" y="124272"/>
            <a:ext cx="12783234" cy="3222891"/>
          </a:xfrm>
          <a:prstGeom prst="rect">
            <a:avLst/>
          </a:prstGeom>
        </p:spPr>
      </p:pic>
      <p:sp>
        <p:nvSpPr>
          <p:cNvPr id="7" name="Rectángulo 6">
            <a:extLst>
              <a:ext uri="{FF2B5EF4-FFF2-40B4-BE49-F238E27FC236}">
                <a16:creationId xmlns="" xmlns:a16="http://schemas.microsoft.com/office/drawing/2014/main" id="{235F9F91-B4C5-9049-B8E2-BF7D3B78DA48}"/>
              </a:ext>
            </a:extLst>
          </p:cNvPr>
          <p:cNvSpPr/>
          <p:nvPr/>
        </p:nvSpPr>
        <p:spPr>
          <a:xfrm>
            <a:off x="2652889" y="8155195"/>
            <a:ext cx="13638288" cy="461665"/>
          </a:xfrm>
          <a:prstGeom prst="rect">
            <a:avLst/>
          </a:prstGeom>
        </p:spPr>
        <p:txBody>
          <a:bodyPr wrap="square">
            <a:spAutoFit/>
          </a:bodyPr>
          <a:lstStyle/>
          <a:p>
            <a:pPr algn="r"/>
            <a:r>
              <a:rPr lang="es-ES" sz="2400" dirty="0" err="1">
                <a:solidFill>
                  <a:schemeClr val="tx1"/>
                </a:solidFill>
              </a:rPr>
              <a:t>Prasad</a:t>
            </a:r>
            <a:r>
              <a:rPr lang="es-ES" sz="2400" dirty="0">
                <a:solidFill>
                  <a:schemeClr val="tx1"/>
                </a:solidFill>
              </a:rPr>
              <a:t> V et al. </a:t>
            </a:r>
            <a:r>
              <a:rPr lang="es-UY" sz="2400" dirty="0">
                <a:solidFill>
                  <a:schemeClr val="tx1"/>
                </a:solidFill>
              </a:rPr>
              <a:t>  </a:t>
            </a:r>
            <a:r>
              <a:rPr lang="es-ES" sz="2400" i="1" dirty="0">
                <a:solidFill>
                  <a:schemeClr val="tx1"/>
                </a:solidFill>
              </a:rPr>
              <a:t>JAMA </a:t>
            </a:r>
            <a:r>
              <a:rPr lang="es-ES" sz="2400" i="1" dirty="0" err="1">
                <a:solidFill>
                  <a:schemeClr val="tx1"/>
                </a:solidFill>
              </a:rPr>
              <a:t>Intern</a:t>
            </a:r>
            <a:r>
              <a:rPr lang="es-ES" sz="2400" i="1" dirty="0">
                <a:solidFill>
                  <a:schemeClr val="tx1"/>
                </a:solidFill>
              </a:rPr>
              <a:t> </a:t>
            </a:r>
            <a:r>
              <a:rPr lang="es-ES" sz="2400" i="1" dirty="0" err="1">
                <a:solidFill>
                  <a:schemeClr val="tx1"/>
                </a:solidFill>
              </a:rPr>
              <a:t>Med</a:t>
            </a:r>
            <a:r>
              <a:rPr lang="es-ES" sz="2400" dirty="0">
                <a:solidFill>
                  <a:schemeClr val="tx1"/>
                </a:solidFill>
              </a:rPr>
              <a:t>. 2017;177(11):1569-1575. </a:t>
            </a:r>
            <a:endParaRPr lang="es-UY" sz="2400" dirty="0">
              <a:solidFill>
                <a:schemeClr val="tx1"/>
              </a:solidFill>
            </a:endParaRPr>
          </a:p>
        </p:txBody>
      </p:sp>
    </p:spTree>
    <p:extLst>
      <p:ext uri="{BB962C8B-B14F-4D97-AF65-F5344CB8AC3E}">
        <p14:creationId xmlns="" xmlns:p14="http://schemas.microsoft.com/office/powerpoint/2010/main" val="79569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167731" y="678340"/>
            <a:ext cx="13004800" cy="7482214"/>
          </a:xfrm>
          <a:prstGeom prst="rect">
            <a:avLst/>
          </a:prstGeom>
        </p:spPr>
      </p:pic>
      <p:sp>
        <p:nvSpPr>
          <p:cNvPr id="6" name="Rectángulo 5">
            <a:extLst>
              <a:ext uri="{FF2B5EF4-FFF2-40B4-BE49-F238E27FC236}">
                <a16:creationId xmlns="" xmlns:a16="http://schemas.microsoft.com/office/drawing/2014/main" id="{0486D4C3-6CB9-D24B-BDB1-23C54ADDA243}"/>
              </a:ext>
            </a:extLst>
          </p:cNvPr>
          <p:cNvSpPr/>
          <p:nvPr/>
        </p:nvSpPr>
        <p:spPr>
          <a:xfrm>
            <a:off x="2652889" y="8951639"/>
            <a:ext cx="13638288" cy="461665"/>
          </a:xfrm>
          <a:prstGeom prst="rect">
            <a:avLst/>
          </a:prstGeom>
        </p:spPr>
        <p:txBody>
          <a:bodyPr wrap="square">
            <a:spAutoFit/>
          </a:bodyPr>
          <a:lstStyle/>
          <a:p>
            <a:pPr algn="r"/>
            <a:r>
              <a:rPr lang="es-ES" sz="2400" dirty="0" err="1">
                <a:solidFill>
                  <a:schemeClr val="tx1"/>
                </a:solidFill>
              </a:rPr>
              <a:t>Prasad</a:t>
            </a:r>
            <a:r>
              <a:rPr lang="es-ES" sz="2400" dirty="0">
                <a:solidFill>
                  <a:schemeClr val="tx1"/>
                </a:solidFill>
              </a:rPr>
              <a:t> V et al. </a:t>
            </a:r>
            <a:r>
              <a:rPr lang="es-UY" sz="2400" dirty="0">
                <a:solidFill>
                  <a:schemeClr val="tx1"/>
                </a:solidFill>
              </a:rPr>
              <a:t>  </a:t>
            </a:r>
            <a:r>
              <a:rPr lang="es-ES" sz="2400" i="1" dirty="0">
                <a:solidFill>
                  <a:schemeClr val="tx1"/>
                </a:solidFill>
              </a:rPr>
              <a:t>JAMA </a:t>
            </a:r>
            <a:r>
              <a:rPr lang="es-ES" sz="2400" i="1" dirty="0" err="1">
                <a:solidFill>
                  <a:schemeClr val="tx1"/>
                </a:solidFill>
              </a:rPr>
              <a:t>Intern</a:t>
            </a:r>
            <a:r>
              <a:rPr lang="es-ES" sz="2400" i="1" dirty="0">
                <a:solidFill>
                  <a:schemeClr val="tx1"/>
                </a:solidFill>
              </a:rPr>
              <a:t> </a:t>
            </a:r>
            <a:r>
              <a:rPr lang="es-ES" sz="2400" i="1" dirty="0" err="1">
                <a:solidFill>
                  <a:schemeClr val="tx1"/>
                </a:solidFill>
              </a:rPr>
              <a:t>Med</a:t>
            </a:r>
            <a:r>
              <a:rPr lang="es-ES" sz="2400" dirty="0">
                <a:solidFill>
                  <a:schemeClr val="tx1"/>
                </a:solidFill>
              </a:rPr>
              <a:t>. 2017;177(11):1569-1575. </a:t>
            </a:r>
            <a:endParaRPr lang="es-UY" sz="2400" dirty="0">
              <a:solidFill>
                <a:schemeClr val="tx1"/>
              </a:solidFill>
            </a:endParaRPr>
          </a:p>
        </p:txBody>
      </p:sp>
    </p:spTree>
    <p:extLst>
      <p:ext uri="{BB962C8B-B14F-4D97-AF65-F5344CB8AC3E}">
        <p14:creationId xmlns="" xmlns:p14="http://schemas.microsoft.com/office/powerpoint/2010/main" val="1686813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 xmlns:a16="http://schemas.microsoft.com/office/drawing/2014/main" id="{7560EC7F-53C1-9840-A8CC-84DCC07627E9}"/>
              </a:ext>
            </a:extLst>
          </p:cNvPr>
          <p:cNvSpPr txBox="1">
            <a:spLocks noChangeArrowheads="1"/>
          </p:cNvSpPr>
          <p:nvPr/>
        </p:nvSpPr>
        <p:spPr bwMode="auto">
          <a:xfrm>
            <a:off x="1181299" y="3724672"/>
            <a:ext cx="15348834"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s-ES" sz="5400" b="1" dirty="0">
                <a:solidFill>
                  <a:srgbClr val="002060"/>
                </a:solidFill>
                <a:latin typeface="Calibri" panose="020F0502020204030204" pitchFamily="34" charset="0"/>
                <a:cs typeface="Calibri" panose="020F0502020204030204" pitchFamily="34" charset="0"/>
              </a:rPr>
              <a:t>¿Existe Correlación entre la Efectividad y el Precio?</a:t>
            </a:r>
          </a:p>
        </p:txBody>
      </p:sp>
    </p:spTree>
    <p:extLst>
      <p:ext uri="{BB962C8B-B14F-4D97-AF65-F5344CB8AC3E}">
        <p14:creationId xmlns="" xmlns:p14="http://schemas.microsoft.com/office/powerpoint/2010/main" val="2626789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a:extLst>
              <a:ext uri="{FF2B5EF4-FFF2-40B4-BE49-F238E27FC236}">
                <a16:creationId xmlns="" xmlns:a16="http://schemas.microsoft.com/office/drawing/2014/main" id="{7A5EBA36-454F-874B-AFF8-0658F14F691B}"/>
              </a:ext>
            </a:extLst>
          </p:cNvPr>
          <p:cNvSpPr txBox="1">
            <a:spLocks noChangeArrowheads="1"/>
          </p:cNvSpPr>
          <p:nvPr/>
        </p:nvSpPr>
        <p:spPr bwMode="auto">
          <a:xfrm>
            <a:off x="954146" y="52264"/>
            <a:ext cx="1534883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s-ES" sz="4800" b="1" dirty="0">
                <a:solidFill>
                  <a:srgbClr val="002060"/>
                </a:solidFill>
                <a:latin typeface="Calibri" panose="020F0502020204030204" pitchFamily="34" charset="0"/>
                <a:cs typeface="Calibri" panose="020F0502020204030204" pitchFamily="34" charset="0"/>
              </a:rPr>
              <a:t>¿Existe Correlación entre la Efectividad y el Precio?</a:t>
            </a:r>
          </a:p>
        </p:txBody>
      </p:sp>
      <p:sp>
        <p:nvSpPr>
          <p:cNvPr id="4" name="Line 5">
            <a:extLst>
              <a:ext uri="{FF2B5EF4-FFF2-40B4-BE49-F238E27FC236}">
                <a16:creationId xmlns="" xmlns:a16="http://schemas.microsoft.com/office/drawing/2014/main" id="{C2EAE7EA-51CF-3F49-A4D7-105642870A00}"/>
              </a:ext>
            </a:extLst>
          </p:cNvPr>
          <p:cNvSpPr>
            <a:spLocks noChangeShapeType="1"/>
          </p:cNvSpPr>
          <p:nvPr/>
        </p:nvSpPr>
        <p:spPr bwMode="auto">
          <a:xfrm flipV="1">
            <a:off x="0" y="1091490"/>
            <a:ext cx="17340262" cy="2"/>
          </a:xfrm>
          <a:prstGeom prst="line">
            <a:avLst/>
          </a:prstGeom>
          <a:noFill/>
          <a:ln w="38100" cmpd="dbl">
            <a:solidFill>
              <a:srgbClr val="4F81BD"/>
            </a:solidFill>
            <a:round/>
            <a:headEnd/>
            <a:tailEnd/>
          </a:ln>
          <a:extLst>
            <a:ext uri="{909E8E84-426E-40DD-AFC4-6F175D3DCCD1}">
              <a14:hiddenFill xmlns="" xmlns:a14="http://schemas.microsoft.com/office/drawing/2010/main">
                <a:noFill/>
              </a14:hiddenFill>
            </a:ext>
          </a:extLst>
        </p:spPr>
        <p:txBody>
          <a:bodyPr/>
          <a:lstStyle/>
          <a:p>
            <a:endParaRPr lang="es-UY" sz="6114"/>
          </a:p>
        </p:txBody>
      </p:sp>
      <p:grpSp>
        <p:nvGrpSpPr>
          <p:cNvPr id="17" name="Grupo 16">
            <a:extLst>
              <a:ext uri="{FF2B5EF4-FFF2-40B4-BE49-F238E27FC236}">
                <a16:creationId xmlns="" xmlns:a16="http://schemas.microsoft.com/office/drawing/2014/main" id="{D3914483-8255-9246-999F-C149AEF13B96}"/>
              </a:ext>
            </a:extLst>
          </p:cNvPr>
          <p:cNvGrpSpPr/>
          <p:nvPr/>
        </p:nvGrpSpPr>
        <p:grpSpPr>
          <a:xfrm>
            <a:off x="1037284" y="1451532"/>
            <a:ext cx="6696743" cy="7344816"/>
            <a:chOff x="749252" y="2068488"/>
            <a:chExt cx="6696743" cy="7344816"/>
          </a:xfrm>
        </p:grpSpPr>
        <p:sp>
          <p:nvSpPr>
            <p:cNvPr id="14" name="CuadroTexto 13">
              <a:extLst>
                <a:ext uri="{FF2B5EF4-FFF2-40B4-BE49-F238E27FC236}">
                  <a16:creationId xmlns="" xmlns:a16="http://schemas.microsoft.com/office/drawing/2014/main" id="{CF442F00-BB14-A44D-B783-606723DB4431}"/>
                </a:ext>
              </a:extLst>
            </p:cNvPr>
            <p:cNvSpPr txBox="1"/>
            <p:nvPr/>
          </p:nvSpPr>
          <p:spPr>
            <a:xfrm>
              <a:off x="749252" y="2068488"/>
              <a:ext cx="6696743" cy="7344816"/>
            </a:xfrm>
            <a:prstGeom prst="rect">
              <a:avLst/>
            </a:prstGeom>
            <a:solidFill>
              <a:schemeClr val="bg1">
                <a:lumMod val="95000"/>
              </a:schemeClr>
            </a:solidFill>
          </p:spPr>
          <p:txBody>
            <a:bodyPr wrap="square" rtlCol="0">
              <a:spAutoFit/>
            </a:bodyPr>
            <a:lstStyle/>
            <a:p>
              <a:endParaRPr lang="es-UY" dirty="0"/>
            </a:p>
          </p:txBody>
        </p:sp>
        <p:sp>
          <p:nvSpPr>
            <p:cNvPr id="8" name="Text Box 2">
              <a:extLst>
                <a:ext uri="{FF2B5EF4-FFF2-40B4-BE49-F238E27FC236}">
                  <a16:creationId xmlns="" xmlns:a16="http://schemas.microsoft.com/office/drawing/2014/main" id="{FC330EE1-464C-864A-A278-4C6C35338658}"/>
                </a:ext>
              </a:extLst>
            </p:cNvPr>
            <p:cNvSpPr txBox="1">
              <a:spLocks noChangeArrowheads="1"/>
            </p:cNvSpPr>
            <p:nvPr/>
          </p:nvSpPr>
          <p:spPr bwMode="auto">
            <a:xfrm>
              <a:off x="2117403" y="4291455"/>
              <a:ext cx="3999998" cy="2455929"/>
            </a:xfrm>
            <a:prstGeom prst="rect">
              <a:avLst/>
            </a:prstGeom>
            <a:solidFill>
              <a:schemeClr val="accent1">
                <a:lumMod val="20000"/>
                <a:lumOff val="80000"/>
              </a:schemeClr>
            </a:solidFill>
            <a:ln>
              <a:noFill/>
            </a:ln>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spcBef>
                  <a:spcPct val="50000"/>
                </a:spcBef>
              </a:pPr>
              <a:r>
                <a:rPr lang="en-US" sz="4551" b="1" i="0" dirty="0">
                  <a:solidFill>
                    <a:srgbClr val="000090"/>
                  </a:solidFill>
                  <a:latin typeface="Trebuchet MS" charset="0"/>
                </a:rPr>
                <a:t>EFFECT                                     </a:t>
              </a:r>
              <a:r>
                <a:rPr lang="en-US" sz="3982" i="0" dirty="0">
                  <a:solidFill>
                    <a:srgbClr val="000090"/>
                  </a:solidFill>
                  <a:latin typeface="Trebuchet MS" charset="0"/>
                </a:rPr>
                <a:t>(1 year survival)</a:t>
              </a:r>
            </a:p>
            <a:p>
              <a:pPr algn="ctr" eaLnBrk="1" hangingPunct="1">
                <a:spcBef>
                  <a:spcPct val="50000"/>
                </a:spcBef>
              </a:pPr>
              <a:r>
                <a:rPr lang="en-US" sz="4551" b="1" i="0" dirty="0">
                  <a:latin typeface="Trebuchet MS" charset="0"/>
                </a:rPr>
                <a:t>X  2.3</a:t>
              </a:r>
            </a:p>
          </p:txBody>
        </p:sp>
        <p:sp>
          <p:nvSpPr>
            <p:cNvPr id="9" name="Text Box 3">
              <a:extLst>
                <a:ext uri="{FF2B5EF4-FFF2-40B4-BE49-F238E27FC236}">
                  <a16:creationId xmlns="" xmlns:a16="http://schemas.microsoft.com/office/drawing/2014/main" id="{8B96C7BF-3686-3E46-B7C6-8B40938E3218}"/>
                </a:ext>
              </a:extLst>
            </p:cNvPr>
            <p:cNvSpPr txBox="1">
              <a:spLocks noChangeArrowheads="1"/>
            </p:cNvSpPr>
            <p:nvPr/>
          </p:nvSpPr>
          <p:spPr bwMode="auto">
            <a:xfrm>
              <a:off x="2012945" y="7107424"/>
              <a:ext cx="4095009" cy="1843133"/>
            </a:xfrm>
            <a:prstGeom prst="rect">
              <a:avLst/>
            </a:prstGeom>
            <a:solidFill>
              <a:schemeClr val="accent1">
                <a:lumMod val="20000"/>
                <a:lumOff val="80000"/>
              </a:schemeClr>
            </a:solidFill>
            <a:ln>
              <a:noFill/>
            </a:ln>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spcBef>
                  <a:spcPct val="50000"/>
                </a:spcBef>
              </a:pPr>
              <a:r>
                <a:rPr lang="en-US" sz="4551" b="1" i="0" dirty="0">
                  <a:solidFill>
                    <a:srgbClr val="000090"/>
                  </a:solidFill>
                  <a:latin typeface="Trebuchet MS" charset="0"/>
                </a:rPr>
                <a:t>PRICE   </a:t>
              </a:r>
              <a:r>
                <a:rPr lang="en-US" sz="4551" b="1" i="0" dirty="0">
                  <a:latin typeface="Trebuchet MS" charset="0"/>
                </a:rPr>
                <a:t>                                 </a:t>
              </a:r>
            </a:p>
            <a:p>
              <a:pPr algn="ctr" eaLnBrk="1" hangingPunct="1">
                <a:spcBef>
                  <a:spcPct val="50000"/>
                </a:spcBef>
              </a:pPr>
              <a:r>
                <a:rPr lang="en-US" sz="4551" b="1" i="0" dirty="0">
                  <a:latin typeface="Trebuchet MS" charset="0"/>
                </a:rPr>
                <a:t>X  440</a:t>
              </a:r>
            </a:p>
          </p:txBody>
        </p:sp>
        <p:sp>
          <p:nvSpPr>
            <p:cNvPr id="10" name="Text Box 31">
              <a:extLst>
                <a:ext uri="{FF2B5EF4-FFF2-40B4-BE49-F238E27FC236}">
                  <a16:creationId xmlns="" xmlns:a16="http://schemas.microsoft.com/office/drawing/2014/main" id="{C8069400-1574-5040-B305-16BC4F72DCBB}"/>
                </a:ext>
              </a:extLst>
            </p:cNvPr>
            <p:cNvSpPr txBox="1">
              <a:spLocks noChangeArrowheads="1"/>
            </p:cNvSpPr>
            <p:nvPr/>
          </p:nvSpPr>
          <p:spPr bwMode="auto">
            <a:xfrm>
              <a:off x="965275" y="2140496"/>
              <a:ext cx="6448270" cy="1366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lnSpc>
                  <a:spcPct val="90000"/>
                </a:lnSpc>
                <a:spcBef>
                  <a:spcPct val="50000"/>
                </a:spcBef>
              </a:pPr>
              <a:r>
                <a:rPr lang="en-US" sz="3600" b="1" i="0" dirty="0">
                  <a:solidFill>
                    <a:srgbClr val="000000"/>
                  </a:solidFill>
                  <a:latin typeface="Calibri" panose="020F0502020204030204" pitchFamily="34" charset="0"/>
                  <a:ea typeface="ヒラギノ角ゴ ProN W3" charset="0"/>
                  <a:cs typeface="Calibri" panose="020F0502020204030204" pitchFamily="34" charset="0"/>
                </a:rPr>
                <a:t>MELANOMA AVANZADO</a:t>
              </a:r>
            </a:p>
            <a:p>
              <a:pPr algn="ctr" eaLnBrk="1" hangingPunct="1">
                <a:lnSpc>
                  <a:spcPct val="90000"/>
                </a:lnSpc>
                <a:spcBef>
                  <a:spcPct val="50000"/>
                </a:spcBef>
              </a:pPr>
              <a:r>
                <a:rPr lang="en-US" sz="3600" b="1" dirty="0">
                  <a:solidFill>
                    <a:schemeClr val="tx1">
                      <a:lumMod val="65000"/>
                      <a:lumOff val="35000"/>
                    </a:schemeClr>
                  </a:solidFill>
                  <a:effectLst>
                    <a:outerShdw blurRad="38100" dist="38100" dir="2700000" algn="tl">
                      <a:srgbClr val="FFFFFF"/>
                    </a:outerShdw>
                  </a:effectLst>
                  <a:latin typeface="Calibri" panose="020F0502020204030204" pitchFamily="34" charset="0"/>
                  <a:cs typeface="Calibri" panose="020F0502020204030204" pitchFamily="34" charset="0"/>
                </a:rPr>
                <a:t>Nivolumab vs Dacarbazine</a:t>
              </a:r>
            </a:p>
          </p:txBody>
        </p:sp>
      </p:grpSp>
      <p:grpSp>
        <p:nvGrpSpPr>
          <p:cNvPr id="18" name="Grupo 17">
            <a:extLst>
              <a:ext uri="{FF2B5EF4-FFF2-40B4-BE49-F238E27FC236}">
                <a16:creationId xmlns="" xmlns:a16="http://schemas.microsoft.com/office/drawing/2014/main" id="{0BD834BC-00F3-6B4D-8491-80FB0281C93A}"/>
              </a:ext>
            </a:extLst>
          </p:cNvPr>
          <p:cNvGrpSpPr/>
          <p:nvPr/>
        </p:nvGrpSpPr>
        <p:grpSpPr>
          <a:xfrm>
            <a:off x="8709688" y="1439857"/>
            <a:ext cx="7883720" cy="7344816"/>
            <a:chOff x="8709688" y="2056813"/>
            <a:chExt cx="7883720" cy="7344816"/>
          </a:xfrm>
        </p:grpSpPr>
        <p:sp>
          <p:nvSpPr>
            <p:cNvPr id="15" name="CuadroTexto 14">
              <a:extLst>
                <a:ext uri="{FF2B5EF4-FFF2-40B4-BE49-F238E27FC236}">
                  <a16:creationId xmlns="" xmlns:a16="http://schemas.microsoft.com/office/drawing/2014/main" id="{2C9C43D6-41BF-8F4A-BD6F-9E2836E734B1}"/>
                </a:ext>
              </a:extLst>
            </p:cNvPr>
            <p:cNvSpPr txBox="1"/>
            <p:nvPr/>
          </p:nvSpPr>
          <p:spPr>
            <a:xfrm>
              <a:off x="9102179" y="2056813"/>
              <a:ext cx="6984776" cy="7344816"/>
            </a:xfrm>
            <a:prstGeom prst="rect">
              <a:avLst/>
            </a:prstGeom>
            <a:solidFill>
              <a:schemeClr val="bg1">
                <a:lumMod val="95000"/>
              </a:schemeClr>
            </a:solidFill>
          </p:spPr>
          <p:txBody>
            <a:bodyPr wrap="square" rtlCol="0">
              <a:spAutoFit/>
            </a:bodyPr>
            <a:lstStyle/>
            <a:p>
              <a:endParaRPr lang="es-UY" dirty="0"/>
            </a:p>
          </p:txBody>
        </p:sp>
        <p:sp>
          <p:nvSpPr>
            <p:cNvPr id="11" name="Text Box 2">
              <a:extLst>
                <a:ext uri="{FF2B5EF4-FFF2-40B4-BE49-F238E27FC236}">
                  <a16:creationId xmlns="" xmlns:a16="http://schemas.microsoft.com/office/drawing/2014/main" id="{37CE5EEA-AD5C-344F-B45D-DA8F3DFC468C}"/>
                </a:ext>
              </a:extLst>
            </p:cNvPr>
            <p:cNvSpPr txBox="1">
              <a:spLocks noChangeArrowheads="1"/>
            </p:cNvSpPr>
            <p:nvPr/>
          </p:nvSpPr>
          <p:spPr bwMode="auto">
            <a:xfrm>
              <a:off x="11225409" y="4725127"/>
              <a:ext cx="2888442" cy="2455929"/>
            </a:xfrm>
            <a:prstGeom prst="rect">
              <a:avLst/>
            </a:prstGeom>
            <a:solidFill>
              <a:schemeClr val="accent1">
                <a:lumMod val="20000"/>
                <a:lumOff val="80000"/>
              </a:schemeClr>
            </a:solidFill>
            <a:ln>
              <a:noFill/>
            </a:ln>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spcBef>
                  <a:spcPct val="50000"/>
                </a:spcBef>
              </a:pPr>
              <a:r>
                <a:rPr lang="en-US" sz="4551" b="1" i="0" dirty="0">
                  <a:solidFill>
                    <a:srgbClr val="000090"/>
                  </a:solidFill>
                  <a:latin typeface="Trebuchet MS" charset="0"/>
                </a:rPr>
                <a:t>EFFECT                         </a:t>
              </a:r>
              <a:r>
                <a:rPr lang="en-US" sz="3982" i="0" dirty="0">
                  <a:solidFill>
                    <a:srgbClr val="000090"/>
                  </a:solidFill>
                  <a:latin typeface="Trebuchet MS" charset="0"/>
                </a:rPr>
                <a:t>(Median SV)</a:t>
              </a:r>
            </a:p>
            <a:p>
              <a:pPr algn="ctr" eaLnBrk="1" hangingPunct="1">
                <a:spcBef>
                  <a:spcPct val="50000"/>
                </a:spcBef>
              </a:pPr>
              <a:r>
                <a:rPr lang="en-US" sz="4551" b="1" i="0" dirty="0">
                  <a:latin typeface="Trebuchet MS" charset="0"/>
                </a:rPr>
                <a:t>X  1.4</a:t>
              </a:r>
            </a:p>
          </p:txBody>
        </p:sp>
        <p:sp>
          <p:nvSpPr>
            <p:cNvPr id="12" name="Text Box 3">
              <a:extLst>
                <a:ext uri="{FF2B5EF4-FFF2-40B4-BE49-F238E27FC236}">
                  <a16:creationId xmlns="" xmlns:a16="http://schemas.microsoft.com/office/drawing/2014/main" id="{3AD4D362-4FF4-204E-A4BC-D3B9D5775E7D}"/>
                </a:ext>
              </a:extLst>
            </p:cNvPr>
            <p:cNvSpPr txBox="1">
              <a:spLocks noChangeArrowheads="1"/>
            </p:cNvSpPr>
            <p:nvPr/>
          </p:nvSpPr>
          <p:spPr bwMode="auto">
            <a:xfrm>
              <a:off x="11189245" y="7426155"/>
              <a:ext cx="2924606" cy="1843133"/>
            </a:xfrm>
            <a:prstGeom prst="rect">
              <a:avLst/>
            </a:prstGeom>
            <a:solidFill>
              <a:schemeClr val="accent1">
                <a:lumMod val="20000"/>
                <a:lumOff val="80000"/>
              </a:schemeClr>
            </a:solidFill>
            <a:ln>
              <a:noFill/>
            </a:ln>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spcBef>
                  <a:spcPct val="50000"/>
                </a:spcBef>
              </a:pPr>
              <a:r>
                <a:rPr lang="en-US" sz="4551" b="1" i="0" dirty="0">
                  <a:solidFill>
                    <a:srgbClr val="000090"/>
                  </a:solidFill>
                  <a:latin typeface="Trebuchet MS" charset="0"/>
                </a:rPr>
                <a:t>PRICE   </a:t>
              </a:r>
              <a:r>
                <a:rPr lang="en-US" sz="4551" b="1" i="0" dirty="0">
                  <a:latin typeface="Trebuchet MS" charset="0"/>
                </a:rPr>
                <a:t>                                 </a:t>
              </a:r>
            </a:p>
            <a:p>
              <a:pPr algn="ctr" eaLnBrk="1" hangingPunct="1">
                <a:spcBef>
                  <a:spcPct val="50000"/>
                </a:spcBef>
              </a:pPr>
              <a:r>
                <a:rPr lang="en-US" sz="4551" b="1" i="0" dirty="0">
                  <a:latin typeface="Trebuchet MS" charset="0"/>
                </a:rPr>
                <a:t>X  6.8</a:t>
              </a:r>
            </a:p>
          </p:txBody>
        </p:sp>
        <p:sp>
          <p:nvSpPr>
            <p:cNvPr id="13" name="Text Box 31">
              <a:extLst>
                <a:ext uri="{FF2B5EF4-FFF2-40B4-BE49-F238E27FC236}">
                  <a16:creationId xmlns="" xmlns:a16="http://schemas.microsoft.com/office/drawing/2014/main" id="{CBF22BA1-3451-4245-97CE-2E67F07B58E5}"/>
                </a:ext>
              </a:extLst>
            </p:cNvPr>
            <p:cNvSpPr txBox="1">
              <a:spLocks noChangeArrowheads="1"/>
            </p:cNvSpPr>
            <p:nvPr/>
          </p:nvSpPr>
          <p:spPr bwMode="auto">
            <a:xfrm>
              <a:off x="8709688" y="2140496"/>
              <a:ext cx="7883720" cy="2363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lnSpc>
                  <a:spcPct val="90000"/>
                </a:lnSpc>
                <a:spcBef>
                  <a:spcPct val="50000"/>
                </a:spcBef>
              </a:pPr>
              <a:r>
                <a:rPr lang="en-US" sz="3600" b="1" i="0" dirty="0">
                  <a:solidFill>
                    <a:srgbClr val="000000"/>
                  </a:solidFill>
                  <a:latin typeface="Calibri" panose="020F0502020204030204" pitchFamily="34" charset="0"/>
                  <a:ea typeface="ヒラギノ角ゴ ProN W3" charset="0"/>
                  <a:cs typeface="Calibri" panose="020F0502020204030204" pitchFamily="34" charset="0"/>
                </a:rPr>
                <a:t>CANCER DE MAMA AVANZADO</a:t>
              </a:r>
            </a:p>
            <a:p>
              <a:pPr algn="ctr" eaLnBrk="1" hangingPunct="1">
                <a:lnSpc>
                  <a:spcPct val="90000"/>
                </a:lnSpc>
                <a:spcBef>
                  <a:spcPct val="50000"/>
                </a:spcBef>
              </a:pPr>
              <a:r>
                <a:rPr lang="en-US" sz="3600" b="1" dirty="0" err="1">
                  <a:solidFill>
                    <a:schemeClr val="tx1">
                      <a:lumMod val="65000"/>
                      <a:lumOff val="35000"/>
                    </a:schemeClr>
                  </a:solidFill>
                  <a:effectLst>
                    <a:outerShdw blurRad="38100" dist="38100" dir="2700000" algn="tl">
                      <a:srgbClr val="FFFFFF"/>
                    </a:outerShdw>
                  </a:effectLst>
                  <a:latin typeface="Calibri" panose="020F0502020204030204" pitchFamily="34" charset="0"/>
                  <a:cs typeface="Calibri" panose="020F0502020204030204" pitchFamily="34" charset="0"/>
                </a:rPr>
                <a:t>Pertuzumab</a:t>
              </a:r>
              <a:r>
                <a:rPr lang="en-US" sz="3600" b="1" dirty="0">
                  <a:solidFill>
                    <a:schemeClr val="tx1">
                      <a:lumMod val="65000"/>
                      <a:lumOff val="35000"/>
                    </a:schemeClr>
                  </a:solidFill>
                  <a:effectLst>
                    <a:outerShdw blurRad="38100" dist="38100" dir="2700000" algn="tl">
                      <a:srgbClr val="FFFFFF"/>
                    </a:outerShdw>
                  </a:effectLst>
                  <a:latin typeface="Calibri" panose="020F0502020204030204" pitchFamily="34" charset="0"/>
                  <a:cs typeface="Calibri" panose="020F0502020204030204" pitchFamily="34" charset="0"/>
                </a:rPr>
                <a:t> +Trastuzumab +D                 vs                                                       Trastuzumab +D</a:t>
              </a:r>
            </a:p>
          </p:txBody>
        </p:sp>
      </p:grpSp>
      <p:sp>
        <p:nvSpPr>
          <p:cNvPr id="19" name="CuadroTexto 18">
            <a:extLst>
              <a:ext uri="{FF2B5EF4-FFF2-40B4-BE49-F238E27FC236}">
                <a16:creationId xmlns="" xmlns:a16="http://schemas.microsoft.com/office/drawing/2014/main" id="{4B3EEBA1-8DA6-194E-8C29-B5E57435BA62}"/>
              </a:ext>
            </a:extLst>
          </p:cNvPr>
          <p:cNvSpPr txBox="1"/>
          <p:nvPr/>
        </p:nvSpPr>
        <p:spPr>
          <a:xfrm>
            <a:off x="674846" y="8837240"/>
            <a:ext cx="16132189" cy="769441"/>
          </a:xfrm>
          <a:prstGeom prst="rect">
            <a:avLst/>
          </a:prstGeom>
          <a:noFill/>
        </p:spPr>
        <p:txBody>
          <a:bodyPr wrap="square" rtlCol="0">
            <a:spAutoFit/>
          </a:bodyPr>
          <a:lstStyle/>
          <a:p>
            <a:pPr algn="l"/>
            <a:r>
              <a:rPr lang="es-ES" sz="2200" dirty="0"/>
              <a:t>Costo del tratamiento durante la sobrevida libre de progresión mediana.                                                                                                                       Precios de los tratamientos: QT basados en licitación UCA 2015; nuevos tratamientos basados en precios internacionales (no negociados)</a:t>
            </a:r>
            <a:endParaRPr lang="en-US" sz="2200" dirty="0">
              <a:latin typeface="Arial" charset="0"/>
            </a:endParaRPr>
          </a:p>
        </p:txBody>
      </p:sp>
    </p:spTree>
    <p:extLst>
      <p:ext uri="{BB962C8B-B14F-4D97-AF65-F5344CB8AC3E}">
        <p14:creationId xmlns="" xmlns:p14="http://schemas.microsoft.com/office/powerpoint/2010/main" val="19382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 xmlns:a16="http://schemas.microsoft.com/office/drawing/2014/main" id="{A0E8C9E7-937E-E948-964D-48ABCD672F08}"/>
              </a:ext>
            </a:extLst>
          </p:cNvPr>
          <p:cNvSpPr>
            <a:spLocks noChangeArrowheads="1"/>
          </p:cNvSpPr>
          <p:nvPr/>
        </p:nvSpPr>
        <p:spPr bwMode="auto">
          <a:xfrm>
            <a:off x="2198843" y="276955"/>
            <a:ext cx="12973690" cy="1625600"/>
          </a:xfrm>
          <a:prstGeom prst="rect">
            <a:avLst/>
          </a:prstGeom>
          <a:noFill/>
          <a:ln w="12700">
            <a:noFill/>
            <a:miter lim="800000"/>
            <a:headEnd/>
            <a:tailEnd/>
          </a:ln>
          <a:effectLst/>
        </p:spPr>
        <p:txBody>
          <a:bodyPr lIns="128694" tIns="63218" rIns="128694" bIns="63218" anchor="ctr"/>
          <a:lstStyle/>
          <a:p>
            <a:pPr algn="ctr">
              <a:defRPr/>
            </a:pPr>
            <a:endParaRPr lang="en-GB" sz="3982" b="1">
              <a:solidFill>
                <a:schemeClr val="bg1"/>
              </a:solidFill>
              <a:effectLst>
                <a:outerShdw blurRad="38100" dist="38100" dir="2700000" algn="tl">
                  <a:srgbClr val="000000"/>
                </a:outerShdw>
              </a:effectLst>
              <a:latin typeface="Times New Roman" pitchFamily="18" charset="0"/>
              <a:ea typeface="+mn-ea"/>
              <a:cs typeface="Times New Roman" pitchFamily="18" charset="0"/>
            </a:endParaRPr>
          </a:p>
        </p:txBody>
      </p:sp>
      <p:sp>
        <p:nvSpPr>
          <p:cNvPr id="5" name="Rectángulo 4">
            <a:extLst>
              <a:ext uri="{FF2B5EF4-FFF2-40B4-BE49-F238E27FC236}">
                <a16:creationId xmlns="" xmlns:a16="http://schemas.microsoft.com/office/drawing/2014/main" id="{DCDEA434-1441-0B4C-84C3-B6510686D34A}"/>
              </a:ext>
            </a:extLst>
          </p:cNvPr>
          <p:cNvSpPr/>
          <p:nvPr/>
        </p:nvSpPr>
        <p:spPr>
          <a:xfrm>
            <a:off x="605235" y="470422"/>
            <a:ext cx="16065757" cy="661784"/>
          </a:xfrm>
          <a:prstGeom prst="rect">
            <a:avLst/>
          </a:prstGeom>
        </p:spPr>
        <p:txBody>
          <a:bodyPr wrap="square">
            <a:spAutoFit/>
          </a:bodyPr>
          <a:lstStyle/>
          <a:p>
            <a:pPr>
              <a:lnSpc>
                <a:spcPct val="110000"/>
              </a:lnSpc>
            </a:pPr>
            <a:r>
              <a:rPr lang="es-ES" sz="3600" b="1" dirty="0">
                <a:solidFill>
                  <a:schemeClr val="tx1"/>
                </a:solidFill>
              </a:rPr>
              <a:t>¿COMO DEFINIR EL VALOR CLINICO DE LAS NUEVAS TERAPIAS?</a:t>
            </a:r>
          </a:p>
        </p:txBody>
      </p:sp>
      <p:sp>
        <p:nvSpPr>
          <p:cNvPr id="6" name="Line 5">
            <a:extLst>
              <a:ext uri="{FF2B5EF4-FFF2-40B4-BE49-F238E27FC236}">
                <a16:creationId xmlns="" xmlns:a16="http://schemas.microsoft.com/office/drawing/2014/main" id="{A7E7F4C3-5B2D-054F-9932-F2948865DB0E}"/>
              </a:ext>
            </a:extLst>
          </p:cNvPr>
          <p:cNvSpPr>
            <a:spLocks noChangeShapeType="1"/>
          </p:cNvSpPr>
          <p:nvPr/>
        </p:nvSpPr>
        <p:spPr bwMode="auto">
          <a:xfrm flipV="1">
            <a:off x="230282" y="1348408"/>
            <a:ext cx="16879698" cy="0"/>
          </a:xfrm>
          <a:prstGeom prst="line">
            <a:avLst/>
          </a:prstGeom>
          <a:noFill/>
          <a:ln w="38100" cmpd="dbl">
            <a:solidFill>
              <a:srgbClr val="4F81BD"/>
            </a:solidFill>
            <a:round/>
            <a:headEnd/>
            <a:tailEnd/>
          </a:ln>
          <a:extLst>
            <a:ext uri="{909E8E84-426E-40DD-AFC4-6F175D3DCCD1}">
              <a14:hiddenFill xmlns="" xmlns:a14="http://schemas.microsoft.com/office/drawing/2010/main">
                <a:noFill/>
              </a14:hiddenFill>
            </a:ext>
          </a:extLst>
        </p:spPr>
        <p:txBody>
          <a:bodyPr/>
          <a:lstStyle/>
          <a:p>
            <a:endParaRPr lang="es-UY" sz="6115"/>
          </a:p>
        </p:txBody>
      </p:sp>
      <p:grpSp>
        <p:nvGrpSpPr>
          <p:cNvPr id="3" name="Grupo 2">
            <a:extLst>
              <a:ext uri="{FF2B5EF4-FFF2-40B4-BE49-F238E27FC236}">
                <a16:creationId xmlns="" xmlns:a16="http://schemas.microsoft.com/office/drawing/2014/main" id="{9AF8A6C0-1587-AE42-BA04-A53D5EEADF02}"/>
              </a:ext>
            </a:extLst>
          </p:cNvPr>
          <p:cNvGrpSpPr/>
          <p:nvPr/>
        </p:nvGrpSpPr>
        <p:grpSpPr>
          <a:xfrm>
            <a:off x="1037988" y="1954667"/>
            <a:ext cx="15295399" cy="4578317"/>
            <a:chOff x="1158536" y="4397132"/>
            <a:chExt cx="15295399" cy="4578317"/>
          </a:xfrm>
        </p:grpSpPr>
        <p:sp>
          <p:nvSpPr>
            <p:cNvPr id="7" name="CuadroTexto 6">
              <a:extLst>
                <a:ext uri="{FF2B5EF4-FFF2-40B4-BE49-F238E27FC236}">
                  <a16:creationId xmlns="" xmlns:a16="http://schemas.microsoft.com/office/drawing/2014/main" id="{42D2861B-8E3E-9C4E-9C8D-13178EA944B9}"/>
                </a:ext>
              </a:extLst>
            </p:cNvPr>
            <p:cNvSpPr txBox="1"/>
            <p:nvPr/>
          </p:nvSpPr>
          <p:spPr>
            <a:xfrm>
              <a:off x="2333427" y="6322184"/>
              <a:ext cx="12097344" cy="1938992"/>
            </a:xfrm>
            <a:prstGeom prst="rect">
              <a:avLst/>
            </a:prstGeom>
            <a:noFill/>
          </p:spPr>
          <p:txBody>
            <a:bodyPr wrap="square" rtlCol="0">
              <a:spAutoFit/>
            </a:bodyPr>
            <a:lstStyle/>
            <a:p>
              <a:r>
                <a:rPr lang="es-ES" sz="4000" b="1" dirty="0">
                  <a:solidFill>
                    <a:srgbClr val="002060"/>
                  </a:solidFill>
                </a:rPr>
                <a:t>Valor Clínico </a:t>
              </a:r>
              <a:r>
                <a:rPr lang="es-ES" sz="4000" b="1" dirty="0">
                  <a:solidFill>
                    <a:srgbClr val="002060"/>
                  </a:solidFill>
                  <a:sym typeface="Symbol" pitchFamily="2" charset="2"/>
                </a:rPr>
                <a:t></a:t>
              </a:r>
              <a:r>
                <a:rPr lang="es-ES" sz="4000" b="1" dirty="0">
                  <a:solidFill>
                    <a:srgbClr val="002060"/>
                  </a:solidFill>
                </a:rPr>
                <a:t> </a:t>
              </a:r>
              <a:r>
                <a:rPr lang="es-ES" sz="4000" b="1" u="sng" dirty="0">
                  <a:solidFill>
                    <a:srgbClr val="002060"/>
                  </a:solidFill>
                </a:rPr>
                <a:t>beneficio clínico</a:t>
              </a:r>
              <a:endParaRPr lang="es-UY" sz="4000" b="1" u="sng" dirty="0">
                <a:solidFill>
                  <a:srgbClr val="002060"/>
                </a:solidFill>
              </a:endParaRPr>
            </a:p>
            <a:p>
              <a:r>
                <a:rPr lang="es-ES" sz="4000" b="1" dirty="0">
                  <a:solidFill>
                    <a:srgbClr val="002060"/>
                  </a:solidFill>
                </a:rPr>
                <a:t>                             toxicidad + costo</a:t>
              </a:r>
              <a:r>
                <a:rPr lang="es-UY" sz="4000" b="1" dirty="0">
                  <a:solidFill>
                    <a:srgbClr val="002060"/>
                  </a:solidFill>
                </a:rPr>
                <a:t> </a:t>
              </a:r>
              <a:endParaRPr lang="es-ES" sz="4000" b="1" dirty="0">
                <a:solidFill>
                  <a:srgbClr val="002060"/>
                </a:solidFill>
              </a:endParaRPr>
            </a:p>
            <a:p>
              <a:endParaRPr lang="es-UY" sz="4000" dirty="0"/>
            </a:p>
          </p:txBody>
        </p:sp>
        <p:sp>
          <p:nvSpPr>
            <p:cNvPr id="14" name="CuadroTexto 13">
              <a:extLst>
                <a:ext uri="{FF2B5EF4-FFF2-40B4-BE49-F238E27FC236}">
                  <a16:creationId xmlns="" xmlns:a16="http://schemas.microsoft.com/office/drawing/2014/main" id="{AB0B3ED0-FFD8-E647-A0B6-56A253889AD0}"/>
                </a:ext>
              </a:extLst>
            </p:cNvPr>
            <p:cNvSpPr txBox="1"/>
            <p:nvPr/>
          </p:nvSpPr>
          <p:spPr>
            <a:xfrm>
              <a:off x="3989611" y="8021342"/>
              <a:ext cx="12464324" cy="954107"/>
            </a:xfrm>
            <a:prstGeom prst="rect">
              <a:avLst/>
            </a:prstGeom>
            <a:noFill/>
          </p:spPr>
          <p:txBody>
            <a:bodyPr wrap="square" rtlCol="0">
              <a:spAutoFit/>
            </a:bodyPr>
            <a:lstStyle/>
            <a:p>
              <a:pPr algn="r"/>
              <a:r>
                <a:rPr lang="es-UY" sz="2800" dirty="0"/>
                <a:t>J Clin Oncol. 2016;34(24):2925-34</a:t>
              </a:r>
            </a:p>
            <a:p>
              <a:pPr algn="r"/>
              <a:r>
                <a:rPr lang="es-UY" sz="2800" dirty="0"/>
                <a:t>Annals of Oncology 2015;26: 1547–1573, </a:t>
              </a:r>
            </a:p>
          </p:txBody>
        </p:sp>
        <p:sp>
          <p:nvSpPr>
            <p:cNvPr id="2" name="Rectángulo 1">
              <a:extLst>
                <a:ext uri="{FF2B5EF4-FFF2-40B4-BE49-F238E27FC236}">
                  <a16:creationId xmlns="" xmlns:a16="http://schemas.microsoft.com/office/drawing/2014/main" id="{616526FB-FA09-D14C-8FB5-8D792034FB83}"/>
                </a:ext>
              </a:extLst>
            </p:cNvPr>
            <p:cNvSpPr/>
            <p:nvPr/>
          </p:nvSpPr>
          <p:spPr>
            <a:xfrm>
              <a:off x="1158536" y="4397132"/>
              <a:ext cx="15181086" cy="1415772"/>
            </a:xfrm>
            <a:prstGeom prst="rect">
              <a:avLst/>
            </a:prstGeom>
          </p:spPr>
          <p:txBody>
            <a:bodyPr wrap="square">
              <a:spAutoFit/>
            </a:bodyPr>
            <a:lstStyle/>
            <a:p>
              <a:pPr marL="571500" indent="-571500">
                <a:buFont typeface="Arial" panose="020B0604020202020204" pitchFamily="34" charset="0"/>
                <a:buChar char="•"/>
              </a:pPr>
              <a:r>
                <a:rPr lang="es-UY" b="1" dirty="0">
                  <a:latin typeface="Calibri" panose="020F0502020204030204" pitchFamily="34" charset="0"/>
                  <a:cs typeface="Calibri" panose="020F0502020204030204" pitchFamily="34" charset="0"/>
                </a:rPr>
                <a:t>El valor de cualquier nuevo tratamiento está determinado por el balance entre la magnitud de su beneficio clínico y su costo</a:t>
              </a:r>
              <a:endParaRPr lang="es-UY" dirty="0">
                <a:latin typeface="Calibri" panose="020F0502020204030204" pitchFamily="34" charset="0"/>
                <a:cs typeface="Calibri" panose="020F0502020204030204" pitchFamily="34" charset="0"/>
              </a:endParaRPr>
            </a:p>
          </p:txBody>
        </p:sp>
      </p:grpSp>
      <p:sp>
        <p:nvSpPr>
          <p:cNvPr id="11" name="Rectángulo 10">
            <a:extLst>
              <a:ext uri="{FF2B5EF4-FFF2-40B4-BE49-F238E27FC236}">
                <a16:creationId xmlns="" xmlns:a16="http://schemas.microsoft.com/office/drawing/2014/main" id="{9996276A-19AB-D347-81CD-7DB5DAB36DD5}"/>
              </a:ext>
            </a:extLst>
          </p:cNvPr>
          <p:cNvSpPr/>
          <p:nvPr/>
        </p:nvSpPr>
        <p:spPr>
          <a:xfrm>
            <a:off x="1193901" y="7037040"/>
            <a:ext cx="15181086" cy="2077492"/>
          </a:xfrm>
          <a:prstGeom prst="rect">
            <a:avLst/>
          </a:prstGeom>
        </p:spPr>
        <p:txBody>
          <a:bodyPr wrap="square">
            <a:spAutoFit/>
          </a:bodyPr>
          <a:lstStyle/>
          <a:p>
            <a:pPr marL="571500" indent="-571500" algn="just">
              <a:buFont typeface="Arial" panose="020B0604020202020204" pitchFamily="34" charset="0"/>
              <a:buChar char="•"/>
            </a:pPr>
            <a:r>
              <a:rPr lang="es-UY" b="1" dirty="0">
                <a:latin typeface="Calibri" panose="020F0502020204030204" pitchFamily="34" charset="0"/>
                <a:cs typeface="Calibri" panose="020F0502020204030204" pitchFamily="34" charset="0"/>
              </a:rPr>
              <a:t>En una era </a:t>
            </a:r>
            <a:r>
              <a:rPr lang="es-UY" b="1">
                <a:latin typeface="Calibri" panose="020F0502020204030204" pitchFamily="34" charset="0"/>
                <a:cs typeface="Calibri" panose="020F0502020204030204" pitchFamily="34" charset="0"/>
              </a:rPr>
              <a:t>de rápida expansión </a:t>
            </a:r>
            <a:r>
              <a:rPr lang="es-UY" b="1" dirty="0">
                <a:latin typeface="Calibri" panose="020F0502020204030204" pitchFamily="34" charset="0"/>
                <a:cs typeface="Calibri" panose="020F0502020204030204" pitchFamily="34" charset="0"/>
              </a:rPr>
              <a:t>de nuevas terapias y otras tecnologías de alto precio, es cada vez mas importante considerar el </a:t>
            </a:r>
            <a:r>
              <a:rPr lang="es-UY" sz="4000" b="1" dirty="0">
                <a:solidFill>
                  <a:srgbClr val="002060"/>
                </a:solidFill>
              </a:rPr>
              <a:t>VALOR CLINICO</a:t>
            </a:r>
          </a:p>
        </p:txBody>
      </p:sp>
    </p:spTree>
    <p:extLst>
      <p:ext uri="{BB962C8B-B14F-4D97-AF65-F5344CB8AC3E}">
        <p14:creationId xmlns="" xmlns:p14="http://schemas.microsoft.com/office/powerpoint/2010/main" val="73071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a:extLst>
              <a:ext uri="{FF2B5EF4-FFF2-40B4-BE49-F238E27FC236}">
                <a16:creationId xmlns="" xmlns:a16="http://schemas.microsoft.com/office/drawing/2014/main" id="{4F3B680F-327B-4B59-B703-070E483F5819}"/>
              </a:ext>
            </a:extLst>
          </p:cNvPr>
          <p:cNvSpPr txBox="1">
            <a:spLocks noChangeArrowheads="1"/>
          </p:cNvSpPr>
          <p:nvPr/>
        </p:nvSpPr>
        <p:spPr bwMode="auto">
          <a:xfrm>
            <a:off x="2881083" y="2413142"/>
            <a:ext cx="11572486" cy="3944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UY" altLang="es-UY" sz="5120" b="1" dirty="0">
                <a:solidFill>
                  <a:schemeClr val="tx2">
                    <a:lumMod val="75000"/>
                  </a:schemeClr>
                </a:solidFill>
                <a:latin typeface="+mj-lt"/>
                <a:cs typeface="Arial" panose="020B0604020202020204" pitchFamily="34" charset="0"/>
              </a:rPr>
              <a:t>Fondo Nacional de Recursos de Uruguay:</a:t>
            </a:r>
          </a:p>
          <a:p>
            <a:pPr algn="ctr"/>
            <a:endParaRPr lang="es-UY" sz="5120" b="1" dirty="0">
              <a:solidFill>
                <a:schemeClr val="tx2">
                  <a:lumMod val="75000"/>
                </a:schemeClr>
              </a:solidFill>
              <a:latin typeface="+mj-lt"/>
              <a:cs typeface="Arial" panose="020B0604020202020204" pitchFamily="34" charset="0"/>
            </a:endParaRPr>
          </a:p>
          <a:p>
            <a:pPr algn="ctr"/>
            <a:r>
              <a:rPr lang="es-UY" sz="5120" b="1" dirty="0">
                <a:solidFill>
                  <a:schemeClr val="tx2">
                    <a:lumMod val="75000"/>
                  </a:schemeClr>
                </a:solidFill>
                <a:latin typeface="+mj-lt"/>
              </a:rPr>
              <a:t> </a:t>
            </a:r>
            <a:r>
              <a:rPr lang="es-UY" sz="4551" dirty="0">
                <a:solidFill>
                  <a:schemeClr val="tx2">
                    <a:lumMod val="75000"/>
                  </a:schemeClr>
                </a:solidFill>
                <a:latin typeface="+mj-lt"/>
              </a:rPr>
              <a:t>Un modelo de financiamiento</a:t>
            </a:r>
          </a:p>
          <a:p>
            <a:pPr algn="ctr"/>
            <a:r>
              <a:rPr lang="es-UY" sz="4551" dirty="0">
                <a:solidFill>
                  <a:schemeClr val="tx2">
                    <a:lumMod val="75000"/>
                  </a:schemeClr>
                </a:solidFill>
                <a:latin typeface="+mj-lt"/>
              </a:rPr>
              <a:t> y monitoreo de las prestaciones de alto costo</a:t>
            </a:r>
            <a:r>
              <a:rPr lang="es-UY" altLang="es-UY" sz="4551" dirty="0">
                <a:solidFill>
                  <a:schemeClr val="tx2">
                    <a:lumMod val="75000"/>
                  </a:schemeClr>
                </a:solidFill>
                <a:latin typeface="+mj-lt"/>
                <a:cs typeface="Arial" panose="020B0604020202020204" pitchFamily="34" charset="0"/>
              </a:rPr>
              <a:t> </a:t>
            </a:r>
          </a:p>
        </p:txBody>
      </p:sp>
      <p:pic>
        <p:nvPicPr>
          <p:cNvPr id="3" name="Imagen 2"/>
          <p:cNvPicPr>
            <a:picLocks noChangeAspect="1"/>
          </p:cNvPicPr>
          <p:nvPr/>
        </p:nvPicPr>
        <p:blipFill>
          <a:blip r:embed="rId2"/>
          <a:stretch>
            <a:fillRect/>
          </a:stretch>
        </p:blipFill>
        <p:spPr>
          <a:xfrm>
            <a:off x="2468766" y="430603"/>
            <a:ext cx="2568852" cy="938782"/>
          </a:xfrm>
          <a:prstGeom prst="rect">
            <a:avLst/>
          </a:prstGeom>
        </p:spPr>
      </p:pic>
      <p:pic>
        <p:nvPicPr>
          <p:cNvPr id="4" name="Imagen 3"/>
          <p:cNvPicPr>
            <a:picLocks noChangeAspect="1"/>
          </p:cNvPicPr>
          <p:nvPr/>
        </p:nvPicPr>
        <p:blipFill>
          <a:blip r:embed="rId2"/>
          <a:stretch>
            <a:fillRect/>
          </a:stretch>
        </p:blipFill>
        <p:spPr>
          <a:xfrm>
            <a:off x="2685512" y="647349"/>
            <a:ext cx="2568852" cy="938782"/>
          </a:xfrm>
          <a:prstGeom prst="rect">
            <a:avLst/>
          </a:prstGeom>
        </p:spPr>
      </p:pic>
      <p:sp>
        <p:nvSpPr>
          <p:cNvPr id="5" name="CuadroTexto 4"/>
          <p:cNvSpPr txBox="1"/>
          <p:nvPr/>
        </p:nvSpPr>
        <p:spPr>
          <a:xfrm>
            <a:off x="9390211" y="8890084"/>
            <a:ext cx="6460248" cy="523220"/>
          </a:xfrm>
          <a:prstGeom prst="rect">
            <a:avLst/>
          </a:prstGeom>
          <a:noFill/>
        </p:spPr>
        <p:txBody>
          <a:bodyPr wrap="square" rtlCol="0">
            <a:spAutoFit/>
          </a:bodyPr>
          <a:lstStyle/>
          <a:p>
            <a:pPr algn="r"/>
            <a:r>
              <a:rPr lang="es-ES" sz="2800" i="1" dirty="0"/>
              <a:t>Dra. Alicia Ferreira</a:t>
            </a:r>
          </a:p>
        </p:txBody>
      </p:sp>
    </p:spTree>
    <p:extLst>
      <p:ext uri="{BB962C8B-B14F-4D97-AF65-F5344CB8AC3E}">
        <p14:creationId xmlns="" xmlns:p14="http://schemas.microsoft.com/office/powerpoint/2010/main" val="1224540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919D3A6-7DE6-3A41-B325-0BCF2500E5F2}"/>
              </a:ext>
            </a:extLst>
          </p:cNvPr>
          <p:cNvSpPr/>
          <p:nvPr/>
        </p:nvSpPr>
        <p:spPr>
          <a:xfrm>
            <a:off x="1325315" y="2500536"/>
            <a:ext cx="14113568" cy="2193806"/>
          </a:xfrm>
          <a:prstGeom prst="rect">
            <a:avLst/>
          </a:prstGeom>
        </p:spPr>
        <p:txBody>
          <a:bodyPr wrap="square">
            <a:spAutoFit/>
          </a:bodyPr>
          <a:lstStyle/>
          <a:p>
            <a:pPr>
              <a:lnSpc>
                <a:spcPct val="150000"/>
              </a:lnSpc>
            </a:pPr>
            <a:r>
              <a:rPr lang="es-UY" sz="4800" b="1" dirty="0">
                <a:solidFill>
                  <a:srgbClr val="002060"/>
                </a:solidFill>
                <a:latin typeface="Calibri" panose="020F0502020204030204" pitchFamily="34" charset="0"/>
                <a:cs typeface="Calibri" panose="020F0502020204030204" pitchFamily="34" charset="0"/>
              </a:rPr>
              <a:t>¿CUAL ES EL </a:t>
            </a:r>
            <a:r>
              <a:rPr lang="es-UY" sz="4400" b="1" dirty="0">
                <a:solidFill>
                  <a:schemeClr val="accent5">
                    <a:lumMod val="25000"/>
                  </a:schemeClr>
                </a:solidFill>
              </a:rPr>
              <a:t>BENEFICIO CLINICO </a:t>
            </a:r>
          </a:p>
          <a:p>
            <a:pPr>
              <a:lnSpc>
                <a:spcPct val="150000"/>
              </a:lnSpc>
            </a:pPr>
            <a:r>
              <a:rPr lang="es-UY" sz="4800" b="1" dirty="0">
                <a:solidFill>
                  <a:srgbClr val="002060"/>
                </a:solidFill>
                <a:latin typeface="Calibri" panose="020F0502020204030204" pitchFamily="34" charset="0"/>
                <a:cs typeface="Calibri" panose="020F0502020204030204" pitchFamily="34" charset="0"/>
              </a:rPr>
              <a:t>DE LOS NUEVOS TRATAMIENTOS?</a:t>
            </a:r>
          </a:p>
        </p:txBody>
      </p:sp>
      <p:sp>
        <p:nvSpPr>
          <p:cNvPr id="5" name="CuadroTexto 4">
            <a:extLst>
              <a:ext uri="{FF2B5EF4-FFF2-40B4-BE49-F238E27FC236}">
                <a16:creationId xmlns="" xmlns:a16="http://schemas.microsoft.com/office/drawing/2014/main" id="{7CDC6C91-4BA4-6D4C-8A87-0E5A723BCD9F}"/>
              </a:ext>
            </a:extLst>
          </p:cNvPr>
          <p:cNvSpPr txBox="1"/>
          <p:nvPr/>
        </p:nvSpPr>
        <p:spPr>
          <a:xfrm>
            <a:off x="0" y="8747229"/>
            <a:ext cx="17340263" cy="954107"/>
          </a:xfrm>
          <a:prstGeom prst="rect">
            <a:avLst/>
          </a:prstGeom>
          <a:solidFill>
            <a:schemeClr val="bg1">
              <a:lumMod val="95000"/>
            </a:schemeClr>
          </a:solidFill>
        </p:spPr>
        <p:txBody>
          <a:bodyPr wrap="square" rtlCol="0">
            <a:spAutoFit/>
          </a:bodyPr>
          <a:lstStyle/>
          <a:p>
            <a:r>
              <a:rPr lang="es-ES" sz="2800" dirty="0">
                <a:latin typeface="Calibri" panose="020F0502020204030204" pitchFamily="34" charset="0"/>
                <a:cs typeface="Calibri" panose="020F0502020204030204" pitchFamily="34" charset="0"/>
              </a:rPr>
              <a:t>Mesa de Diálogo: Judicialización de procedimientos a brindar por el FNR y su impacto a nivel país</a:t>
            </a:r>
          </a:p>
          <a:p>
            <a:r>
              <a:rPr lang="es-ES" sz="2800" dirty="0">
                <a:latin typeface="Calibri" panose="020F0502020204030204" pitchFamily="34" charset="0"/>
                <a:cs typeface="Calibri" panose="020F0502020204030204" pitchFamily="34" charset="0"/>
              </a:rPr>
              <a:t>Jueves 12 de diciembre  de 2019 - Torre Ejecutiva </a:t>
            </a:r>
            <a:endParaRPr lang="es-UY" sz="28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686274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80C22A24-57B4-6744-BAAF-2BE3FDAF0D0A}"/>
              </a:ext>
            </a:extLst>
          </p:cNvPr>
          <p:cNvSpPr/>
          <p:nvPr/>
        </p:nvSpPr>
        <p:spPr>
          <a:xfrm>
            <a:off x="821259" y="5102669"/>
            <a:ext cx="15265696" cy="2222403"/>
          </a:xfrm>
          <a:prstGeom prst="rect">
            <a:avLst/>
          </a:prstGeom>
          <a:solidFill>
            <a:schemeClr val="accent3">
              <a:lumMod val="95000"/>
            </a:schemeClr>
          </a:solidFill>
        </p:spPr>
        <p:txBody>
          <a:bodyPr wrap="square">
            <a:spAutoFit/>
          </a:bodyPr>
          <a:lstStyle/>
          <a:p>
            <a:r>
              <a:rPr lang="es-UY" sz="3600" b="1" dirty="0">
                <a:solidFill>
                  <a:schemeClr val="accent5">
                    <a:lumMod val="25000"/>
                  </a:schemeClr>
                </a:solidFill>
              </a:rPr>
              <a:t>Principales objetivos terapéuticos:</a:t>
            </a:r>
          </a:p>
          <a:p>
            <a:pPr>
              <a:lnSpc>
                <a:spcPct val="150000"/>
              </a:lnSpc>
            </a:pPr>
            <a:r>
              <a:rPr lang="es-UY" sz="3600" b="1" dirty="0">
                <a:solidFill>
                  <a:srgbClr val="002060"/>
                </a:solidFill>
                <a:latin typeface="Calibri" panose="020F0502020204030204" pitchFamily="34" charset="0"/>
                <a:cs typeface="Calibri" panose="020F0502020204030204" pitchFamily="34" charset="0"/>
              </a:rPr>
              <a:t>	- </a:t>
            </a:r>
            <a:r>
              <a:rPr lang="es-UY" sz="3600" dirty="0">
                <a:solidFill>
                  <a:srgbClr val="002060"/>
                </a:solidFill>
                <a:latin typeface="Calibri" panose="020F0502020204030204" pitchFamily="34" charset="0"/>
                <a:cs typeface="Calibri" panose="020F0502020204030204" pitchFamily="34" charset="0"/>
              </a:rPr>
              <a:t>prolongar la </a:t>
            </a:r>
            <a:r>
              <a:rPr lang="es-UY" sz="3600" b="1" dirty="0">
                <a:solidFill>
                  <a:srgbClr val="002060"/>
                </a:solidFill>
                <a:latin typeface="Calibri" panose="020F0502020204030204" pitchFamily="34" charset="0"/>
                <a:cs typeface="Calibri" panose="020F0502020204030204" pitchFamily="34" charset="0"/>
              </a:rPr>
              <a:t>vida </a:t>
            </a:r>
            <a:r>
              <a:rPr lang="es-UY" sz="3600" dirty="0">
                <a:solidFill>
                  <a:srgbClr val="002060"/>
                </a:solidFill>
                <a:latin typeface="Calibri" panose="020F0502020204030204" pitchFamily="34" charset="0"/>
                <a:cs typeface="Calibri" panose="020F0502020204030204" pitchFamily="34" charset="0"/>
              </a:rPr>
              <a:t> </a:t>
            </a:r>
          </a:p>
          <a:p>
            <a:pPr>
              <a:lnSpc>
                <a:spcPct val="150000"/>
              </a:lnSpc>
            </a:pPr>
            <a:r>
              <a:rPr lang="es-UY" sz="3600" dirty="0">
                <a:solidFill>
                  <a:srgbClr val="002060"/>
                </a:solidFill>
                <a:latin typeface="Calibri" panose="020F0502020204030204" pitchFamily="34" charset="0"/>
                <a:cs typeface="Calibri" panose="020F0502020204030204" pitchFamily="34" charset="0"/>
              </a:rPr>
              <a:t>	- mejorar la </a:t>
            </a:r>
            <a:r>
              <a:rPr lang="es-UY" sz="3600" b="1" dirty="0">
                <a:solidFill>
                  <a:srgbClr val="002060"/>
                </a:solidFill>
                <a:latin typeface="Calibri" panose="020F0502020204030204" pitchFamily="34" charset="0"/>
                <a:cs typeface="Calibri" panose="020F0502020204030204" pitchFamily="34" charset="0"/>
              </a:rPr>
              <a:t>calidad de vida</a:t>
            </a:r>
            <a:endParaRPr lang="es-UY" sz="3600" dirty="0">
              <a:latin typeface="Calibri" panose="020F0502020204030204" pitchFamily="34" charset="0"/>
              <a:cs typeface="Calibri" panose="020F0502020204030204" pitchFamily="34" charset="0"/>
            </a:endParaRPr>
          </a:p>
        </p:txBody>
      </p:sp>
      <p:sp>
        <p:nvSpPr>
          <p:cNvPr id="3" name="Rectángulo 2">
            <a:extLst>
              <a:ext uri="{FF2B5EF4-FFF2-40B4-BE49-F238E27FC236}">
                <a16:creationId xmlns="" xmlns:a16="http://schemas.microsoft.com/office/drawing/2014/main" id="{37A59A18-1BD4-9E41-99AD-847CFCE528B1}"/>
              </a:ext>
            </a:extLst>
          </p:cNvPr>
          <p:cNvSpPr/>
          <p:nvPr/>
        </p:nvSpPr>
        <p:spPr>
          <a:xfrm>
            <a:off x="1613347" y="340296"/>
            <a:ext cx="14113568" cy="991425"/>
          </a:xfrm>
          <a:prstGeom prst="rect">
            <a:avLst/>
          </a:prstGeom>
        </p:spPr>
        <p:txBody>
          <a:bodyPr wrap="square">
            <a:spAutoFit/>
          </a:bodyPr>
          <a:lstStyle/>
          <a:p>
            <a:pPr>
              <a:lnSpc>
                <a:spcPct val="150000"/>
              </a:lnSpc>
            </a:pPr>
            <a:r>
              <a:rPr lang="es-UY" sz="4400" b="1" dirty="0">
                <a:solidFill>
                  <a:schemeClr val="accent5">
                    <a:lumMod val="25000"/>
                  </a:schemeClr>
                </a:solidFill>
              </a:rPr>
              <a:t>BENEFICIO CLINICO</a:t>
            </a:r>
          </a:p>
        </p:txBody>
      </p:sp>
      <p:sp>
        <p:nvSpPr>
          <p:cNvPr id="4" name="Line 5">
            <a:extLst>
              <a:ext uri="{FF2B5EF4-FFF2-40B4-BE49-F238E27FC236}">
                <a16:creationId xmlns="" xmlns:a16="http://schemas.microsoft.com/office/drawing/2014/main" id="{BC302135-2469-B840-8AE7-DC70A2EBFD2B}"/>
              </a:ext>
            </a:extLst>
          </p:cNvPr>
          <p:cNvSpPr>
            <a:spLocks noChangeShapeType="1"/>
          </p:cNvSpPr>
          <p:nvPr/>
        </p:nvSpPr>
        <p:spPr bwMode="auto">
          <a:xfrm flipV="1">
            <a:off x="0" y="1708446"/>
            <a:ext cx="17340262" cy="2"/>
          </a:xfrm>
          <a:prstGeom prst="line">
            <a:avLst/>
          </a:prstGeom>
          <a:noFill/>
          <a:ln w="38100" cmpd="dbl">
            <a:solidFill>
              <a:srgbClr val="4F81BD"/>
            </a:solidFill>
            <a:round/>
            <a:headEnd/>
            <a:tailEnd/>
          </a:ln>
          <a:extLst>
            <a:ext uri="{909E8E84-426E-40DD-AFC4-6F175D3DCCD1}">
              <a14:hiddenFill xmlns="" xmlns:a14="http://schemas.microsoft.com/office/drawing/2010/main">
                <a:noFill/>
              </a14:hiddenFill>
            </a:ext>
          </a:extLst>
        </p:spPr>
        <p:txBody>
          <a:bodyPr/>
          <a:lstStyle/>
          <a:p>
            <a:endParaRPr lang="es-UY" sz="6114"/>
          </a:p>
        </p:txBody>
      </p:sp>
      <p:sp>
        <p:nvSpPr>
          <p:cNvPr id="6" name="Rectángulo 5">
            <a:extLst>
              <a:ext uri="{FF2B5EF4-FFF2-40B4-BE49-F238E27FC236}">
                <a16:creationId xmlns="" xmlns:a16="http://schemas.microsoft.com/office/drawing/2014/main" id="{979ADD9D-373B-F14B-A6D7-4F1BD0295CEC}"/>
              </a:ext>
            </a:extLst>
          </p:cNvPr>
          <p:cNvSpPr/>
          <p:nvPr/>
        </p:nvSpPr>
        <p:spPr>
          <a:xfrm>
            <a:off x="821259" y="2765313"/>
            <a:ext cx="15265696" cy="1391407"/>
          </a:xfrm>
          <a:prstGeom prst="rect">
            <a:avLst/>
          </a:prstGeom>
          <a:solidFill>
            <a:schemeClr val="accent3">
              <a:lumMod val="95000"/>
            </a:schemeClr>
          </a:solidFill>
        </p:spPr>
        <p:txBody>
          <a:bodyPr wrap="square">
            <a:spAutoFit/>
          </a:bodyPr>
          <a:lstStyle/>
          <a:p>
            <a:pPr marL="571500" indent="-571500" algn="just">
              <a:buFont typeface="Arial" panose="020B0604020202020204" pitchFamily="34" charset="0"/>
              <a:buChar char="•"/>
            </a:pPr>
            <a:r>
              <a:rPr lang="es-UY" sz="3600" b="1" dirty="0">
                <a:solidFill>
                  <a:srgbClr val="002060"/>
                </a:solidFill>
                <a:latin typeface="Calibri" panose="020F0502020204030204" pitchFamily="34" charset="0"/>
                <a:cs typeface="Calibri" panose="020F0502020204030204" pitchFamily="34" charset="0"/>
              </a:rPr>
              <a:t>	Evidencia de beneficio:</a:t>
            </a:r>
          </a:p>
          <a:p>
            <a:pPr algn="just">
              <a:lnSpc>
                <a:spcPct val="150000"/>
              </a:lnSpc>
            </a:pPr>
            <a:r>
              <a:rPr lang="es-UY" sz="3600" b="1" dirty="0">
                <a:solidFill>
                  <a:srgbClr val="002060"/>
                </a:solidFill>
                <a:latin typeface="Calibri" panose="020F0502020204030204" pitchFamily="34" charset="0"/>
                <a:cs typeface="Calibri" panose="020F0502020204030204" pitchFamily="34" charset="0"/>
              </a:rPr>
              <a:t>	- </a:t>
            </a:r>
            <a:r>
              <a:rPr lang="es-UY" sz="3600" dirty="0">
                <a:solidFill>
                  <a:srgbClr val="002060"/>
                </a:solidFill>
                <a:latin typeface="Calibri" panose="020F0502020204030204" pitchFamily="34" charset="0"/>
                <a:cs typeface="Calibri" panose="020F0502020204030204" pitchFamily="34" charset="0"/>
              </a:rPr>
              <a:t>procede de los estudios clinicos (especialmente los fase III)</a:t>
            </a:r>
            <a:endParaRPr lang="es-UY" sz="36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917925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AA1C81C6-D41A-1B41-8524-3C3B80647DA2}"/>
              </a:ext>
            </a:extLst>
          </p:cNvPr>
          <p:cNvSpPr/>
          <p:nvPr/>
        </p:nvSpPr>
        <p:spPr>
          <a:xfrm>
            <a:off x="1109291" y="484312"/>
            <a:ext cx="15265696" cy="991425"/>
          </a:xfrm>
          <a:prstGeom prst="rect">
            <a:avLst/>
          </a:prstGeom>
        </p:spPr>
        <p:txBody>
          <a:bodyPr wrap="square">
            <a:spAutoFit/>
          </a:bodyPr>
          <a:lstStyle/>
          <a:p>
            <a:pPr>
              <a:lnSpc>
                <a:spcPct val="150000"/>
              </a:lnSpc>
            </a:pPr>
            <a:r>
              <a:rPr lang="en-US" sz="4400" b="1" dirty="0">
                <a:solidFill>
                  <a:schemeClr val="accent5">
                    <a:lumMod val="25000"/>
                  </a:schemeClr>
                </a:solidFill>
              </a:rPr>
              <a:t>¿</a:t>
            </a:r>
            <a:r>
              <a:rPr lang="en-US" sz="4400" b="1" dirty="0" err="1">
                <a:solidFill>
                  <a:schemeClr val="accent5">
                    <a:lumMod val="25000"/>
                  </a:schemeClr>
                </a:solidFill>
              </a:rPr>
              <a:t>Qué</a:t>
            </a:r>
            <a:r>
              <a:rPr lang="en-US" sz="4400" b="1" dirty="0">
                <a:solidFill>
                  <a:schemeClr val="accent5">
                    <a:lumMod val="25000"/>
                  </a:schemeClr>
                </a:solidFill>
              </a:rPr>
              <a:t> </a:t>
            </a:r>
            <a:r>
              <a:rPr lang="en-US" sz="4400" b="1" dirty="0" err="1">
                <a:solidFill>
                  <a:schemeClr val="accent5">
                    <a:lumMod val="25000"/>
                  </a:schemeClr>
                </a:solidFill>
              </a:rPr>
              <a:t>aprueban</a:t>
            </a:r>
            <a:r>
              <a:rPr lang="en-US" sz="4400" b="1" dirty="0">
                <a:solidFill>
                  <a:schemeClr val="accent5">
                    <a:lumMod val="25000"/>
                  </a:schemeClr>
                </a:solidFill>
              </a:rPr>
              <a:t> las </a:t>
            </a:r>
            <a:r>
              <a:rPr lang="en-US" sz="4400" b="1" dirty="0" err="1">
                <a:solidFill>
                  <a:schemeClr val="accent5">
                    <a:lumMod val="25000"/>
                  </a:schemeClr>
                </a:solidFill>
              </a:rPr>
              <a:t>agencias</a:t>
            </a:r>
            <a:r>
              <a:rPr lang="en-US" sz="4400" b="1" dirty="0">
                <a:solidFill>
                  <a:schemeClr val="accent5">
                    <a:lumMod val="25000"/>
                  </a:schemeClr>
                </a:solidFill>
              </a:rPr>
              <a:t> </a:t>
            </a:r>
            <a:r>
              <a:rPr lang="en-US" sz="4400" b="1" dirty="0" err="1">
                <a:solidFill>
                  <a:schemeClr val="accent5">
                    <a:lumMod val="25000"/>
                  </a:schemeClr>
                </a:solidFill>
              </a:rPr>
              <a:t>regulatorias</a:t>
            </a:r>
            <a:r>
              <a:rPr lang="en-US" sz="4400" b="1" dirty="0">
                <a:solidFill>
                  <a:schemeClr val="accent5">
                    <a:lumMod val="25000"/>
                  </a:schemeClr>
                </a:solidFill>
              </a:rPr>
              <a:t>?  </a:t>
            </a:r>
            <a:endParaRPr lang="es-UY" sz="4400" b="1" dirty="0">
              <a:solidFill>
                <a:schemeClr val="accent5">
                  <a:lumMod val="25000"/>
                </a:schemeClr>
              </a:solidFill>
            </a:endParaRPr>
          </a:p>
        </p:txBody>
      </p:sp>
      <p:sp>
        <p:nvSpPr>
          <p:cNvPr id="5" name="Rectángulo 4">
            <a:extLst>
              <a:ext uri="{FF2B5EF4-FFF2-40B4-BE49-F238E27FC236}">
                <a16:creationId xmlns="" xmlns:a16="http://schemas.microsoft.com/office/drawing/2014/main" id="{90601FD7-901A-B945-BE34-49FF783B639B}"/>
              </a:ext>
            </a:extLst>
          </p:cNvPr>
          <p:cNvSpPr/>
          <p:nvPr/>
        </p:nvSpPr>
        <p:spPr>
          <a:xfrm>
            <a:off x="1109291" y="2516073"/>
            <a:ext cx="15265696" cy="1280607"/>
          </a:xfrm>
          <a:prstGeom prst="rect">
            <a:avLst/>
          </a:prstGeom>
          <a:solidFill>
            <a:schemeClr val="bg1">
              <a:lumMod val="95000"/>
            </a:schemeClr>
          </a:solidFill>
        </p:spPr>
        <p:txBody>
          <a:bodyPr wrap="square">
            <a:spAutoFit/>
          </a:bodyPr>
          <a:lstStyle/>
          <a:p>
            <a:pPr algn="l">
              <a:lnSpc>
                <a:spcPct val="110000"/>
              </a:lnSpc>
            </a:pPr>
            <a:r>
              <a:rPr lang="en-US" sz="3600" b="1" dirty="0">
                <a:solidFill>
                  <a:srgbClr val="002060"/>
                </a:solidFill>
                <a:latin typeface="Calibri" panose="020F0502020204030204" pitchFamily="34" charset="0"/>
                <a:cs typeface="Calibri" panose="020F0502020204030204" pitchFamily="34" charset="0"/>
              </a:rPr>
              <a:t>FDA/EMA:</a:t>
            </a:r>
            <a:r>
              <a:rPr lang="en-US" sz="3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más</a:t>
            </a:r>
            <a:r>
              <a:rPr lang="en-US" sz="3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del 50%  de las </a:t>
            </a:r>
            <a:r>
              <a:rPr lang="en-US" sz="3600" b="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drogas</a:t>
            </a:r>
            <a:r>
              <a:rPr lang="en-US" sz="3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han</a:t>
            </a:r>
            <a:r>
              <a:rPr lang="en-US" sz="3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sido</a:t>
            </a:r>
            <a:r>
              <a:rPr lang="en-US" sz="3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aprobadas</a:t>
            </a:r>
            <a:r>
              <a:rPr lang="en-US" sz="3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s-ES" sz="3600" b="1" dirty="0">
                <a:solidFill>
                  <a:srgbClr val="002060"/>
                </a:solidFill>
                <a:latin typeface="Calibri" panose="020F0502020204030204" pitchFamily="34" charset="0"/>
                <a:cs typeface="Calibri" panose="020F0502020204030204" pitchFamily="34" charset="0"/>
              </a:rPr>
              <a:t>sin demostración de prolongación de la sobrevida </a:t>
            </a:r>
            <a:r>
              <a:rPr lang="es-ES" sz="3600" dirty="0">
                <a:solidFill>
                  <a:srgbClr val="002060"/>
                </a:solidFill>
                <a:latin typeface="Calibri" panose="020F0502020204030204" pitchFamily="34" charset="0"/>
                <a:cs typeface="Calibri" panose="020F0502020204030204" pitchFamily="34" charset="0"/>
              </a:rPr>
              <a:t>a la fecha de la aprobación</a:t>
            </a:r>
            <a:endPar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grpSp>
        <p:nvGrpSpPr>
          <p:cNvPr id="9" name="Grupo 8">
            <a:extLst>
              <a:ext uri="{FF2B5EF4-FFF2-40B4-BE49-F238E27FC236}">
                <a16:creationId xmlns="" xmlns:a16="http://schemas.microsoft.com/office/drawing/2014/main" id="{DCAD615D-FD2A-CD4E-9598-79B489274916}"/>
              </a:ext>
            </a:extLst>
          </p:cNvPr>
          <p:cNvGrpSpPr/>
          <p:nvPr/>
        </p:nvGrpSpPr>
        <p:grpSpPr>
          <a:xfrm>
            <a:off x="1109291" y="4732784"/>
            <a:ext cx="15265696" cy="4215373"/>
            <a:chOff x="1109291" y="4732784"/>
            <a:chExt cx="15265696" cy="4215373"/>
          </a:xfrm>
        </p:grpSpPr>
        <p:sp>
          <p:nvSpPr>
            <p:cNvPr id="6" name="CuadroTexto 5">
              <a:extLst>
                <a:ext uri="{FF2B5EF4-FFF2-40B4-BE49-F238E27FC236}">
                  <a16:creationId xmlns="" xmlns:a16="http://schemas.microsoft.com/office/drawing/2014/main" id="{57D716DA-56BE-FA48-9B24-76679B78F3EF}"/>
                </a:ext>
              </a:extLst>
            </p:cNvPr>
            <p:cNvSpPr txBox="1"/>
            <p:nvPr/>
          </p:nvSpPr>
          <p:spPr>
            <a:xfrm>
              <a:off x="1433327" y="8117160"/>
              <a:ext cx="14473608" cy="830997"/>
            </a:xfrm>
            <a:prstGeom prst="rect">
              <a:avLst/>
            </a:prstGeom>
            <a:noFill/>
          </p:spPr>
          <p:txBody>
            <a:bodyPr wrap="square" rtlCol="0">
              <a:spAutoFit/>
            </a:bodyPr>
            <a:lstStyle/>
            <a:p>
              <a:pPr algn="r"/>
              <a:r>
                <a:rPr lang="es-UY" sz="2400" dirty="0">
                  <a:solidFill>
                    <a:srgbClr val="002060"/>
                  </a:solidFill>
                </a:rPr>
                <a:t>REPORT Pricing of cancer medicines and its impacts. World Health Organization 2018</a:t>
              </a:r>
            </a:p>
            <a:p>
              <a:pPr algn="r"/>
              <a:r>
                <a:rPr lang="es-UY" sz="2400" dirty="0">
                  <a:solidFill>
                    <a:srgbClr val="002060"/>
                  </a:solidFill>
                  <a:hlinkClick r:id="rId3">
                    <a:extLst>
                      <a:ext uri="{A12FA001-AC4F-418D-AE19-62706E023703}">
                        <ahyp:hlinkClr xmlns="" xmlns:ahyp="http://schemas.microsoft.com/office/drawing/2018/hyperlinkcolor" val="tx"/>
                      </a:ext>
                    </a:extLst>
                  </a:hlinkClick>
                </a:rPr>
                <a:t>https://apps.who.int/iris/bitstream/handle/10665/277190/9789241515115-eng.pdf</a:t>
              </a:r>
              <a:endParaRPr lang="es-UY" sz="2400" dirty="0">
                <a:solidFill>
                  <a:srgbClr val="002060"/>
                </a:solidFill>
              </a:endParaRPr>
            </a:p>
          </p:txBody>
        </p:sp>
        <p:sp>
          <p:nvSpPr>
            <p:cNvPr id="2" name="CuadroTexto 1">
              <a:extLst>
                <a:ext uri="{FF2B5EF4-FFF2-40B4-BE49-F238E27FC236}">
                  <a16:creationId xmlns="" xmlns:a16="http://schemas.microsoft.com/office/drawing/2014/main" id="{FCA78E91-0E67-FB45-B482-46B402C05D62}"/>
                </a:ext>
              </a:extLst>
            </p:cNvPr>
            <p:cNvSpPr txBox="1"/>
            <p:nvPr/>
          </p:nvSpPr>
          <p:spPr>
            <a:xfrm>
              <a:off x="1109291" y="4732784"/>
              <a:ext cx="15265696" cy="1200329"/>
            </a:xfrm>
            <a:prstGeom prst="rect">
              <a:avLst/>
            </a:prstGeom>
            <a:solidFill>
              <a:schemeClr val="bg1">
                <a:lumMod val="95000"/>
              </a:schemeClr>
            </a:solidFill>
          </p:spPr>
          <p:txBody>
            <a:bodyPr wrap="square" rtlCol="0">
              <a:spAutoFit/>
            </a:bodyPr>
            <a:lstStyle/>
            <a:p>
              <a:pPr algn="l"/>
              <a:r>
                <a:rPr lang="en-US" sz="3600" b="1" dirty="0" err="1">
                  <a:solidFill>
                    <a:srgbClr val="002060"/>
                  </a:solidFill>
                  <a:latin typeface="Calibri" panose="020F0502020204030204" pitchFamily="34" charset="0"/>
                  <a:cs typeface="Calibri" panose="020F0502020204030204" pitchFamily="34" charset="0"/>
                </a:rPr>
                <a:t>Además</a:t>
              </a:r>
              <a:r>
                <a:rPr lang="en-US" sz="3600" b="1" dirty="0">
                  <a:solidFill>
                    <a:srgbClr val="002060"/>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si</a:t>
              </a:r>
              <a:r>
                <a:rPr lang="en-US" sz="3600" dirty="0">
                  <a:solidFill>
                    <a:schemeClr val="tx1"/>
                  </a:solidFill>
                  <a:latin typeface="Calibri" panose="020F0502020204030204" pitchFamily="34" charset="0"/>
                  <a:cs typeface="Calibri" panose="020F0502020204030204" pitchFamily="34" charset="0"/>
                </a:rPr>
                <a:t> se </a:t>
              </a:r>
              <a:r>
                <a:rPr lang="en-US" sz="3600" dirty="0" err="1">
                  <a:solidFill>
                    <a:schemeClr val="tx1"/>
                  </a:solidFill>
                  <a:latin typeface="Calibri" panose="020F0502020204030204" pitchFamily="34" charset="0"/>
                  <a:cs typeface="Calibri" panose="020F0502020204030204" pitchFamily="34" charset="0"/>
                </a:rPr>
                <a:t>consideran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todas</a:t>
              </a:r>
              <a:r>
                <a:rPr lang="en-US" sz="3600" dirty="0">
                  <a:solidFill>
                    <a:schemeClr val="tx1"/>
                  </a:solidFill>
                  <a:latin typeface="Calibri" panose="020F0502020204030204" pitchFamily="34" charset="0"/>
                  <a:cs typeface="Calibri" panose="020F0502020204030204" pitchFamily="34" charset="0"/>
                </a:rPr>
                <a:t> las </a:t>
              </a:r>
              <a:r>
                <a:rPr lang="en-US" sz="3600" dirty="0" err="1">
                  <a:solidFill>
                    <a:schemeClr val="tx1"/>
                  </a:solidFill>
                  <a:latin typeface="Calibri" panose="020F0502020204030204" pitchFamily="34" charset="0"/>
                  <a:cs typeface="Calibri" panose="020F0502020204030204" pitchFamily="34" charset="0"/>
                </a:rPr>
                <a:t>drogas</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aprobadas</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en</a:t>
              </a:r>
              <a:r>
                <a:rPr lang="en-US" sz="3600" dirty="0">
                  <a:solidFill>
                    <a:schemeClr val="tx1"/>
                  </a:solidFill>
                  <a:latin typeface="Calibri" panose="020F0502020204030204" pitchFamily="34" charset="0"/>
                  <a:cs typeface="Calibri" panose="020F0502020204030204" pitchFamily="34" charset="0"/>
                </a:rPr>
                <a:t> conjunto, la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ganancia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sobrevida</a:t>
              </a:r>
              <a:r>
                <a:rPr lang="en-US" sz="3600" b="1" dirty="0">
                  <a:solidFill>
                    <a:srgbClr val="002060"/>
                  </a:solidFill>
                  <a:latin typeface="Calibri" panose="020F0502020204030204" pitchFamily="34" charset="0"/>
                  <a:cs typeface="Calibri" panose="020F0502020204030204" pitchFamily="34" charset="0"/>
                </a:rPr>
                <a:t> global y </a:t>
              </a:r>
              <a:r>
                <a:rPr lang="en-US" sz="3600" b="1" dirty="0" err="1">
                  <a:solidFill>
                    <a:srgbClr val="002060"/>
                  </a:solidFill>
                  <a:latin typeface="Calibri" panose="020F0502020204030204" pitchFamily="34" charset="0"/>
                  <a:cs typeface="Calibri" panose="020F0502020204030204" pitchFamily="34" charset="0"/>
                </a:rPr>
                <a:t>sobrevida</a:t>
              </a:r>
              <a:r>
                <a:rPr lang="en-US" sz="3600" b="1" dirty="0">
                  <a:solidFill>
                    <a:srgbClr val="002060"/>
                  </a:solidFill>
                  <a:latin typeface="Calibri" panose="020F0502020204030204" pitchFamily="34" charset="0"/>
                  <a:cs typeface="Calibri" panose="020F0502020204030204" pitchFamily="34" charset="0"/>
                </a:rPr>
                <a:t> libre de </a:t>
              </a:r>
              <a:r>
                <a:rPr lang="en-US" sz="3600" b="1" dirty="0" err="1">
                  <a:solidFill>
                    <a:srgbClr val="002060"/>
                  </a:solidFill>
                  <a:latin typeface="Calibri" panose="020F0502020204030204" pitchFamily="34" charset="0"/>
                  <a:cs typeface="Calibri" panose="020F0502020204030204" pitchFamily="34" charset="0"/>
                </a:rPr>
                <a:t>progresión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promedio</a:t>
              </a:r>
              <a:r>
                <a:rPr lang="en-US" sz="3600" dirty="0">
                  <a:solidFill>
                    <a:schemeClr val="tx1"/>
                  </a:solidFill>
                  <a:latin typeface="Calibri" panose="020F0502020204030204" pitchFamily="34" charset="0"/>
                  <a:cs typeface="Calibri" panose="020F0502020204030204" pitchFamily="34" charset="0"/>
                </a:rPr>
                <a:t> es </a:t>
              </a:r>
              <a:r>
                <a:rPr lang="en-US" sz="3600" b="1" dirty="0" err="1">
                  <a:solidFill>
                    <a:srgbClr val="002060"/>
                  </a:solidFill>
                  <a:latin typeface="Calibri" panose="020F0502020204030204" pitchFamily="34" charset="0"/>
                  <a:cs typeface="Calibri" panose="020F0502020204030204" pitchFamily="34" charset="0"/>
                </a:rPr>
                <a:t>menor</a:t>
              </a:r>
              <a:r>
                <a:rPr lang="en-US" sz="3600" b="1" dirty="0">
                  <a:solidFill>
                    <a:srgbClr val="002060"/>
                  </a:solidFill>
                  <a:latin typeface="Calibri" panose="020F0502020204030204" pitchFamily="34" charset="0"/>
                  <a:cs typeface="Calibri" panose="020F0502020204030204" pitchFamily="34" charset="0"/>
                </a:rPr>
                <a:t> a 3 </a:t>
              </a:r>
              <a:r>
                <a:rPr lang="en-US" sz="3600" b="1" dirty="0" err="1">
                  <a:solidFill>
                    <a:srgbClr val="002060"/>
                  </a:solidFill>
                  <a:latin typeface="Calibri" panose="020F0502020204030204" pitchFamily="34" charset="0"/>
                  <a:cs typeface="Calibri" panose="020F0502020204030204" pitchFamily="34" charset="0"/>
                </a:rPr>
                <a:t>meses</a:t>
              </a:r>
              <a:endParaRPr lang="es-UY" sz="3600" b="1" dirty="0">
                <a:solidFill>
                  <a:srgbClr val="002060"/>
                </a:solidFill>
                <a:latin typeface="Calibri" panose="020F0502020204030204" pitchFamily="34" charset="0"/>
                <a:cs typeface="Calibri" panose="020F0502020204030204" pitchFamily="34" charset="0"/>
              </a:endParaRPr>
            </a:p>
          </p:txBody>
        </p:sp>
        <p:sp>
          <p:nvSpPr>
            <p:cNvPr id="7" name="CuadroTexto 6">
              <a:extLst>
                <a:ext uri="{FF2B5EF4-FFF2-40B4-BE49-F238E27FC236}">
                  <a16:creationId xmlns="" xmlns:a16="http://schemas.microsoft.com/office/drawing/2014/main" id="{C79052E8-CF50-8F40-A61A-9BE0813716DE}"/>
                </a:ext>
              </a:extLst>
            </p:cNvPr>
            <p:cNvSpPr txBox="1"/>
            <p:nvPr/>
          </p:nvSpPr>
          <p:spPr>
            <a:xfrm>
              <a:off x="6797923" y="7312138"/>
              <a:ext cx="8028892" cy="1015663"/>
            </a:xfrm>
            <a:prstGeom prst="rect">
              <a:avLst/>
            </a:prstGeom>
            <a:noFill/>
          </p:spPr>
          <p:txBody>
            <a:bodyPr wrap="square" rtlCol="0">
              <a:spAutoFit/>
            </a:bodyPr>
            <a:lstStyle/>
            <a:p>
              <a:pPr algn="r" eaLnBrk="1" hangingPunct="1"/>
              <a:r>
                <a:rPr lang="es-ES" sz="2000" dirty="0">
                  <a:solidFill>
                    <a:srgbClr val="002060"/>
                  </a:solidFill>
                </a:rPr>
                <a:t>BMJ;  2017; 359:J4530</a:t>
              </a:r>
            </a:p>
            <a:p>
              <a:pPr algn="r" eaLnBrk="1" hangingPunct="1"/>
              <a:r>
                <a:rPr lang="es-ES" sz="2000" dirty="0">
                  <a:solidFill>
                    <a:srgbClr val="002060"/>
                  </a:solidFill>
                </a:rPr>
                <a:t>JAMA </a:t>
              </a:r>
              <a:r>
                <a:rPr lang="es-ES" sz="2000" dirty="0" err="1">
                  <a:solidFill>
                    <a:srgbClr val="002060"/>
                  </a:solidFill>
                </a:rPr>
                <a:t>Int</a:t>
              </a:r>
              <a:r>
                <a:rPr lang="es-ES" sz="2000" dirty="0">
                  <a:solidFill>
                    <a:srgbClr val="002060"/>
                  </a:solidFill>
                </a:rPr>
                <a:t> </a:t>
              </a:r>
              <a:r>
                <a:rPr lang="es-ES" sz="2000" dirty="0" err="1">
                  <a:solidFill>
                    <a:srgbClr val="002060"/>
                  </a:solidFill>
                </a:rPr>
                <a:t>Med</a:t>
              </a:r>
              <a:r>
                <a:rPr lang="es-ES" sz="2000" dirty="0">
                  <a:solidFill>
                    <a:srgbClr val="002060"/>
                  </a:solidFill>
                </a:rPr>
                <a:t> 2015;175:1992-4</a:t>
              </a:r>
            </a:p>
            <a:p>
              <a:endParaRPr lang="es-UY" sz="2000" dirty="0"/>
            </a:p>
          </p:txBody>
        </p:sp>
      </p:grpSp>
      <p:sp>
        <p:nvSpPr>
          <p:cNvPr id="8" name="Line 5">
            <a:extLst>
              <a:ext uri="{FF2B5EF4-FFF2-40B4-BE49-F238E27FC236}">
                <a16:creationId xmlns="" xmlns:a16="http://schemas.microsoft.com/office/drawing/2014/main" id="{DE89D9C1-F50E-3D42-B01E-128399E0232E}"/>
              </a:ext>
            </a:extLst>
          </p:cNvPr>
          <p:cNvSpPr>
            <a:spLocks noChangeShapeType="1"/>
          </p:cNvSpPr>
          <p:nvPr/>
        </p:nvSpPr>
        <p:spPr bwMode="auto">
          <a:xfrm>
            <a:off x="-1" y="1708448"/>
            <a:ext cx="17340263" cy="0"/>
          </a:xfrm>
          <a:prstGeom prst="line">
            <a:avLst/>
          </a:prstGeom>
          <a:noFill/>
          <a:ln w="38100" cmpd="dbl">
            <a:solidFill>
              <a:srgbClr val="4F81BD"/>
            </a:solidFill>
            <a:round/>
            <a:headEnd/>
            <a:tailEnd/>
          </a:ln>
          <a:extLst>
            <a:ext uri="{909E8E84-426E-40DD-AFC4-6F175D3DCCD1}">
              <a14:hiddenFill xmlns="" xmlns:a14="http://schemas.microsoft.com/office/drawing/2010/main">
                <a:noFill/>
              </a14:hiddenFill>
            </a:ext>
          </a:extLst>
        </p:spPr>
        <p:txBody>
          <a:bodyPr/>
          <a:lstStyle/>
          <a:p>
            <a:endParaRPr lang="es-UY" sz="6115"/>
          </a:p>
        </p:txBody>
      </p:sp>
    </p:spTree>
    <p:extLst>
      <p:ext uri="{BB962C8B-B14F-4D97-AF65-F5344CB8AC3E}">
        <p14:creationId xmlns="" xmlns:p14="http://schemas.microsoft.com/office/powerpoint/2010/main" val="318749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F03BB8A0-59D1-BD40-AC85-D1AF545AD8D8}"/>
              </a:ext>
            </a:extLst>
          </p:cNvPr>
          <p:cNvSpPr>
            <a:spLocks noChangeArrowheads="1"/>
          </p:cNvSpPr>
          <p:nvPr/>
        </p:nvSpPr>
        <p:spPr bwMode="auto">
          <a:xfrm>
            <a:off x="2198843" y="276955"/>
            <a:ext cx="12973690" cy="1625600"/>
          </a:xfrm>
          <a:prstGeom prst="rect">
            <a:avLst/>
          </a:prstGeom>
          <a:noFill/>
          <a:ln w="12700">
            <a:noFill/>
            <a:miter lim="800000"/>
            <a:headEnd/>
            <a:tailEnd/>
          </a:ln>
          <a:effectLst/>
        </p:spPr>
        <p:txBody>
          <a:bodyPr lIns="128694" tIns="63218" rIns="128694" bIns="63218" anchor="ctr"/>
          <a:lstStyle/>
          <a:p>
            <a:pPr algn="ctr">
              <a:defRPr/>
            </a:pPr>
            <a:endParaRPr lang="en-GB" sz="3982" b="1">
              <a:solidFill>
                <a:schemeClr val="bg1"/>
              </a:solidFill>
              <a:effectLst>
                <a:outerShdw blurRad="38100" dist="38100" dir="2700000" algn="tl">
                  <a:srgbClr val="000000"/>
                </a:outerShdw>
              </a:effectLst>
              <a:latin typeface="Times New Roman" pitchFamily="18" charset="0"/>
              <a:ea typeface="+mn-ea"/>
              <a:cs typeface="Times New Roman" pitchFamily="18" charset="0"/>
            </a:endParaRPr>
          </a:p>
        </p:txBody>
      </p:sp>
      <p:sp>
        <p:nvSpPr>
          <p:cNvPr id="9" name="Line 5">
            <a:extLst>
              <a:ext uri="{FF2B5EF4-FFF2-40B4-BE49-F238E27FC236}">
                <a16:creationId xmlns="" xmlns:a16="http://schemas.microsoft.com/office/drawing/2014/main" id="{B8082FB4-1DA5-C741-A82C-0D3652F7BB2C}"/>
              </a:ext>
            </a:extLst>
          </p:cNvPr>
          <p:cNvSpPr>
            <a:spLocks noChangeShapeType="1"/>
          </p:cNvSpPr>
          <p:nvPr/>
        </p:nvSpPr>
        <p:spPr bwMode="auto">
          <a:xfrm flipV="1">
            <a:off x="230282" y="1606278"/>
            <a:ext cx="16879698" cy="0"/>
          </a:xfrm>
          <a:prstGeom prst="line">
            <a:avLst/>
          </a:prstGeom>
          <a:noFill/>
          <a:ln w="38100" cmpd="dbl">
            <a:solidFill>
              <a:srgbClr val="4F81BD"/>
            </a:solidFill>
            <a:round/>
            <a:headEnd/>
            <a:tailEnd/>
          </a:ln>
          <a:extLst>
            <a:ext uri="{909E8E84-426E-40DD-AFC4-6F175D3DCCD1}">
              <a14:hiddenFill xmlns="" xmlns:a14="http://schemas.microsoft.com/office/drawing/2010/main">
                <a:noFill/>
              </a14:hiddenFill>
            </a:ext>
          </a:extLst>
        </p:spPr>
        <p:txBody>
          <a:bodyPr/>
          <a:lstStyle/>
          <a:p>
            <a:endParaRPr lang="es-UY" sz="6115"/>
          </a:p>
        </p:txBody>
      </p:sp>
      <p:sp>
        <p:nvSpPr>
          <p:cNvPr id="12" name="Rectángulo 11">
            <a:extLst>
              <a:ext uri="{FF2B5EF4-FFF2-40B4-BE49-F238E27FC236}">
                <a16:creationId xmlns="" xmlns:a16="http://schemas.microsoft.com/office/drawing/2014/main" id="{2E819BC7-32FA-D34E-B83F-225B89160246}"/>
              </a:ext>
            </a:extLst>
          </p:cNvPr>
          <p:cNvSpPr/>
          <p:nvPr/>
        </p:nvSpPr>
        <p:spPr>
          <a:xfrm>
            <a:off x="4709691" y="378331"/>
            <a:ext cx="8499817" cy="991425"/>
          </a:xfrm>
          <a:prstGeom prst="rect">
            <a:avLst/>
          </a:prstGeom>
        </p:spPr>
        <p:txBody>
          <a:bodyPr wrap="square">
            <a:spAutoFit/>
          </a:bodyPr>
          <a:lstStyle/>
          <a:p>
            <a:pPr>
              <a:lnSpc>
                <a:spcPct val="150000"/>
              </a:lnSpc>
            </a:pPr>
            <a:r>
              <a:rPr lang="es-UY" sz="4400" b="1" dirty="0">
                <a:solidFill>
                  <a:schemeClr val="accent5">
                    <a:lumMod val="25000"/>
                  </a:schemeClr>
                </a:solidFill>
              </a:rPr>
              <a:t>SIN EMBARGO……..</a:t>
            </a:r>
          </a:p>
        </p:txBody>
      </p:sp>
      <p:grpSp>
        <p:nvGrpSpPr>
          <p:cNvPr id="10" name="Grupo 9">
            <a:extLst>
              <a:ext uri="{FF2B5EF4-FFF2-40B4-BE49-F238E27FC236}">
                <a16:creationId xmlns="" xmlns:a16="http://schemas.microsoft.com/office/drawing/2014/main" id="{B0ABFEBD-3357-E34F-B085-EF066E665AC9}"/>
              </a:ext>
            </a:extLst>
          </p:cNvPr>
          <p:cNvGrpSpPr/>
          <p:nvPr/>
        </p:nvGrpSpPr>
        <p:grpSpPr>
          <a:xfrm>
            <a:off x="954956" y="2537266"/>
            <a:ext cx="15430350" cy="2279989"/>
            <a:chOff x="1023585" y="4841522"/>
            <a:chExt cx="15430350" cy="2279989"/>
          </a:xfrm>
        </p:grpSpPr>
        <p:sp>
          <p:nvSpPr>
            <p:cNvPr id="11" name="Rectángulo 10">
              <a:extLst>
                <a:ext uri="{FF2B5EF4-FFF2-40B4-BE49-F238E27FC236}">
                  <a16:creationId xmlns="" xmlns:a16="http://schemas.microsoft.com/office/drawing/2014/main" id="{A1E04F08-A57A-0148-BB41-7707D9BCE14F}"/>
                </a:ext>
              </a:extLst>
            </p:cNvPr>
            <p:cNvSpPr/>
            <p:nvPr/>
          </p:nvSpPr>
          <p:spPr>
            <a:xfrm>
              <a:off x="1023585" y="4841522"/>
              <a:ext cx="15430350" cy="1890005"/>
            </a:xfrm>
            <a:prstGeom prst="rect">
              <a:avLst/>
            </a:prstGeom>
            <a:noFill/>
          </p:spPr>
          <p:txBody>
            <a:bodyPr wrap="square">
              <a:spAutoFit/>
            </a:bodyPr>
            <a:lstStyle/>
            <a:p>
              <a:pPr algn="l">
                <a:lnSpc>
                  <a:spcPct val="110000"/>
                </a:lnSpc>
              </a:pPr>
              <a:r>
                <a:rPr lang="es-ES" sz="3600" b="1" dirty="0">
                  <a:solidFill>
                    <a:srgbClr val="002060"/>
                  </a:solidFill>
                  <a:latin typeface="Calibri" panose="020F0502020204030204" pitchFamily="34" charset="0"/>
                  <a:cs typeface="Calibri" panose="020F0502020204030204" pitchFamily="34" charset="0"/>
                </a:rPr>
                <a:t>FDA: </a:t>
              </a:r>
              <a:r>
                <a:rPr lang="es-ES" sz="3600" dirty="0">
                  <a:solidFill>
                    <a:srgbClr val="002060"/>
                  </a:solidFill>
                  <a:latin typeface="Calibri" panose="020F0502020204030204" pitchFamily="34" charset="0"/>
                  <a:cs typeface="Calibri" panose="020F0502020204030204" pitchFamily="34" charset="0"/>
                </a:rPr>
                <a:t>los criterios para la aprobación de drogas requieren evidencia sustancial de </a:t>
              </a:r>
              <a:r>
                <a:rPr lang="es-ES" sz="3600" b="1" dirty="0">
                  <a:solidFill>
                    <a:srgbClr val="002060"/>
                  </a:solidFill>
                  <a:latin typeface="Calibri" panose="020F0502020204030204" pitchFamily="34" charset="0"/>
                  <a:cs typeface="Calibri" panose="020F0502020204030204" pitchFamily="34" charset="0"/>
                </a:rPr>
                <a:t>beneficio clínico </a:t>
              </a:r>
              <a:r>
                <a:rPr lang="es-ES" sz="3600" dirty="0">
                  <a:solidFill>
                    <a:srgbClr val="002060"/>
                  </a:solidFill>
                  <a:latin typeface="Calibri" panose="020F0502020204030204" pitchFamily="34" charset="0"/>
                  <a:cs typeface="Calibri" panose="020F0502020204030204" pitchFamily="34" charset="0"/>
                </a:rPr>
                <a:t>(mayor SVG y/o mejor calidad de vida) </a:t>
              </a:r>
              <a:r>
                <a:rPr lang="es-ES" sz="3600" b="1" dirty="0">
                  <a:solidFill>
                    <a:srgbClr val="002060"/>
                  </a:solidFill>
                  <a:latin typeface="Calibri" panose="020F0502020204030204" pitchFamily="34" charset="0"/>
                  <a:cs typeface="Calibri" panose="020F0502020204030204" pitchFamily="34" charset="0"/>
                </a:rPr>
                <a:t>proveniente de estudios adecuados y bien controlados.</a:t>
              </a:r>
            </a:p>
          </p:txBody>
        </p:sp>
        <p:sp>
          <p:nvSpPr>
            <p:cNvPr id="13" name="Rectángulo 12">
              <a:extLst>
                <a:ext uri="{FF2B5EF4-FFF2-40B4-BE49-F238E27FC236}">
                  <a16:creationId xmlns="" xmlns:a16="http://schemas.microsoft.com/office/drawing/2014/main" id="{3AF2683A-4897-4E4E-B3A8-4AA4401D2E08}"/>
                </a:ext>
              </a:extLst>
            </p:cNvPr>
            <p:cNvSpPr/>
            <p:nvPr/>
          </p:nvSpPr>
          <p:spPr>
            <a:xfrm>
              <a:off x="2837483" y="6721401"/>
              <a:ext cx="13393488" cy="400110"/>
            </a:xfrm>
            <a:prstGeom prst="rect">
              <a:avLst/>
            </a:prstGeom>
          </p:spPr>
          <p:txBody>
            <a:bodyPr wrap="square">
              <a:spAutoFit/>
            </a:bodyPr>
            <a:lstStyle/>
            <a:p>
              <a:r>
                <a:rPr lang="es-UY"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Code of Federal Regulations, Part 314.126. U.S. Government Publishing Office. http://www.ecfr.gov. Accessed October 20, 2017.</a:t>
              </a:r>
            </a:p>
          </p:txBody>
        </p:sp>
      </p:grpSp>
      <p:sp>
        <p:nvSpPr>
          <p:cNvPr id="14" name="Rectángulo 13">
            <a:extLst>
              <a:ext uri="{FF2B5EF4-FFF2-40B4-BE49-F238E27FC236}">
                <a16:creationId xmlns="" xmlns:a16="http://schemas.microsoft.com/office/drawing/2014/main" id="{C7AF15BD-F34D-784A-80A1-5C1306B8866E}"/>
              </a:ext>
            </a:extLst>
          </p:cNvPr>
          <p:cNvSpPr/>
          <p:nvPr/>
        </p:nvSpPr>
        <p:spPr>
          <a:xfrm>
            <a:off x="975594" y="6116473"/>
            <a:ext cx="15430350" cy="1280607"/>
          </a:xfrm>
          <a:prstGeom prst="rect">
            <a:avLst/>
          </a:prstGeom>
          <a:noFill/>
        </p:spPr>
        <p:txBody>
          <a:bodyPr wrap="square">
            <a:spAutoFit/>
          </a:bodyPr>
          <a:lstStyle/>
          <a:p>
            <a:pPr algn="l">
              <a:lnSpc>
                <a:spcPct val="110000"/>
              </a:lnSpc>
            </a:pPr>
            <a:r>
              <a:rPr lang="es-ES" sz="3600" dirty="0">
                <a:solidFill>
                  <a:srgbClr val="002060"/>
                </a:solidFill>
                <a:latin typeface="Calibri" panose="020F0502020204030204" pitchFamily="34" charset="0"/>
                <a:cs typeface="Calibri" panose="020F0502020204030204" pitchFamily="34" charset="0"/>
              </a:rPr>
              <a:t>PERO, en </a:t>
            </a:r>
            <a:r>
              <a:rPr lang="es-ES" sz="3600" b="1" dirty="0">
                <a:solidFill>
                  <a:srgbClr val="002060"/>
                </a:solidFill>
                <a:latin typeface="Calibri" panose="020F0502020204030204" pitchFamily="34" charset="0"/>
                <a:cs typeface="Calibri" panose="020F0502020204030204" pitchFamily="34" charset="0"/>
              </a:rPr>
              <a:t>los últimos 40 años ha habido una flexibilización de los criterios para aprobar terapias anticancerosas</a:t>
            </a:r>
            <a:r>
              <a:rPr lang="es-ES" sz="3600" dirty="0">
                <a:solidFill>
                  <a:srgbClr val="002060"/>
                </a:solidFill>
                <a:latin typeface="Calibri" panose="020F0502020204030204" pitchFamily="34" charset="0"/>
                <a:cs typeface="Calibri" panose="020F0502020204030204" pitchFamily="34" charset="0"/>
              </a:rPr>
              <a:t>, con numerosas </a:t>
            </a:r>
            <a:r>
              <a:rPr lang="es-ES" sz="3600" b="1" dirty="0">
                <a:solidFill>
                  <a:srgbClr val="002060"/>
                </a:solidFill>
                <a:latin typeface="Calibri" panose="020F0502020204030204" pitchFamily="34" charset="0"/>
                <a:cs typeface="Calibri" panose="020F0502020204030204" pitchFamily="34" charset="0"/>
              </a:rPr>
              <a:t>aprobaciones aceleradas</a:t>
            </a:r>
          </a:p>
        </p:txBody>
      </p:sp>
    </p:spTree>
    <p:extLst>
      <p:ext uri="{BB962C8B-B14F-4D97-AF65-F5344CB8AC3E}">
        <p14:creationId xmlns="" xmlns:p14="http://schemas.microsoft.com/office/powerpoint/2010/main" val="1578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198843" y="276955"/>
            <a:ext cx="12973690" cy="1625599"/>
          </a:xfrm>
          <a:prstGeom prst="rect">
            <a:avLst/>
          </a:prstGeom>
          <a:noFill/>
          <a:ln w="12700">
            <a:noFill/>
            <a:miter lim="800000"/>
            <a:headEnd/>
            <a:tailEnd/>
          </a:ln>
          <a:effectLst/>
        </p:spPr>
        <p:txBody>
          <a:bodyPr lIns="128694" tIns="63218" rIns="128694" bIns="63218" anchor="ctr"/>
          <a:lstStyle/>
          <a:p>
            <a:pPr algn="ctr">
              <a:defRPr/>
            </a:pPr>
            <a:endParaRPr lang="en-GB" sz="3982" b="1">
              <a:solidFill>
                <a:schemeClr val="bg1"/>
              </a:solidFill>
              <a:effectLst>
                <a:outerShdw blurRad="38100" dist="38100" dir="2700000" algn="tl">
                  <a:srgbClr val="000000"/>
                </a:outerShdw>
              </a:effectLst>
              <a:latin typeface="+mn-lt"/>
              <a:ea typeface="+mn-ea"/>
              <a:cs typeface="Times New Roman" pitchFamily="18" charset="0"/>
            </a:endParaRPr>
          </a:p>
        </p:txBody>
      </p:sp>
      <p:sp>
        <p:nvSpPr>
          <p:cNvPr id="7" name="Rectángulo 6"/>
          <p:cNvSpPr/>
          <p:nvPr/>
        </p:nvSpPr>
        <p:spPr>
          <a:xfrm>
            <a:off x="1016645" y="3004592"/>
            <a:ext cx="15430350" cy="3817071"/>
          </a:xfrm>
          <a:prstGeom prst="rect">
            <a:avLst/>
          </a:prstGeom>
          <a:solidFill>
            <a:schemeClr val="accent3">
              <a:lumMod val="95000"/>
            </a:schemeClr>
          </a:solidFill>
        </p:spPr>
        <p:txBody>
          <a:bodyPr wrap="square">
            <a:spAutoFit/>
          </a:bodyPr>
          <a:lstStyle/>
          <a:p>
            <a:pPr marL="571500" indent="-571500" algn="l">
              <a:lnSpc>
                <a:spcPct val="110000"/>
              </a:lnSpc>
              <a:buFont typeface="Arial" panose="020B0604020202020204" pitchFamily="34" charset="0"/>
              <a:buChar char="•"/>
            </a:pPr>
            <a:r>
              <a:rPr lang="es-ES" sz="3600" dirty="0">
                <a:solidFill>
                  <a:srgbClr val="002060"/>
                </a:solidFill>
                <a:latin typeface="Calibri" panose="020F0502020204030204" pitchFamily="34" charset="0"/>
                <a:cs typeface="Calibri" panose="020F0502020204030204" pitchFamily="34" charset="0"/>
              </a:rPr>
              <a:t>Varios estudios han mostrado un </a:t>
            </a:r>
            <a:r>
              <a:rPr lang="es-ES" sz="3600" b="1" dirty="0">
                <a:solidFill>
                  <a:srgbClr val="002060"/>
                </a:solidFill>
                <a:latin typeface="Calibri" panose="020F0502020204030204" pitchFamily="34" charset="0"/>
                <a:cs typeface="Calibri" panose="020F0502020204030204" pitchFamily="34" charset="0"/>
              </a:rPr>
              <a:t>beneficio estadísticamente significativo PERO clínicamente no significativo</a:t>
            </a:r>
          </a:p>
          <a:p>
            <a:pPr>
              <a:lnSpc>
                <a:spcPct val="110000"/>
              </a:lnSpc>
            </a:pPr>
            <a:endParaRPr lang="es-ES" sz="3698" b="1" dirty="0">
              <a:solidFill>
                <a:schemeClr val="tx1"/>
              </a:solidFill>
              <a:latin typeface="Calibri" panose="020F0502020204030204" pitchFamily="34" charset="0"/>
              <a:cs typeface="Calibri" panose="020F0502020204030204" pitchFamily="34" charset="0"/>
            </a:endParaRPr>
          </a:p>
          <a:p>
            <a:pPr>
              <a:lnSpc>
                <a:spcPct val="110000"/>
              </a:lnSpc>
            </a:pPr>
            <a:endParaRPr lang="es-ES" sz="3698" b="1" dirty="0">
              <a:solidFill>
                <a:schemeClr val="tx1"/>
              </a:solidFill>
              <a:latin typeface="Calibri" panose="020F0502020204030204" pitchFamily="34" charset="0"/>
              <a:cs typeface="Calibri" panose="020F0502020204030204" pitchFamily="34" charset="0"/>
            </a:endParaRPr>
          </a:p>
          <a:p>
            <a:pPr marL="571500" indent="-571500" algn="l">
              <a:lnSpc>
                <a:spcPct val="110000"/>
              </a:lnSpc>
              <a:buFont typeface="Arial" panose="020B0604020202020204" pitchFamily="34" charset="0"/>
              <a:buChar char="•"/>
            </a:pPr>
            <a:r>
              <a:rPr lang="es-ES" sz="3600" b="1" dirty="0">
                <a:solidFill>
                  <a:srgbClr val="002060"/>
                </a:solidFill>
                <a:latin typeface="Calibri" panose="020F0502020204030204" pitchFamily="34" charset="0"/>
                <a:cs typeface="Calibri" panose="020F0502020204030204" pitchFamily="34" charset="0"/>
              </a:rPr>
              <a:t>FDA / EMA </a:t>
            </a:r>
            <a:r>
              <a:rPr lang="es-ES" sz="3600" dirty="0">
                <a:solidFill>
                  <a:srgbClr val="002060"/>
                </a:solidFill>
                <a:latin typeface="Calibri" panose="020F0502020204030204" pitchFamily="34" charset="0"/>
                <a:cs typeface="Calibri" panose="020F0502020204030204" pitchFamily="34" charset="0"/>
              </a:rPr>
              <a:t>han</a:t>
            </a:r>
            <a:r>
              <a:rPr lang="es-ES" sz="3600" b="1" dirty="0">
                <a:solidFill>
                  <a:srgbClr val="002060"/>
                </a:solidFill>
                <a:latin typeface="Calibri" panose="020F0502020204030204" pitchFamily="34" charset="0"/>
                <a:cs typeface="Calibri" panose="020F0502020204030204" pitchFamily="34" charset="0"/>
              </a:rPr>
              <a:t> aprobado </a:t>
            </a:r>
            <a:r>
              <a:rPr lang="es-ES" sz="3600" dirty="0">
                <a:solidFill>
                  <a:srgbClr val="002060"/>
                </a:solidFill>
                <a:latin typeface="Calibri" panose="020F0502020204030204" pitchFamily="34" charset="0"/>
                <a:cs typeface="Calibri" panose="020F0502020204030204" pitchFamily="34" charset="0"/>
              </a:rPr>
              <a:t>drogas </a:t>
            </a:r>
            <a:r>
              <a:rPr lang="es-ES" sz="3600" b="1" dirty="0">
                <a:solidFill>
                  <a:srgbClr val="002060"/>
                </a:solidFill>
                <a:latin typeface="Calibri" panose="020F0502020204030204" pitchFamily="34" charset="0"/>
                <a:cs typeface="Calibri" panose="020F0502020204030204" pitchFamily="34" charset="0"/>
              </a:rPr>
              <a:t>en base </a:t>
            </a:r>
            <a:r>
              <a:rPr lang="es-ES" sz="3600" dirty="0">
                <a:solidFill>
                  <a:srgbClr val="002060"/>
                </a:solidFill>
                <a:latin typeface="Calibri" panose="020F0502020204030204" pitchFamily="34" charset="0"/>
                <a:cs typeface="Calibri" panose="020F0502020204030204" pitchFamily="34" charset="0"/>
              </a:rPr>
              <a:t>a </a:t>
            </a:r>
            <a:r>
              <a:rPr lang="es-ES" sz="3600" b="1" dirty="0">
                <a:solidFill>
                  <a:srgbClr val="002060"/>
                </a:solidFill>
                <a:latin typeface="Calibri" panose="020F0502020204030204" pitchFamily="34" charset="0"/>
                <a:cs typeface="Calibri" panose="020F0502020204030204" pitchFamily="34" charset="0"/>
              </a:rPr>
              <a:t>cualquier diferencia estadísticamente significativa</a:t>
            </a:r>
            <a:endParaRPr lang="en-US" sz="3600" b="1" dirty="0">
              <a:solidFill>
                <a:srgbClr val="002060"/>
              </a:solidFill>
              <a:latin typeface="Calibri" panose="020F0502020204030204" pitchFamily="34" charset="0"/>
              <a:cs typeface="Calibri" panose="020F0502020204030204" pitchFamily="34" charset="0"/>
            </a:endParaRPr>
          </a:p>
        </p:txBody>
      </p:sp>
      <p:sp>
        <p:nvSpPr>
          <p:cNvPr id="10" name="Rectángulo 9">
            <a:extLst>
              <a:ext uri="{FF2B5EF4-FFF2-40B4-BE49-F238E27FC236}">
                <a16:creationId xmlns="" xmlns:a16="http://schemas.microsoft.com/office/drawing/2014/main" id="{9D4C4B74-41EE-5747-92FF-A953CAEBEB2B}"/>
              </a:ext>
            </a:extLst>
          </p:cNvPr>
          <p:cNvSpPr/>
          <p:nvPr/>
        </p:nvSpPr>
        <p:spPr>
          <a:xfrm>
            <a:off x="965275" y="276952"/>
            <a:ext cx="15409712" cy="1477007"/>
          </a:xfrm>
          <a:prstGeom prst="rect">
            <a:avLst/>
          </a:prstGeom>
        </p:spPr>
        <p:txBody>
          <a:bodyPr wrap="square">
            <a:spAutoFit/>
          </a:bodyPr>
          <a:lstStyle/>
          <a:p>
            <a:pPr>
              <a:lnSpc>
                <a:spcPct val="110000"/>
              </a:lnSpc>
            </a:pPr>
            <a:r>
              <a:rPr lang="es-ES" sz="4000" b="1" dirty="0">
                <a:solidFill>
                  <a:schemeClr val="accent5">
                    <a:lumMod val="25000"/>
                  </a:schemeClr>
                </a:solidFill>
              </a:rPr>
              <a:t>MAGNITUD DEL BENEFICO CLINICO</a:t>
            </a:r>
          </a:p>
          <a:p>
            <a:pPr>
              <a:lnSpc>
                <a:spcPct val="110000"/>
              </a:lnSpc>
            </a:pPr>
            <a:r>
              <a:rPr lang="es-ES" sz="4400" b="1" dirty="0">
                <a:solidFill>
                  <a:srgbClr val="002060"/>
                </a:solidFill>
                <a:latin typeface="Calibri" panose="020F0502020204030204" pitchFamily="34" charset="0"/>
                <a:cs typeface="Calibri" panose="020F0502020204030204" pitchFamily="34" charset="0"/>
              </a:rPr>
              <a:t>Beneficio Estadísticamente vs. Clínicamente Significativo</a:t>
            </a:r>
          </a:p>
        </p:txBody>
      </p:sp>
      <p:grpSp>
        <p:nvGrpSpPr>
          <p:cNvPr id="9" name="Agrupar 3">
            <a:extLst>
              <a:ext uri="{FF2B5EF4-FFF2-40B4-BE49-F238E27FC236}">
                <a16:creationId xmlns="" xmlns:a16="http://schemas.microsoft.com/office/drawing/2014/main" id="{A0E122A6-4AC7-C74C-9027-BDD15228A059}"/>
              </a:ext>
            </a:extLst>
          </p:cNvPr>
          <p:cNvGrpSpPr/>
          <p:nvPr/>
        </p:nvGrpSpPr>
        <p:grpSpPr>
          <a:xfrm>
            <a:off x="677244" y="-307776"/>
            <a:ext cx="15985776" cy="2210329"/>
            <a:chOff x="-1047999" y="-258738"/>
            <a:chExt cx="11239999" cy="1554138"/>
          </a:xfrm>
          <a:noFill/>
        </p:grpSpPr>
        <p:sp>
          <p:nvSpPr>
            <p:cNvPr id="11" name="Rectangle 7">
              <a:extLst>
                <a:ext uri="{FF2B5EF4-FFF2-40B4-BE49-F238E27FC236}">
                  <a16:creationId xmlns="" xmlns:a16="http://schemas.microsoft.com/office/drawing/2014/main" id="{B4A9AAD3-F576-3540-A2D3-023C7138DDC1}"/>
                </a:ext>
              </a:extLst>
            </p:cNvPr>
            <p:cNvSpPr>
              <a:spLocks noChangeArrowheads="1"/>
            </p:cNvSpPr>
            <p:nvPr/>
          </p:nvSpPr>
          <p:spPr bwMode="auto">
            <a:xfrm>
              <a:off x="21875" y="152400"/>
              <a:ext cx="9122126" cy="1143000"/>
            </a:xfrm>
            <a:prstGeom prst="rect">
              <a:avLst/>
            </a:prstGeom>
            <a:grpFill/>
            <a:ln w="12700">
              <a:noFill/>
              <a:miter lim="800000"/>
              <a:headEnd/>
              <a:tailEnd/>
            </a:ln>
            <a:effectLst/>
          </p:spPr>
          <p:txBody>
            <a:bodyPr lIns="128694" tIns="63218" rIns="128694" bIns="63218" anchor="ctr"/>
            <a:lstStyle/>
            <a:p>
              <a:pPr algn="ctr">
                <a:defRPr/>
              </a:pPr>
              <a:endParaRPr lang="en-GB" sz="3982" b="1">
                <a:solidFill>
                  <a:schemeClr val="bg1"/>
                </a:solidFill>
                <a:effectLst>
                  <a:outerShdw blurRad="38100" dist="38100" dir="2700000" algn="tl">
                    <a:srgbClr val="000000"/>
                  </a:outerShdw>
                </a:effectLst>
                <a:latin typeface="Times New Roman" pitchFamily="18" charset="0"/>
                <a:ea typeface="+mn-ea"/>
                <a:cs typeface="Times New Roman" pitchFamily="18" charset="0"/>
              </a:endParaRPr>
            </a:p>
          </p:txBody>
        </p:sp>
        <p:sp>
          <p:nvSpPr>
            <p:cNvPr id="12" name="Text Box 10">
              <a:extLst>
                <a:ext uri="{FF2B5EF4-FFF2-40B4-BE49-F238E27FC236}">
                  <a16:creationId xmlns="" xmlns:a16="http://schemas.microsoft.com/office/drawing/2014/main" id="{5DF88271-39EB-2E4B-9552-782FBC6D80DB}"/>
                </a:ext>
              </a:extLst>
            </p:cNvPr>
            <p:cNvSpPr txBox="1">
              <a:spLocks noChangeArrowheads="1"/>
            </p:cNvSpPr>
            <p:nvPr/>
          </p:nvSpPr>
          <p:spPr bwMode="auto">
            <a:xfrm>
              <a:off x="-1047999" y="-258738"/>
              <a:ext cx="11239999" cy="75534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600">
                  <a:solidFill>
                    <a:schemeClr val="tx1"/>
                  </a:solidFill>
                  <a:latin typeface="Times New Roman" charset="0"/>
                  <a:ea typeface="ＭＳ Ｐゴシック" charset="0"/>
                  <a:cs typeface="ＭＳ Ｐゴシック" charset="0"/>
                </a:defRPr>
              </a:lvl1pPr>
              <a:lvl2pPr marL="742950" indent="-285750" eaLnBrk="0" hangingPunct="0">
                <a:defRPr sz="2600">
                  <a:solidFill>
                    <a:schemeClr val="tx1"/>
                  </a:solidFill>
                  <a:latin typeface="Times New Roman" charset="0"/>
                  <a:ea typeface="ＭＳ Ｐゴシック" charset="0"/>
                </a:defRPr>
              </a:lvl2pPr>
              <a:lvl3pPr marL="1143000" indent="-228600" eaLnBrk="0" hangingPunct="0">
                <a:defRPr sz="2600">
                  <a:solidFill>
                    <a:schemeClr val="tx1"/>
                  </a:solidFill>
                  <a:latin typeface="Times New Roman" charset="0"/>
                  <a:ea typeface="ＭＳ Ｐゴシック" charset="0"/>
                </a:defRPr>
              </a:lvl3pPr>
              <a:lvl4pPr marL="1600200" indent="-228600" eaLnBrk="0" hangingPunct="0">
                <a:defRPr sz="2600">
                  <a:solidFill>
                    <a:schemeClr val="tx1"/>
                  </a:solidFill>
                  <a:latin typeface="Times New Roman" charset="0"/>
                  <a:ea typeface="ＭＳ Ｐゴシック" charset="0"/>
                </a:defRPr>
              </a:lvl4pPr>
              <a:lvl5pPr marL="2057400" indent="-228600" eaLnBrk="0" hangingPunct="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eaLnBrk="1" hangingPunct="1">
                <a:lnSpc>
                  <a:spcPct val="50000"/>
                </a:lnSpc>
                <a:spcBef>
                  <a:spcPct val="50000"/>
                </a:spcBef>
              </a:pPr>
              <a:endParaRPr lang="es-ES_tradnl" sz="4267" b="1" dirty="0">
                <a:solidFill>
                  <a:srgbClr val="000090"/>
                </a:solidFill>
                <a:effectLst>
                  <a:outerShdw blurRad="50800" dist="38100" algn="l" rotWithShape="0">
                    <a:prstClr val="black">
                      <a:alpha val="40000"/>
                    </a:prstClr>
                  </a:outerShdw>
                </a:effectLst>
                <a:latin typeface="Trebuchet MS" charset="0"/>
              </a:endParaRPr>
            </a:p>
            <a:p>
              <a:pPr lvl="0" algn="ctr" eaLnBrk="1" hangingPunct="1">
                <a:lnSpc>
                  <a:spcPct val="50000"/>
                </a:lnSpc>
                <a:spcBef>
                  <a:spcPct val="50000"/>
                </a:spcBef>
              </a:pPr>
              <a:endParaRPr lang="en" sz="3982" b="1" dirty="0">
                <a:solidFill>
                  <a:srgbClr val="000090"/>
                </a:solidFill>
                <a:latin typeface="Trebuchet MS" charset="0"/>
                <a:cs typeface="Arial" charset="0"/>
                <a:sym typeface="Cambria"/>
              </a:endParaRPr>
            </a:p>
          </p:txBody>
        </p:sp>
      </p:grpSp>
      <p:sp>
        <p:nvSpPr>
          <p:cNvPr id="13" name="Line 5">
            <a:extLst>
              <a:ext uri="{FF2B5EF4-FFF2-40B4-BE49-F238E27FC236}">
                <a16:creationId xmlns="" xmlns:a16="http://schemas.microsoft.com/office/drawing/2014/main" id="{C784E191-FE53-F748-80B5-59461C7844B9}"/>
              </a:ext>
            </a:extLst>
          </p:cNvPr>
          <p:cNvSpPr>
            <a:spLocks noChangeShapeType="1"/>
          </p:cNvSpPr>
          <p:nvPr/>
        </p:nvSpPr>
        <p:spPr bwMode="auto">
          <a:xfrm flipV="1">
            <a:off x="212590" y="2068488"/>
            <a:ext cx="16879698" cy="0"/>
          </a:xfrm>
          <a:prstGeom prst="line">
            <a:avLst/>
          </a:prstGeom>
          <a:noFill/>
          <a:ln w="38100" cmpd="dbl">
            <a:solidFill>
              <a:srgbClr val="4F81BD"/>
            </a:solidFill>
            <a:round/>
            <a:headEnd/>
            <a:tailEnd/>
          </a:ln>
          <a:extLst>
            <a:ext uri="{909E8E84-426E-40DD-AFC4-6F175D3DCCD1}">
              <a14:hiddenFill xmlns="" xmlns:a14="http://schemas.microsoft.com/office/drawing/2010/main">
                <a:noFill/>
              </a14:hiddenFill>
            </a:ext>
          </a:extLst>
        </p:spPr>
        <p:txBody>
          <a:bodyPr/>
          <a:lstStyle/>
          <a:p>
            <a:endParaRPr lang="es-UY" sz="6115">
              <a:latin typeface="+mn-lt"/>
            </a:endParaRPr>
          </a:p>
        </p:txBody>
      </p:sp>
    </p:spTree>
    <p:extLst>
      <p:ext uri="{BB962C8B-B14F-4D97-AF65-F5344CB8AC3E}">
        <p14:creationId xmlns="" xmlns:p14="http://schemas.microsoft.com/office/powerpoint/2010/main" val="587218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99906" y="282023"/>
            <a:ext cx="8597284" cy="30036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 Box 2"/>
          <p:cNvSpPr txBox="1">
            <a:spLocks noChangeArrowheads="1"/>
          </p:cNvSpPr>
          <p:nvPr/>
        </p:nvSpPr>
        <p:spPr bwMode="auto">
          <a:xfrm>
            <a:off x="10564408" y="7010401"/>
            <a:ext cx="4608124" cy="2565254"/>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2844" b="1" i="0" dirty="0" err="1">
                <a:solidFill>
                  <a:srgbClr val="FFFF99"/>
                </a:solidFill>
                <a:latin typeface="Trebuchet MS" charset="0"/>
              </a:rPr>
              <a:t>Costo</a:t>
            </a:r>
            <a:r>
              <a:rPr lang="en-US" sz="2844" b="1" i="0" dirty="0">
                <a:solidFill>
                  <a:srgbClr val="FFFF99"/>
                </a:solidFill>
                <a:latin typeface="Trebuchet MS" charset="0"/>
              </a:rPr>
              <a:t> incremental </a:t>
            </a:r>
            <a:r>
              <a:rPr lang="en-US" sz="2844" b="1" i="0" dirty="0" err="1">
                <a:solidFill>
                  <a:srgbClr val="FFFF99"/>
                </a:solidFill>
                <a:latin typeface="Trebuchet MS" charset="0"/>
              </a:rPr>
              <a:t>por</a:t>
            </a:r>
            <a:r>
              <a:rPr lang="en-US" sz="2844" b="1" i="0" dirty="0">
                <a:solidFill>
                  <a:srgbClr val="FFFF99"/>
                </a:solidFill>
                <a:latin typeface="Trebuchet MS" charset="0"/>
              </a:rPr>
              <a:t> </a:t>
            </a:r>
            <a:r>
              <a:rPr lang="en-US" sz="2844" b="1" i="0" dirty="0" err="1">
                <a:solidFill>
                  <a:srgbClr val="FFFF99"/>
                </a:solidFill>
                <a:latin typeface="Trebuchet MS" charset="0"/>
              </a:rPr>
              <a:t>año</a:t>
            </a:r>
            <a:r>
              <a:rPr lang="en-US" sz="2844" b="1" i="0" dirty="0">
                <a:solidFill>
                  <a:srgbClr val="FFFF99"/>
                </a:solidFill>
                <a:latin typeface="Trebuchet MS" charset="0"/>
              </a:rPr>
              <a:t> de </a:t>
            </a:r>
            <a:r>
              <a:rPr lang="en-US" sz="2844" b="1" i="0" dirty="0" err="1">
                <a:solidFill>
                  <a:srgbClr val="FFFF99"/>
                </a:solidFill>
                <a:latin typeface="Trebuchet MS" charset="0"/>
              </a:rPr>
              <a:t>vida</a:t>
            </a:r>
            <a:r>
              <a:rPr lang="en-US" sz="2844" b="1" i="0" dirty="0">
                <a:solidFill>
                  <a:srgbClr val="FFFF99"/>
                </a:solidFill>
                <a:latin typeface="Trebuchet MS" charset="0"/>
              </a:rPr>
              <a:t> </a:t>
            </a:r>
            <a:r>
              <a:rPr lang="en-US" sz="2844" b="1" i="0" dirty="0" err="1">
                <a:solidFill>
                  <a:srgbClr val="FFFF99"/>
                </a:solidFill>
                <a:latin typeface="Trebuchet MS" charset="0"/>
              </a:rPr>
              <a:t>ganado</a:t>
            </a:r>
            <a:r>
              <a:rPr lang="en-US" sz="2844" b="1" i="0" dirty="0">
                <a:solidFill>
                  <a:srgbClr val="FFFF99"/>
                </a:solidFill>
                <a:latin typeface="Trebuchet MS" charset="0"/>
              </a:rPr>
              <a:t>:           </a:t>
            </a:r>
            <a:r>
              <a:rPr lang="en-US" sz="2844" b="1" i="0" dirty="0">
                <a:solidFill>
                  <a:srgbClr val="FFFF00"/>
                </a:solidFill>
                <a:latin typeface="Trebuchet MS" charset="0"/>
              </a:rPr>
              <a:t>U$S 430.000</a:t>
            </a:r>
          </a:p>
          <a:p>
            <a:pPr algn="r" eaLnBrk="1" hangingPunct="1">
              <a:spcBef>
                <a:spcPct val="50000"/>
              </a:spcBef>
            </a:pPr>
            <a:r>
              <a:rPr lang="en-US" sz="1991" b="1" dirty="0">
                <a:solidFill>
                  <a:schemeClr val="tx2"/>
                </a:solidFill>
                <a:latin typeface="Trebuchet MS" charset="0"/>
              </a:rPr>
              <a:t>                                                </a:t>
            </a:r>
            <a:r>
              <a:rPr lang="en-US" sz="1991" b="1" dirty="0" err="1">
                <a:solidFill>
                  <a:schemeClr val="bg1">
                    <a:lumMod val="95000"/>
                  </a:schemeClr>
                </a:solidFill>
                <a:latin typeface="Trebuchet MS" charset="0"/>
              </a:rPr>
              <a:t>Miksad</a:t>
            </a:r>
            <a:r>
              <a:rPr lang="en-US" sz="1991" b="1" dirty="0">
                <a:solidFill>
                  <a:schemeClr val="bg1">
                    <a:lumMod val="95000"/>
                  </a:schemeClr>
                </a:solidFill>
                <a:latin typeface="Trebuchet MS" charset="0"/>
              </a:rPr>
              <a:t> R et al. JCO 2007;25(28):  4506-4507</a:t>
            </a:r>
            <a:r>
              <a:rPr lang="en-US" sz="2560" dirty="0">
                <a:solidFill>
                  <a:schemeClr val="bg1">
                    <a:lumMod val="95000"/>
                  </a:schemeClr>
                </a:solidFill>
              </a:rPr>
              <a:t> </a:t>
            </a:r>
          </a:p>
        </p:txBody>
      </p:sp>
      <p:pic>
        <p:nvPicPr>
          <p:cNvPr id="8"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325774" y="4389227"/>
            <a:ext cx="8128000" cy="5362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17442" name="Text Box 2"/>
          <p:cNvSpPr txBox="1">
            <a:spLocks noChangeArrowheads="1"/>
          </p:cNvSpPr>
          <p:nvPr/>
        </p:nvSpPr>
        <p:spPr bwMode="auto">
          <a:xfrm>
            <a:off x="10593375" y="216747"/>
            <a:ext cx="4454596" cy="6088590"/>
          </a:xfrm>
          <a:prstGeom prst="rect">
            <a:avLst/>
          </a:prstGeom>
          <a:solidFill>
            <a:srgbClr val="0B13D7"/>
          </a:solidFill>
          <a:ln>
            <a:noFill/>
          </a:ln>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2844" b="1" i="0" dirty="0" err="1">
                <a:solidFill>
                  <a:srgbClr val="FFFF00"/>
                </a:solidFill>
                <a:latin typeface="Trebuchet MS" charset="0"/>
              </a:rPr>
              <a:t>Sobrevida</a:t>
            </a:r>
            <a:r>
              <a:rPr lang="en-US" sz="2844" b="1" i="0" dirty="0">
                <a:solidFill>
                  <a:srgbClr val="FFFF00"/>
                </a:solidFill>
                <a:latin typeface="Trebuchet MS" charset="0"/>
              </a:rPr>
              <a:t> </a:t>
            </a:r>
            <a:r>
              <a:rPr lang="en-US" sz="2844" b="1" i="0" dirty="0" err="1">
                <a:solidFill>
                  <a:srgbClr val="FFFF00"/>
                </a:solidFill>
                <a:latin typeface="Trebuchet MS" charset="0"/>
              </a:rPr>
              <a:t>mediana</a:t>
            </a:r>
            <a:r>
              <a:rPr lang="en-US" sz="2844" b="1" i="0" dirty="0">
                <a:solidFill>
                  <a:srgbClr val="FFFF00"/>
                </a:solidFill>
                <a:latin typeface="Trebuchet MS" charset="0"/>
              </a:rPr>
              <a:t>:                              </a:t>
            </a:r>
            <a:r>
              <a:rPr lang="en-US" sz="3413" b="1" i="0" dirty="0">
                <a:solidFill>
                  <a:srgbClr val="FFFF00"/>
                </a:solidFill>
                <a:latin typeface="Trebuchet MS" charset="0"/>
              </a:rPr>
              <a:t>6.24 </a:t>
            </a:r>
            <a:r>
              <a:rPr lang="en-US" sz="3413" b="1" i="0" dirty="0" err="1">
                <a:solidFill>
                  <a:srgbClr val="FFFF00"/>
                </a:solidFill>
                <a:latin typeface="Trebuchet MS" charset="0"/>
              </a:rPr>
              <a:t>vs</a:t>
            </a:r>
            <a:r>
              <a:rPr lang="en-US" sz="3413" b="1" i="0" dirty="0">
                <a:solidFill>
                  <a:srgbClr val="FFFF00"/>
                </a:solidFill>
                <a:latin typeface="Trebuchet MS" charset="0"/>
              </a:rPr>
              <a:t> 5.91 </a:t>
            </a:r>
            <a:r>
              <a:rPr lang="en-US" sz="3413" b="1" i="0" dirty="0" err="1">
                <a:solidFill>
                  <a:srgbClr val="FFFF00"/>
                </a:solidFill>
                <a:latin typeface="Trebuchet MS" charset="0"/>
              </a:rPr>
              <a:t>meses</a:t>
            </a:r>
            <a:endParaRPr lang="en-US" sz="3413" b="1" i="0" dirty="0">
              <a:solidFill>
                <a:srgbClr val="FFFF00"/>
              </a:solidFill>
              <a:latin typeface="Trebuchet MS" charset="0"/>
            </a:endParaRPr>
          </a:p>
          <a:p>
            <a:pPr eaLnBrk="1" hangingPunct="1">
              <a:spcBef>
                <a:spcPct val="50000"/>
              </a:spcBef>
            </a:pPr>
            <a:r>
              <a:rPr lang="en-US" sz="2844" b="1" i="0" dirty="0" err="1">
                <a:solidFill>
                  <a:schemeClr val="bg1"/>
                </a:solidFill>
                <a:latin typeface="Trebuchet MS" charset="0"/>
              </a:rPr>
              <a:t>Pese</a:t>
            </a:r>
            <a:r>
              <a:rPr lang="en-US" sz="2844" b="1" i="0" dirty="0">
                <a:solidFill>
                  <a:schemeClr val="bg1"/>
                </a:solidFill>
                <a:latin typeface="Trebuchet MS" charset="0"/>
              </a:rPr>
              <a:t> a </a:t>
            </a:r>
            <a:r>
              <a:rPr lang="en-US" sz="2844" b="1" i="0" dirty="0" err="1">
                <a:solidFill>
                  <a:schemeClr val="bg1"/>
                </a:solidFill>
                <a:latin typeface="Trebuchet MS" charset="0"/>
              </a:rPr>
              <a:t>esta</a:t>
            </a:r>
            <a:r>
              <a:rPr lang="en-US" sz="2844" b="1" i="0" dirty="0">
                <a:solidFill>
                  <a:schemeClr val="bg1"/>
                </a:solidFill>
                <a:latin typeface="Trebuchet MS" charset="0"/>
              </a:rPr>
              <a:t> </a:t>
            </a:r>
            <a:r>
              <a:rPr lang="en-US" sz="2844" b="1" i="0" dirty="0" err="1">
                <a:solidFill>
                  <a:schemeClr val="bg1"/>
                </a:solidFill>
                <a:latin typeface="Trebuchet MS" charset="0"/>
              </a:rPr>
              <a:t>diferencia</a:t>
            </a:r>
            <a:r>
              <a:rPr lang="en-US" sz="2844" b="1" i="0" dirty="0">
                <a:solidFill>
                  <a:schemeClr val="bg1"/>
                </a:solidFill>
                <a:latin typeface="Trebuchet MS" charset="0"/>
              </a:rPr>
              <a:t> trivial en la </a:t>
            </a:r>
            <a:r>
              <a:rPr lang="en-US" sz="2844" b="1" i="0" dirty="0" err="1">
                <a:solidFill>
                  <a:schemeClr val="bg1"/>
                </a:solidFill>
                <a:latin typeface="Trebuchet MS" charset="0"/>
              </a:rPr>
              <a:t>Sobrevida</a:t>
            </a:r>
            <a:r>
              <a:rPr lang="en-US" sz="2844" b="1" i="0" dirty="0">
                <a:solidFill>
                  <a:schemeClr val="bg1"/>
                </a:solidFill>
                <a:latin typeface="Trebuchet MS" charset="0"/>
              </a:rPr>
              <a:t>, </a:t>
            </a:r>
            <a:r>
              <a:rPr lang="en-US" sz="2844" b="1" dirty="0">
                <a:solidFill>
                  <a:schemeClr val="bg1"/>
                </a:solidFill>
                <a:latin typeface="Trebuchet MS" charset="0"/>
              </a:rPr>
              <a:t>la </a:t>
            </a:r>
            <a:r>
              <a:rPr lang="en-US" sz="2844" b="1" dirty="0" err="1">
                <a:solidFill>
                  <a:schemeClr val="bg1"/>
                </a:solidFill>
                <a:latin typeface="Trebuchet MS" charset="0"/>
              </a:rPr>
              <a:t>misma</a:t>
            </a:r>
            <a:r>
              <a:rPr lang="en-US" sz="2844" b="1" dirty="0">
                <a:solidFill>
                  <a:schemeClr val="bg1"/>
                </a:solidFill>
                <a:latin typeface="Trebuchet MS" charset="0"/>
              </a:rPr>
              <a:t> </a:t>
            </a:r>
            <a:r>
              <a:rPr lang="en-US" sz="2844" b="1" dirty="0" err="1">
                <a:solidFill>
                  <a:schemeClr val="bg1"/>
                </a:solidFill>
                <a:latin typeface="Trebuchet MS" charset="0"/>
              </a:rPr>
              <a:t>fue</a:t>
            </a:r>
            <a:r>
              <a:rPr lang="en-US" sz="2844" b="1" dirty="0">
                <a:solidFill>
                  <a:schemeClr val="bg1"/>
                </a:solidFill>
                <a:latin typeface="Trebuchet MS" charset="0"/>
              </a:rPr>
              <a:t> </a:t>
            </a:r>
            <a:r>
              <a:rPr lang="en-US" sz="2844" b="1" dirty="0" err="1">
                <a:solidFill>
                  <a:schemeClr val="bg1"/>
                </a:solidFill>
                <a:latin typeface="Trebuchet MS" charset="0"/>
              </a:rPr>
              <a:t>estadísticamente</a:t>
            </a:r>
            <a:r>
              <a:rPr lang="en-US" sz="2844" b="1" dirty="0">
                <a:solidFill>
                  <a:schemeClr val="bg1"/>
                </a:solidFill>
                <a:latin typeface="Trebuchet MS" charset="0"/>
              </a:rPr>
              <a:t> </a:t>
            </a:r>
            <a:r>
              <a:rPr lang="en-US" sz="2844" b="1" dirty="0" err="1">
                <a:solidFill>
                  <a:schemeClr val="bg1"/>
                </a:solidFill>
                <a:latin typeface="Trebuchet MS" charset="0"/>
              </a:rPr>
              <a:t>significativa</a:t>
            </a:r>
            <a:r>
              <a:rPr lang="en-US" sz="2844" b="1" dirty="0">
                <a:solidFill>
                  <a:schemeClr val="bg1"/>
                </a:solidFill>
                <a:latin typeface="Trebuchet MS" charset="0"/>
              </a:rPr>
              <a:t> ..</a:t>
            </a:r>
          </a:p>
          <a:p>
            <a:pPr eaLnBrk="1" hangingPunct="1">
              <a:spcBef>
                <a:spcPct val="50000"/>
              </a:spcBef>
            </a:pPr>
            <a:r>
              <a:rPr lang="en-US" sz="2844" b="1" i="0" dirty="0">
                <a:solidFill>
                  <a:schemeClr val="bg1"/>
                </a:solidFill>
                <a:latin typeface="Trebuchet MS" charset="0"/>
              </a:rPr>
              <a:t>                y </a:t>
            </a:r>
          </a:p>
          <a:p>
            <a:pPr eaLnBrk="1" hangingPunct="1">
              <a:spcBef>
                <a:spcPct val="50000"/>
              </a:spcBef>
            </a:pPr>
            <a:r>
              <a:rPr lang="en-US" sz="2844" b="1" i="0" dirty="0" err="1">
                <a:solidFill>
                  <a:srgbClr val="FFFF00"/>
                </a:solidFill>
                <a:latin typeface="Trebuchet MS" charset="0"/>
              </a:rPr>
              <a:t>Erlotinib</a:t>
            </a:r>
            <a:r>
              <a:rPr lang="en-US" sz="2844" b="1" i="0" dirty="0">
                <a:solidFill>
                  <a:srgbClr val="FFFF00"/>
                </a:solidFill>
                <a:latin typeface="Trebuchet MS" charset="0"/>
              </a:rPr>
              <a:t> + </a:t>
            </a:r>
            <a:r>
              <a:rPr lang="en-US" sz="2844" b="1" i="0" dirty="0" err="1">
                <a:solidFill>
                  <a:srgbClr val="FFFF00"/>
                </a:solidFill>
                <a:latin typeface="Trebuchet MS" charset="0"/>
              </a:rPr>
              <a:t>Gemcitabina</a:t>
            </a:r>
            <a:r>
              <a:rPr lang="en-US" sz="2844" b="1" i="0" dirty="0">
                <a:solidFill>
                  <a:srgbClr val="FFFF00"/>
                </a:solidFill>
                <a:latin typeface="Trebuchet MS" charset="0"/>
              </a:rPr>
              <a:t> </a:t>
            </a:r>
            <a:r>
              <a:rPr lang="en-US" sz="2844" b="1" dirty="0" err="1">
                <a:solidFill>
                  <a:srgbClr val="FFFF00"/>
                </a:solidFill>
                <a:latin typeface="Trebuchet MS" charset="0"/>
              </a:rPr>
              <a:t>fue</a:t>
            </a:r>
            <a:r>
              <a:rPr lang="en-US" sz="2844" b="1" dirty="0">
                <a:solidFill>
                  <a:srgbClr val="FFFF00"/>
                </a:solidFill>
                <a:latin typeface="Trebuchet MS" charset="0"/>
              </a:rPr>
              <a:t> </a:t>
            </a:r>
            <a:r>
              <a:rPr lang="en-US" sz="2844" b="1" dirty="0" err="1">
                <a:solidFill>
                  <a:srgbClr val="FFFF00"/>
                </a:solidFill>
                <a:latin typeface="Trebuchet MS" charset="0"/>
              </a:rPr>
              <a:t>aprobado</a:t>
            </a:r>
            <a:r>
              <a:rPr lang="en-US" sz="2844" b="1" dirty="0">
                <a:solidFill>
                  <a:srgbClr val="FFFF00"/>
                </a:solidFill>
                <a:latin typeface="Trebuchet MS" charset="0"/>
              </a:rPr>
              <a:t> </a:t>
            </a:r>
            <a:r>
              <a:rPr lang="en-US" sz="2844" b="1" dirty="0" err="1">
                <a:solidFill>
                  <a:srgbClr val="FFFF00"/>
                </a:solidFill>
                <a:latin typeface="Trebuchet MS" charset="0"/>
              </a:rPr>
              <a:t>por</a:t>
            </a:r>
            <a:r>
              <a:rPr lang="en-US" sz="2844" b="1" dirty="0">
                <a:solidFill>
                  <a:srgbClr val="FFFF00"/>
                </a:solidFill>
                <a:latin typeface="Trebuchet MS" charset="0"/>
              </a:rPr>
              <a:t> la FDA </a:t>
            </a:r>
            <a:r>
              <a:rPr lang="en-US" sz="2844" b="1" dirty="0" err="1">
                <a:solidFill>
                  <a:srgbClr val="FFFF00"/>
                </a:solidFill>
                <a:latin typeface="Trebuchet MS" charset="0"/>
              </a:rPr>
              <a:t>para</a:t>
            </a:r>
            <a:r>
              <a:rPr lang="en-US" sz="2844" b="1" dirty="0">
                <a:solidFill>
                  <a:srgbClr val="FFFF00"/>
                </a:solidFill>
                <a:latin typeface="Trebuchet MS" charset="0"/>
              </a:rPr>
              <a:t> el </a:t>
            </a:r>
            <a:r>
              <a:rPr lang="en-US" sz="2844" b="1" dirty="0" err="1">
                <a:solidFill>
                  <a:srgbClr val="FFFF00"/>
                </a:solidFill>
                <a:latin typeface="Trebuchet MS" charset="0"/>
              </a:rPr>
              <a:t>tratamiento</a:t>
            </a:r>
            <a:r>
              <a:rPr lang="en-US" sz="2844" b="1" dirty="0">
                <a:solidFill>
                  <a:srgbClr val="FFFF00"/>
                </a:solidFill>
                <a:latin typeface="Trebuchet MS" charset="0"/>
              </a:rPr>
              <a:t> del </a:t>
            </a:r>
            <a:r>
              <a:rPr lang="en-US" sz="2844" b="1" dirty="0" err="1">
                <a:solidFill>
                  <a:srgbClr val="FFFF00"/>
                </a:solidFill>
                <a:latin typeface="Trebuchet MS" charset="0"/>
              </a:rPr>
              <a:t>cáncer</a:t>
            </a:r>
            <a:r>
              <a:rPr lang="en-US" sz="2844" b="1" dirty="0">
                <a:solidFill>
                  <a:srgbClr val="FFFF00"/>
                </a:solidFill>
                <a:latin typeface="Trebuchet MS" charset="0"/>
              </a:rPr>
              <a:t> de </a:t>
            </a:r>
            <a:r>
              <a:rPr lang="en-US" sz="2844" b="1" dirty="0" err="1">
                <a:solidFill>
                  <a:srgbClr val="FFFF00"/>
                </a:solidFill>
                <a:latin typeface="Trebuchet MS" charset="0"/>
              </a:rPr>
              <a:t>páncreas</a:t>
            </a:r>
            <a:endParaRPr lang="en-US" sz="2844" b="1" dirty="0">
              <a:solidFill>
                <a:srgbClr val="FFFF00"/>
              </a:solidFill>
              <a:latin typeface="Trebuchet MS" charset="0"/>
            </a:endParaRPr>
          </a:p>
        </p:txBody>
      </p:sp>
    </p:spTree>
    <p:extLst>
      <p:ext uri="{BB962C8B-B14F-4D97-AF65-F5344CB8AC3E}">
        <p14:creationId xmlns="" xmlns:p14="http://schemas.microsoft.com/office/powerpoint/2010/main" val="2409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921604" y="4101728"/>
            <a:ext cx="15813100" cy="1665649"/>
          </a:xfrm>
          <a:prstGeom prst="rect">
            <a:avLst/>
          </a:prstGeom>
          <a:noFill/>
          <a:ln w="9525">
            <a:noFill/>
            <a:miter lim="800000"/>
            <a:headEnd/>
            <a:tailEnd/>
          </a:ln>
          <a:effec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just">
              <a:lnSpc>
                <a:spcPct val="70000"/>
              </a:lnSpc>
              <a:defRPr/>
            </a:pPr>
            <a:endParaRPr lang="es-ES_tradnl" sz="3200" b="1" i="0" dirty="0">
              <a:solidFill>
                <a:srgbClr val="000090"/>
              </a:solidFill>
              <a:effectLst>
                <a:outerShdw blurRad="38100" dist="38100" dir="2700000" algn="tl">
                  <a:srgbClr val="FFFFFF"/>
                </a:outerShdw>
              </a:effectLst>
              <a:latin typeface="Calibri" panose="020F0502020204030204" pitchFamily="34" charset="0"/>
              <a:cs typeface="Calibri" panose="020F0502020204030204" pitchFamily="34" charset="0"/>
            </a:endParaRPr>
          </a:p>
          <a:p>
            <a:pPr algn="just">
              <a:lnSpc>
                <a:spcPct val="130000"/>
              </a:lnSpc>
              <a:buFontTx/>
              <a:buChar char="•"/>
              <a:defRPr/>
            </a:pPr>
            <a:r>
              <a:rPr lang="es-ES_tradnl" sz="3200" b="1" i="0" dirty="0">
                <a:solidFill>
                  <a:schemeClr val="tx1">
                    <a:lumMod val="50000"/>
                    <a:lumOff val="50000"/>
                  </a:schemeClr>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es-ES_tradnl" sz="3200" b="1" i="0" dirty="0">
                <a:solidFill>
                  <a:srgbClr val="1F497D"/>
                </a:solidFill>
                <a:latin typeface="Calibri" panose="020F0502020204030204" pitchFamily="34" charset="0"/>
                <a:cs typeface="Calibri" panose="020F0502020204030204" pitchFamily="34" charset="0"/>
              </a:rPr>
              <a:t>El aumento del precio de los nuevos medicamentos </a:t>
            </a:r>
            <a:r>
              <a:rPr lang="es-ES_tradnl" sz="3200" b="1" i="0" dirty="0">
                <a:latin typeface="Calibri" panose="020F0502020204030204" pitchFamily="34" charset="0"/>
                <a:cs typeface="Calibri" panose="020F0502020204030204" pitchFamily="34" charset="0"/>
              </a:rPr>
              <a:t>NO es proporcional al incremento del beneficio clínico</a:t>
            </a:r>
            <a:r>
              <a:rPr lang="es-ES_tradnl" sz="3200" b="1" i="0" dirty="0">
                <a:solidFill>
                  <a:srgbClr val="1F497D"/>
                </a:solidFill>
                <a:latin typeface="Calibri" panose="020F0502020204030204" pitchFamily="34" charset="0"/>
                <a:cs typeface="Calibri" panose="020F0502020204030204" pitchFamily="34" charset="0"/>
              </a:rPr>
              <a:t> y </a:t>
            </a:r>
            <a:r>
              <a:rPr lang="es-ES_tradnl" sz="3200" b="1" i="0" dirty="0">
                <a:latin typeface="Calibri" panose="020F0502020204030204" pitchFamily="34" charset="0"/>
                <a:cs typeface="Calibri" panose="020F0502020204030204" pitchFamily="34" charset="0"/>
              </a:rPr>
              <a:t>NO se explica por la inversión en investigación y desarrollo</a:t>
            </a:r>
          </a:p>
        </p:txBody>
      </p:sp>
      <p:sp>
        <p:nvSpPr>
          <p:cNvPr id="4" name="Text Box 2"/>
          <p:cNvSpPr txBox="1">
            <a:spLocks noChangeArrowheads="1"/>
          </p:cNvSpPr>
          <p:nvPr/>
        </p:nvSpPr>
        <p:spPr bwMode="auto">
          <a:xfrm>
            <a:off x="849919" y="1276400"/>
            <a:ext cx="15813100" cy="1655966"/>
          </a:xfrm>
          <a:prstGeom prst="rect">
            <a:avLst/>
          </a:prstGeom>
          <a:noFill/>
          <a:ln w="9525">
            <a:noFill/>
            <a:miter lim="800000"/>
            <a:headEnd/>
            <a:tailEnd/>
          </a:ln>
          <a:effec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just">
              <a:lnSpc>
                <a:spcPct val="70000"/>
              </a:lnSpc>
              <a:defRPr/>
            </a:pPr>
            <a:endParaRPr lang="es-ES_tradnl" sz="3200" b="1" i="0" dirty="0">
              <a:solidFill>
                <a:srgbClr val="000090"/>
              </a:solidFill>
              <a:effectLst>
                <a:outerShdw blurRad="38100" dist="38100" dir="2700000" algn="tl">
                  <a:srgbClr val="FFFFFF"/>
                </a:outerShdw>
              </a:effectLst>
              <a:latin typeface="Calibri" panose="020F0502020204030204" pitchFamily="34" charset="0"/>
              <a:cs typeface="Calibri" panose="020F0502020204030204" pitchFamily="34" charset="0"/>
            </a:endParaRPr>
          </a:p>
          <a:p>
            <a:pPr algn="just">
              <a:lnSpc>
                <a:spcPct val="130000"/>
              </a:lnSpc>
              <a:buFontTx/>
              <a:buChar char="•"/>
              <a:defRPr/>
            </a:pPr>
            <a:r>
              <a:rPr lang="es-ES_tradnl" sz="3200" b="1" i="0" dirty="0">
                <a:solidFill>
                  <a:schemeClr val="tx1">
                    <a:lumMod val="65000"/>
                    <a:lumOff val="35000"/>
                  </a:schemeClr>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es-ES_tradnl" sz="3200" b="1" i="0" dirty="0">
                <a:latin typeface="Calibri" panose="020F0502020204030204" pitchFamily="34" charset="0"/>
                <a:cs typeface="Calibri" panose="020F0502020204030204" pitchFamily="34" charset="0"/>
              </a:rPr>
              <a:t>Los </a:t>
            </a:r>
            <a:r>
              <a:rPr lang="es-ES_tradnl" sz="3200" b="1" i="0" dirty="0">
                <a:solidFill>
                  <a:srgbClr val="1F497D"/>
                </a:solidFill>
                <a:latin typeface="Calibri" panose="020F0502020204030204" pitchFamily="34" charset="0"/>
                <a:cs typeface="Calibri" panose="020F0502020204030204" pitchFamily="34" charset="0"/>
              </a:rPr>
              <a:t>costos del cuidado de la salud </a:t>
            </a:r>
            <a:r>
              <a:rPr lang="es-ES_tradnl" sz="3200" b="1" i="0" dirty="0">
                <a:latin typeface="Calibri" panose="020F0502020204030204" pitchFamily="34" charset="0"/>
                <a:cs typeface="Calibri" panose="020F0502020204030204" pitchFamily="34" charset="0"/>
              </a:rPr>
              <a:t>se han </a:t>
            </a:r>
            <a:r>
              <a:rPr lang="es-ES_tradnl" sz="3200" b="1" i="0" dirty="0">
                <a:solidFill>
                  <a:srgbClr val="1F497D"/>
                </a:solidFill>
                <a:latin typeface="Calibri" panose="020F0502020204030204" pitchFamily="34" charset="0"/>
                <a:cs typeface="Calibri" panose="020F0502020204030204" pitchFamily="34" charset="0"/>
              </a:rPr>
              <a:t>incrementado</a:t>
            </a:r>
            <a:r>
              <a:rPr lang="es-ES_tradnl" sz="3200" b="1" i="0" dirty="0">
                <a:latin typeface="Calibri" panose="020F0502020204030204" pitchFamily="34" charset="0"/>
                <a:cs typeface="Calibri" panose="020F0502020204030204" pitchFamily="34" charset="0"/>
              </a:rPr>
              <a:t> en forma muy significativa, </a:t>
            </a:r>
            <a:r>
              <a:rPr lang="es-ES_tradnl" sz="3200" b="1" i="0" dirty="0">
                <a:solidFill>
                  <a:srgbClr val="1F497D"/>
                </a:solidFill>
                <a:latin typeface="Calibri" panose="020F0502020204030204" pitchFamily="34" charset="0"/>
                <a:cs typeface="Calibri" panose="020F0502020204030204" pitchFamily="34" charset="0"/>
              </a:rPr>
              <a:t>no sostenible</a:t>
            </a:r>
            <a:r>
              <a:rPr lang="es-ES_tradnl" sz="3200" b="1" i="0" dirty="0">
                <a:solidFill>
                  <a:srgbClr val="1F497D"/>
                </a:solidFill>
                <a:effectLst>
                  <a:outerShdw blurRad="38100" dist="38100" dir="2700000" algn="tl">
                    <a:srgbClr val="FFFFFF"/>
                  </a:outerShdw>
                </a:effectLst>
                <a:latin typeface="Calibri" panose="020F0502020204030204" pitchFamily="34" charset="0"/>
                <a:cs typeface="Calibri" panose="020F0502020204030204" pitchFamily="34" charset="0"/>
              </a:rPr>
              <a:t> </a:t>
            </a:r>
            <a:endParaRPr lang="es-ES_tradnl" sz="3200" b="1" i="0" dirty="0">
              <a:solidFill>
                <a:srgbClr val="1F497D"/>
              </a:solidFill>
              <a:latin typeface="Calibri" panose="020F0502020204030204" pitchFamily="34" charset="0"/>
              <a:ea typeface="+mn-ea"/>
              <a:cs typeface="Calibri" panose="020F0502020204030204" pitchFamily="34" charset="0"/>
            </a:endParaRPr>
          </a:p>
        </p:txBody>
      </p:sp>
      <p:sp>
        <p:nvSpPr>
          <p:cNvPr id="5" name="Text Box 2"/>
          <p:cNvSpPr txBox="1">
            <a:spLocks noChangeArrowheads="1"/>
          </p:cNvSpPr>
          <p:nvPr/>
        </p:nvSpPr>
        <p:spPr bwMode="auto">
          <a:xfrm>
            <a:off x="921928" y="2886711"/>
            <a:ext cx="15813099" cy="926985"/>
          </a:xfrm>
          <a:prstGeom prst="rect">
            <a:avLst/>
          </a:prstGeom>
          <a:noFill/>
          <a:ln w="9525">
            <a:noFill/>
            <a:miter lim="800000"/>
            <a:headEnd/>
            <a:tailEnd/>
          </a:ln>
          <a:effec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just">
              <a:lnSpc>
                <a:spcPct val="50000"/>
              </a:lnSpc>
              <a:defRPr/>
            </a:pPr>
            <a:endParaRPr lang="es-ES_tradnl" sz="3200" b="1" i="0" dirty="0">
              <a:solidFill>
                <a:srgbClr val="FFCC00"/>
              </a:solidFill>
              <a:effectLst>
                <a:outerShdw blurRad="38100" dist="38100" dir="2700000" algn="tl">
                  <a:srgbClr val="FFFFFF"/>
                </a:outerShdw>
              </a:effectLst>
              <a:latin typeface="Calibri" panose="020F0502020204030204" pitchFamily="34" charset="0"/>
              <a:cs typeface="Calibri" panose="020F0502020204030204" pitchFamily="34" charset="0"/>
            </a:endParaRPr>
          </a:p>
          <a:p>
            <a:pPr algn="just">
              <a:lnSpc>
                <a:spcPct val="130000"/>
              </a:lnSpc>
              <a:buFontTx/>
              <a:buChar char="•"/>
              <a:defRPr/>
            </a:pPr>
            <a:r>
              <a:rPr lang="es-ES_tradnl" sz="3200" b="1" i="0" dirty="0">
                <a:solidFill>
                  <a:srgbClr val="00009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es-ES_tradnl" sz="3200" b="1" i="0" dirty="0">
                <a:solidFill>
                  <a:srgbClr val="1F497D"/>
                </a:solidFill>
                <a:latin typeface="Calibri" panose="020F0502020204030204" pitchFamily="34" charset="0"/>
                <a:cs typeface="Calibri" panose="020F0502020204030204" pitchFamily="34" charset="0"/>
              </a:rPr>
              <a:t>El ALTO  PRECIO es la </a:t>
            </a:r>
            <a:r>
              <a:rPr lang="es-ES_tradnl" sz="3200" b="1" i="0" dirty="0">
                <a:latin typeface="Calibri" panose="020F0502020204030204" pitchFamily="34" charset="0"/>
                <a:cs typeface="Calibri" panose="020F0502020204030204" pitchFamily="34" charset="0"/>
              </a:rPr>
              <a:t>principal barrera para el ACCESO</a:t>
            </a:r>
          </a:p>
        </p:txBody>
      </p:sp>
      <p:sp>
        <p:nvSpPr>
          <p:cNvPr id="6" name="CuadroTexto 5">
            <a:extLst>
              <a:ext uri="{FF2B5EF4-FFF2-40B4-BE49-F238E27FC236}">
                <a16:creationId xmlns="" xmlns:a16="http://schemas.microsoft.com/office/drawing/2014/main" id="{F6A8870B-4776-C940-A807-99D91407B9C5}"/>
              </a:ext>
            </a:extLst>
          </p:cNvPr>
          <p:cNvSpPr txBox="1"/>
          <p:nvPr/>
        </p:nvSpPr>
        <p:spPr>
          <a:xfrm>
            <a:off x="3521559" y="412304"/>
            <a:ext cx="10297144" cy="769441"/>
          </a:xfrm>
          <a:prstGeom prst="rect">
            <a:avLst/>
          </a:prstGeom>
          <a:noFill/>
        </p:spPr>
        <p:txBody>
          <a:bodyPr wrap="square" rtlCol="0">
            <a:spAutoFit/>
          </a:bodyPr>
          <a:lstStyle/>
          <a:p>
            <a:r>
              <a:rPr lang="es-UY" sz="4400" b="1" dirty="0">
                <a:latin typeface="+mj-lt"/>
                <a:cs typeface="Calibri" panose="020F0502020204030204" pitchFamily="34" charset="0"/>
              </a:rPr>
              <a:t>Conclusiones</a:t>
            </a:r>
          </a:p>
        </p:txBody>
      </p:sp>
      <p:sp>
        <p:nvSpPr>
          <p:cNvPr id="7" name="Text Box 2">
            <a:extLst>
              <a:ext uri="{FF2B5EF4-FFF2-40B4-BE49-F238E27FC236}">
                <a16:creationId xmlns="" xmlns:a16="http://schemas.microsoft.com/office/drawing/2014/main" id="{0AFA394D-AB3A-0940-AF57-F40CF4B9DACA}"/>
              </a:ext>
            </a:extLst>
          </p:cNvPr>
          <p:cNvSpPr txBox="1">
            <a:spLocks noChangeArrowheads="1"/>
          </p:cNvSpPr>
          <p:nvPr/>
        </p:nvSpPr>
        <p:spPr bwMode="auto">
          <a:xfrm>
            <a:off x="993936" y="6028928"/>
            <a:ext cx="15813099" cy="1567160"/>
          </a:xfrm>
          <a:prstGeom prst="rect">
            <a:avLst/>
          </a:prstGeom>
          <a:noFill/>
          <a:ln w="9525">
            <a:noFill/>
            <a:miter lim="800000"/>
            <a:headEnd/>
            <a:tailEnd/>
          </a:ln>
          <a:effec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just">
              <a:lnSpc>
                <a:spcPct val="50000"/>
              </a:lnSpc>
              <a:defRPr/>
            </a:pPr>
            <a:endParaRPr lang="es-ES_tradnl" sz="3200" b="1" i="0" dirty="0">
              <a:solidFill>
                <a:srgbClr val="FFCC00"/>
              </a:solidFill>
              <a:effectLst>
                <a:outerShdw blurRad="38100" dist="38100" dir="2700000" algn="tl">
                  <a:srgbClr val="FFFFFF"/>
                </a:outerShdw>
              </a:effectLst>
              <a:latin typeface="Calibri" panose="020F0502020204030204" pitchFamily="34" charset="0"/>
              <a:cs typeface="Calibri" panose="020F0502020204030204" pitchFamily="34" charset="0"/>
            </a:endParaRPr>
          </a:p>
          <a:p>
            <a:pPr algn="just">
              <a:lnSpc>
                <a:spcPct val="130000"/>
              </a:lnSpc>
              <a:buFontTx/>
              <a:buChar char="•"/>
              <a:defRPr/>
            </a:pPr>
            <a:r>
              <a:rPr lang="es-ES_tradnl" sz="3200" b="1" i="0" dirty="0">
                <a:solidFill>
                  <a:srgbClr val="00009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es-ES_tradnl" sz="3200" b="1" i="0" dirty="0">
                <a:solidFill>
                  <a:srgbClr val="1F497D"/>
                </a:solidFill>
                <a:latin typeface="Calibri" panose="020F0502020204030204" pitchFamily="34" charset="0"/>
                <a:cs typeface="Calibri" panose="020F0502020204030204" pitchFamily="34" charset="0"/>
              </a:rPr>
              <a:t>Es clave LA PRIORIZACION  tomando en cuenta la </a:t>
            </a:r>
            <a:r>
              <a:rPr lang="es-ES_tradnl" sz="3200" b="1" i="0" dirty="0">
                <a:latin typeface="Calibri" panose="020F0502020204030204" pitchFamily="34" charset="0"/>
                <a:cs typeface="Calibri" panose="020F0502020204030204" pitchFamily="34" charset="0"/>
              </a:rPr>
              <a:t>epidemiología</a:t>
            </a:r>
            <a:r>
              <a:rPr lang="es-ES_tradnl" sz="3200" b="1" i="0" dirty="0">
                <a:solidFill>
                  <a:srgbClr val="1F497D"/>
                </a:solidFill>
                <a:latin typeface="Calibri" panose="020F0502020204030204" pitchFamily="34" charset="0"/>
                <a:cs typeface="Calibri" panose="020F0502020204030204" pitchFamily="34" charset="0"/>
              </a:rPr>
              <a:t>, la </a:t>
            </a:r>
            <a:r>
              <a:rPr lang="es-ES_tradnl" sz="3200" b="1" i="0" dirty="0">
                <a:latin typeface="Calibri" panose="020F0502020204030204" pitchFamily="34" charset="0"/>
                <a:cs typeface="Calibri" panose="020F0502020204030204" pitchFamily="34" charset="0"/>
              </a:rPr>
              <a:t>capacidad del sistema de salud</a:t>
            </a:r>
            <a:r>
              <a:rPr lang="es-ES_tradnl" sz="3200" b="1" i="0" dirty="0">
                <a:solidFill>
                  <a:srgbClr val="1F497D"/>
                </a:solidFill>
                <a:latin typeface="Calibri" panose="020F0502020204030204" pitchFamily="34" charset="0"/>
                <a:cs typeface="Calibri" panose="020F0502020204030204" pitchFamily="34" charset="0"/>
              </a:rPr>
              <a:t> y el </a:t>
            </a:r>
            <a:r>
              <a:rPr lang="es-ES_tradnl" sz="3200" b="1" i="0" dirty="0">
                <a:latin typeface="Calibri" panose="020F0502020204030204" pitchFamily="34" charset="0"/>
                <a:cs typeface="Calibri" panose="020F0502020204030204" pitchFamily="34" charset="0"/>
              </a:rPr>
              <a:t>VALOR</a:t>
            </a:r>
            <a:r>
              <a:rPr lang="es-ES_tradnl" sz="3200" b="1" i="0" dirty="0">
                <a:solidFill>
                  <a:srgbClr val="1F497D"/>
                </a:solidFill>
                <a:latin typeface="Calibri" panose="020F0502020204030204" pitchFamily="34" charset="0"/>
                <a:cs typeface="Calibri" panose="020F0502020204030204" pitchFamily="34" charset="0"/>
              </a:rPr>
              <a:t> de las nuevas tecnologías</a:t>
            </a:r>
          </a:p>
        </p:txBody>
      </p:sp>
      <p:sp>
        <p:nvSpPr>
          <p:cNvPr id="8" name="Text Box 2">
            <a:extLst>
              <a:ext uri="{FF2B5EF4-FFF2-40B4-BE49-F238E27FC236}">
                <a16:creationId xmlns="" xmlns:a16="http://schemas.microsoft.com/office/drawing/2014/main" id="{50AD75E3-746E-404C-861F-671B10A00BBD}"/>
              </a:ext>
            </a:extLst>
          </p:cNvPr>
          <p:cNvSpPr txBox="1">
            <a:spLocks noChangeArrowheads="1"/>
          </p:cNvSpPr>
          <p:nvPr/>
        </p:nvSpPr>
        <p:spPr bwMode="auto">
          <a:xfrm>
            <a:off x="965275" y="7702128"/>
            <a:ext cx="15813099" cy="1567160"/>
          </a:xfrm>
          <a:prstGeom prst="rect">
            <a:avLst/>
          </a:prstGeom>
          <a:noFill/>
          <a:ln w="9525">
            <a:noFill/>
            <a:miter lim="800000"/>
            <a:headEnd/>
            <a:tailEnd/>
          </a:ln>
          <a:effec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just">
              <a:lnSpc>
                <a:spcPct val="50000"/>
              </a:lnSpc>
              <a:defRPr/>
            </a:pPr>
            <a:endParaRPr lang="es-ES_tradnl" sz="3200" b="1" i="0" dirty="0">
              <a:solidFill>
                <a:srgbClr val="FFCC00"/>
              </a:solidFill>
              <a:effectLst>
                <a:outerShdw blurRad="38100" dist="38100" dir="2700000" algn="tl">
                  <a:srgbClr val="FFFFFF"/>
                </a:outerShdw>
              </a:effectLst>
              <a:latin typeface="Calibri" panose="020F0502020204030204" pitchFamily="34" charset="0"/>
              <a:cs typeface="Calibri" panose="020F0502020204030204" pitchFamily="34" charset="0"/>
            </a:endParaRPr>
          </a:p>
          <a:p>
            <a:pPr algn="just">
              <a:lnSpc>
                <a:spcPct val="130000"/>
              </a:lnSpc>
              <a:buFontTx/>
              <a:buChar char="•"/>
              <a:defRPr/>
            </a:pPr>
            <a:r>
              <a:rPr lang="es-ES_tradnl" sz="3200" b="1" i="0" dirty="0">
                <a:solidFill>
                  <a:srgbClr val="1F497D"/>
                </a:solidFill>
                <a:latin typeface="Calibri" panose="020F0502020204030204" pitchFamily="34" charset="0"/>
                <a:cs typeface="Calibri" panose="020F0502020204030204" pitchFamily="34" charset="0"/>
              </a:rPr>
              <a:t> La JUDICIALIZACION  de las prestaciones no priorizadas e incorporadas pone en riesgo el acceso equitativo y sostenible</a:t>
            </a:r>
          </a:p>
        </p:txBody>
      </p:sp>
    </p:spTree>
    <p:extLst>
      <p:ext uri="{BB962C8B-B14F-4D97-AF65-F5344CB8AC3E}">
        <p14:creationId xmlns="" xmlns:p14="http://schemas.microsoft.com/office/powerpoint/2010/main" val="329195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22860" y="496626"/>
            <a:ext cx="12571307" cy="1627112"/>
          </a:xfrm>
          <a:prstGeom prst="rect">
            <a:avLst/>
          </a:prstGeom>
          <a:noFill/>
          <a:ln w="9525">
            <a:noFill/>
            <a:miter lim="800000"/>
            <a:headEnd/>
            <a:tailEnd/>
          </a:ln>
          <a:effec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a:lnSpc>
                <a:spcPct val="130000"/>
              </a:lnSpc>
              <a:defRPr/>
            </a:pPr>
            <a:r>
              <a:rPr lang="es-ES_tradnl" sz="5689" b="1" dirty="0">
                <a:solidFill>
                  <a:srgbClr val="1F497D"/>
                </a:solidFill>
                <a:effectLst>
                  <a:outerShdw blurRad="38100" dist="38100" dir="2700000" algn="tl">
                    <a:srgbClr val="FFFFFF"/>
                  </a:outerShdw>
                </a:effectLst>
                <a:latin typeface="Trebuchet MS" charset="0"/>
              </a:rPr>
              <a:t>ESENCIAL: </a:t>
            </a:r>
          </a:p>
          <a:p>
            <a:pPr algn="ctr">
              <a:lnSpc>
                <a:spcPct val="50000"/>
              </a:lnSpc>
              <a:defRPr/>
            </a:pPr>
            <a:endParaRPr lang="es-ES_tradnl" sz="4551" b="1" i="0" dirty="0">
              <a:solidFill>
                <a:srgbClr val="984807"/>
              </a:solidFill>
              <a:effectLst>
                <a:outerShdw blurRad="38100" dist="38100" dir="2700000" algn="tl">
                  <a:srgbClr val="FFFFFF"/>
                </a:outerShdw>
              </a:effectLst>
              <a:latin typeface="Trebuchet MS" charset="0"/>
            </a:endParaRPr>
          </a:p>
        </p:txBody>
      </p:sp>
      <p:sp>
        <p:nvSpPr>
          <p:cNvPr id="8" name="Text Box 2"/>
          <p:cNvSpPr txBox="1">
            <a:spLocks noChangeArrowheads="1"/>
          </p:cNvSpPr>
          <p:nvPr/>
        </p:nvSpPr>
        <p:spPr bwMode="auto">
          <a:xfrm>
            <a:off x="965275" y="2635812"/>
            <a:ext cx="15481720" cy="5450466"/>
          </a:xfrm>
          <a:prstGeom prst="rect">
            <a:avLst/>
          </a:prstGeom>
          <a:noFill/>
          <a:ln w="9525">
            <a:noFill/>
            <a:miter lim="800000"/>
            <a:headEnd/>
            <a:tailEnd/>
          </a:ln>
          <a:effec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nSpc>
                <a:spcPct val="150000"/>
              </a:lnSpc>
              <a:defRPr/>
            </a:pPr>
            <a:r>
              <a:rPr lang="es-ES_tradnl" sz="4000" b="1" i="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El más amplio diálogo y participación de todas las partes interesadas, </a:t>
            </a:r>
            <a:r>
              <a:rPr lang="es-ES_tradnl" sz="4000" i="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incluidos </a:t>
            </a:r>
            <a:r>
              <a:rPr lang="es-ES_tradnl" sz="4000" b="1" i="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pacientes y  usuarios, en el proceso de priorización</a:t>
            </a:r>
          </a:p>
          <a:p>
            <a:pPr>
              <a:lnSpc>
                <a:spcPct val="150000"/>
              </a:lnSpc>
              <a:defRPr/>
            </a:pPr>
            <a:endParaRPr lang="es-ES_tradnl" sz="4000" b="1" i="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endParaRPr>
          </a:p>
          <a:p>
            <a:pPr>
              <a:lnSpc>
                <a:spcPct val="150000"/>
              </a:lnSpc>
              <a:defRPr/>
            </a:pPr>
            <a:r>
              <a:rPr lang="es-UY" sz="4000" b="1" dirty="0"/>
              <a:t>Para asegurar </a:t>
            </a:r>
          </a:p>
          <a:p>
            <a:pPr>
              <a:lnSpc>
                <a:spcPct val="150000"/>
              </a:lnSpc>
              <a:defRPr/>
            </a:pPr>
            <a:r>
              <a:rPr lang="es-UY" sz="4000" b="1" dirty="0"/>
              <a:t>el acceso equitativo </a:t>
            </a:r>
            <a:r>
              <a:rPr lang="es-UY" sz="4000" dirty="0"/>
              <a:t>a los estudios y tratamientos, </a:t>
            </a:r>
          </a:p>
          <a:p>
            <a:pPr>
              <a:lnSpc>
                <a:spcPct val="150000"/>
              </a:lnSpc>
              <a:defRPr/>
            </a:pPr>
            <a:r>
              <a:rPr lang="es-UY" sz="3600" b="1" dirty="0"/>
              <a:t>requisito</a:t>
            </a:r>
            <a:r>
              <a:rPr lang="es-UY" sz="3600" dirty="0"/>
              <a:t> para el </a:t>
            </a:r>
            <a:r>
              <a:rPr lang="es-UY" sz="3600" b="1" dirty="0"/>
              <a:t>acceso universal y la cobertura universal de salud</a:t>
            </a:r>
            <a:endParaRPr lang="es-ES_tradnl" sz="3600" b="1" i="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148306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B92FDF8E-4720-D840-BAC6-ADA0EC842572}"/>
              </a:ext>
            </a:extLst>
          </p:cNvPr>
          <p:cNvSpPr txBox="1">
            <a:spLocks noChangeArrowheads="1"/>
          </p:cNvSpPr>
          <p:nvPr/>
        </p:nvSpPr>
        <p:spPr bwMode="auto">
          <a:xfrm>
            <a:off x="4676123" y="3544713"/>
            <a:ext cx="8128000" cy="1843262"/>
          </a:xfrm>
          <a:prstGeom prst="rect">
            <a:avLst/>
          </a:prstGeom>
          <a:noFill/>
          <a:ln w="9525">
            <a:noFill/>
            <a:miter lim="800000"/>
            <a:headEnd/>
            <a:tailEnd/>
          </a:ln>
          <a:effectLst/>
        </p:spPr>
        <p:txBody>
          <a:bodyPr>
            <a:spAutoFit/>
          </a:bodyPr>
          <a:lstStyle/>
          <a:p>
            <a:pPr algn="ctr" eaLnBrk="1" hangingPunct="1">
              <a:spcBef>
                <a:spcPct val="50000"/>
              </a:spcBef>
              <a:defRPr/>
            </a:pPr>
            <a:r>
              <a:rPr lang="es-ES_tradnl" sz="11378" b="1" i="1" dirty="0">
                <a:solidFill>
                  <a:srgbClr val="000090"/>
                </a:solidFill>
                <a:effectLst>
                  <a:outerShdw blurRad="38100" dist="38100" dir="2700000" algn="tl">
                    <a:srgbClr val="000000"/>
                  </a:outerShdw>
                </a:effectLst>
                <a:latin typeface="Times New Roman" pitchFamily="18" charset="0"/>
              </a:rPr>
              <a:t>Gracias!!</a:t>
            </a:r>
            <a:endParaRPr lang="es-ES_tradnl" sz="9387" dirty="0">
              <a:solidFill>
                <a:srgbClr val="000090"/>
              </a:solidFill>
              <a:latin typeface="Times New Roman" pitchFamily="18" charset="0"/>
            </a:endParaRPr>
          </a:p>
        </p:txBody>
      </p:sp>
    </p:spTree>
    <p:extLst>
      <p:ext uri="{BB962C8B-B14F-4D97-AF65-F5344CB8AC3E}">
        <p14:creationId xmlns="" xmlns:p14="http://schemas.microsoft.com/office/powerpoint/2010/main" val="312836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 xmlns:a16="http://schemas.microsoft.com/office/drawing/2014/main" id="{B3B0D4E2-C715-A040-B964-0B0ACA3D7A60}"/>
              </a:ext>
            </a:extLst>
          </p:cNvPr>
          <p:cNvSpPr/>
          <p:nvPr/>
        </p:nvSpPr>
        <p:spPr>
          <a:xfrm>
            <a:off x="2328284" y="975164"/>
            <a:ext cx="12295353" cy="1648913"/>
          </a:xfrm>
          <a:prstGeom prst="rect">
            <a:avLst/>
          </a:prstGeom>
        </p:spPr>
        <p:txBody>
          <a:bodyPr wrap="none">
            <a:spAutoFit/>
          </a:bodyPr>
          <a:lstStyle/>
          <a:p>
            <a:pPr algn="ctr" eaLnBrk="1" hangingPunct="1">
              <a:defRPr/>
            </a:pPr>
            <a:r>
              <a:rPr lang="es-UY" altLang="es-UY" sz="6115" b="1" dirty="0">
                <a:solidFill>
                  <a:schemeClr val="tx2">
                    <a:lumMod val="75000"/>
                  </a:schemeClr>
                </a:solidFill>
                <a:latin typeface="Calibri" panose="020F0502020204030204" pitchFamily="34" charset="0"/>
                <a:cs typeface="Calibri" panose="020F0502020204030204" pitchFamily="34" charset="0"/>
              </a:rPr>
              <a:t>Presupuesto anual: USD 250 millones</a:t>
            </a:r>
          </a:p>
          <a:p>
            <a:pPr algn="ctr" eaLnBrk="1" hangingPunct="1">
              <a:defRPr/>
            </a:pPr>
            <a:r>
              <a:rPr lang="es-UY" altLang="es-UY" sz="4000" dirty="0">
                <a:solidFill>
                  <a:schemeClr val="tx2">
                    <a:lumMod val="75000"/>
                  </a:schemeClr>
                </a:solidFill>
                <a:latin typeface="Calibri" panose="020F0502020204030204" pitchFamily="34" charset="0"/>
                <a:cs typeface="Calibri" panose="020F0502020204030204" pitchFamily="34" charset="0"/>
              </a:rPr>
              <a:t>(ejercicio 2018)</a:t>
            </a:r>
          </a:p>
        </p:txBody>
      </p:sp>
      <p:pic>
        <p:nvPicPr>
          <p:cNvPr id="76803" name="Picture 3">
            <a:extLst>
              <a:ext uri="{FF2B5EF4-FFF2-40B4-BE49-F238E27FC236}">
                <a16:creationId xmlns="" xmlns:a16="http://schemas.microsoft.com/office/drawing/2014/main" id="{31EFB316-39E6-054A-8723-E2F2423750E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37483" y="2796631"/>
            <a:ext cx="11410809" cy="5680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08087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CuadroTexto 3">
            <a:extLst>
              <a:ext uri="{FF2B5EF4-FFF2-40B4-BE49-F238E27FC236}">
                <a16:creationId xmlns="" xmlns:a16="http://schemas.microsoft.com/office/drawing/2014/main" id="{136079E7-077C-4044-9FF3-95A6A49171C4}"/>
              </a:ext>
            </a:extLst>
          </p:cNvPr>
          <p:cNvSpPr txBox="1">
            <a:spLocks noChangeArrowheads="1"/>
          </p:cNvSpPr>
          <p:nvPr/>
        </p:nvSpPr>
        <p:spPr bwMode="auto">
          <a:xfrm>
            <a:off x="2422860" y="586851"/>
            <a:ext cx="12596142" cy="617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UY" altLang="es-UY" sz="3413" b="1" dirty="0">
                <a:solidFill>
                  <a:srgbClr val="17375E"/>
                </a:solidFill>
                <a:latin typeface="Arial" panose="020B0604020202020204" pitchFamily="34" charset="0"/>
                <a:cs typeface="Arial" panose="020B0604020202020204" pitchFamily="34" charset="0"/>
              </a:rPr>
              <a:t>Conceptos del gasto</a:t>
            </a:r>
          </a:p>
        </p:txBody>
      </p:sp>
      <p:pic>
        <p:nvPicPr>
          <p:cNvPr id="77826" name="Picture 2">
            <a:extLst>
              <a:ext uri="{FF2B5EF4-FFF2-40B4-BE49-F238E27FC236}">
                <a16:creationId xmlns="" xmlns:a16="http://schemas.microsoft.com/office/drawing/2014/main" id="{0D743010-240E-C142-993F-C607E1C2887C}"/>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24557" y="1702365"/>
            <a:ext cx="12914326" cy="6905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0399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 xmlns:a16="http://schemas.microsoft.com/office/drawing/2014/main" id="{64937EFA-CD2A-074C-8935-D3376179124B}"/>
              </a:ext>
            </a:extLst>
          </p:cNvPr>
          <p:cNvSpPr txBox="1">
            <a:spLocks/>
          </p:cNvSpPr>
          <p:nvPr/>
        </p:nvSpPr>
        <p:spPr>
          <a:xfrm>
            <a:off x="3273108" y="263862"/>
            <a:ext cx="11484786" cy="1625600"/>
          </a:xfrm>
          <a:prstGeom prst="rect">
            <a:avLst/>
          </a:prstGeom>
          <a:noFill/>
        </p:spPr>
        <p:style>
          <a:lnRef idx="0">
            <a:schemeClr val="accent1"/>
          </a:lnRef>
          <a:fillRef idx="3">
            <a:schemeClr val="accent1"/>
          </a:fillRef>
          <a:effectRef idx="3">
            <a:schemeClr val="accent1"/>
          </a:effectRef>
          <a:fontRef idx="minor">
            <a:schemeClr val="lt1"/>
          </a:fontRef>
        </p:style>
        <p:txBody>
          <a:bodyPr rtlCol="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s-UY" sz="4551">
                <a:solidFill>
                  <a:schemeClr val="tx2">
                    <a:lumMod val="75000"/>
                  </a:schemeClr>
                </a:solidFill>
              </a:rPr>
              <a:t>Porcentaje del gasto en medicamentos</a:t>
            </a:r>
            <a:endParaRPr lang="es-UY" sz="2844">
              <a:solidFill>
                <a:schemeClr val="tx2">
                  <a:lumMod val="75000"/>
                </a:schemeClr>
              </a:solidFill>
            </a:endParaRPr>
          </a:p>
        </p:txBody>
      </p:sp>
      <p:sp>
        <p:nvSpPr>
          <p:cNvPr id="3" name="CuadroTexto 2">
            <a:extLst>
              <a:ext uri="{FF2B5EF4-FFF2-40B4-BE49-F238E27FC236}">
                <a16:creationId xmlns="" xmlns:a16="http://schemas.microsoft.com/office/drawing/2014/main" id="{8F92E490-180F-1B41-985C-76F60105E0A0}"/>
              </a:ext>
            </a:extLst>
          </p:cNvPr>
          <p:cNvSpPr txBox="1"/>
          <p:nvPr/>
        </p:nvSpPr>
        <p:spPr>
          <a:xfrm>
            <a:off x="5861686" y="8512876"/>
            <a:ext cx="7375737" cy="355034"/>
          </a:xfrm>
          <a:prstGeom prst="rect">
            <a:avLst/>
          </a:prstGeom>
          <a:noFill/>
        </p:spPr>
        <p:txBody>
          <a:bodyPr wrap="none" rtlCol="0">
            <a:spAutoFit/>
          </a:bodyPr>
          <a:lstStyle/>
          <a:p>
            <a:r>
              <a:rPr lang="es-UY" sz="1707"/>
              <a:t>(*) Artritis reumatoidea, </a:t>
            </a:r>
            <a:r>
              <a:rPr lang="es-UY" sz="1707" err="1"/>
              <a:t>Espóndiloartritis</a:t>
            </a:r>
            <a:r>
              <a:rPr lang="es-UY" sz="1707"/>
              <a:t>, Colitis Ulcerosa, Enfermedad de Crohn</a:t>
            </a:r>
          </a:p>
        </p:txBody>
      </p:sp>
      <p:sp>
        <p:nvSpPr>
          <p:cNvPr id="4" name="CuadroTexto 3">
            <a:extLst>
              <a:ext uri="{FF2B5EF4-FFF2-40B4-BE49-F238E27FC236}">
                <a16:creationId xmlns="" xmlns:a16="http://schemas.microsoft.com/office/drawing/2014/main" id="{54224317-CA5F-F545-AADE-3F3939D4EDEE}"/>
              </a:ext>
            </a:extLst>
          </p:cNvPr>
          <p:cNvSpPr txBox="1"/>
          <p:nvPr/>
        </p:nvSpPr>
        <p:spPr>
          <a:xfrm>
            <a:off x="5762031" y="8834834"/>
            <a:ext cx="9493208" cy="617733"/>
          </a:xfrm>
          <a:prstGeom prst="rect">
            <a:avLst/>
          </a:prstGeom>
          <a:noFill/>
        </p:spPr>
        <p:txBody>
          <a:bodyPr wrap="square" rtlCol="0">
            <a:spAutoFit/>
          </a:bodyPr>
          <a:lstStyle/>
          <a:p>
            <a:r>
              <a:rPr lang="es-UY" sz="1707"/>
              <a:t>(**) Citomegalovirus, Espasticidad y distonías, Fibrosis quística, Mieloma múltiple, Prevención del VRS, Fibrinolíticos en el IAM, Inmunosupresores, Eritropoyetina</a:t>
            </a:r>
          </a:p>
        </p:txBody>
      </p:sp>
      <p:pic>
        <p:nvPicPr>
          <p:cNvPr id="5" name="Imagen 4">
            <a:extLst>
              <a:ext uri="{FF2B5EF4-FFF2-40B4-BE49-F238E27FC236}">
                <a16:creationId xmlns="" xmlns:a16="http://schemas.microsoft.com/office/drawing/2014/main" id="{5B0DE49C-51F9-914B-A9F1-99C1915F979A}"/>
              </a:ext>
            </a:extLst>
          </p:cNvPr>
          <p:cNvPicPr>
            <a:picLocks noChangeAspect="1"/>
          </p:cNvPicPr>
          <p:nvPr/>
        </p:nvPicPr>
        <p:blipFill>
          <a:blip r:embed="rId2"/>
          <a:stretch>
            <a:fillRect/>
          </a:stretch>
        </p:blipFill>
        <p:spPr>
          <a:xfrm>
            <a:off x="3560297" y="1700245"/>
            <a:ext cx="11197596" cy="6774511"/>
          </a:xfrm>
          <a:prstGeom prst="rect">
            <a:avLst/>
          </a:prstGeom>
        </p:spPr>
      </p:pic>
      <p:pic>
        <p:nvPicPr>
          <p:cNvPr id="6" name="Imagen 5">
            <a:extLst>
              <a:ext uri="{FF2B5EF4-FFF2-40B4-BE49-F238E27FC236}">
                <a16:creationId xmlns="" xmlns:a16="http://schemas.microsoft.com/office/drawing/2014/main" id="{F9F80716-6BFC-5642-9AC1-2386A19AE26B}"/>
              </a:ext>
            </a:extLst>
          </p:cNvPr>
          <p:cNvPicPr>
            <a:picLocks noChangeAspect="1"/>
          </p:cNvPicPr>
          <p:nvPr/>
        </p:nvPicPr>
        <p:blipFill>
          <a:blip r:embed="rId3"/>
          <a:stretch>
            <a:fillRect/>
          </a:stretch>
        </p:blipFill>
        <p:spPr>
          <a:xfrm>
            <a:off x="116057" y="83296"/>
            <a:ext cx="2568852" cy="938782"/>
          </a:xfrm>
          <a:prstGeom prst="rect">
            <a:avLst/>
          </a:prstGeom>
        </p:spPr>
      </p:pic>
    </p:spTree>
    <p:extLst>
      <p:ext uri="{BB962C8B-B14F-4D97-AF65-F5344CB8AC3E}">
        <p14:creationId xmlns="" xmlns:p14="http://schemas.microsoft.com/office/powerpoint/2010/main" val="565269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a:extLst>
              <a:ext uri="{FF2B5EF4-FFF2-40B4-BE49-F238E27FC236}">
                <a16:creationId xmlns="" xmlns:a16="http://schemas.microsoft.com/office/drawing/2014/main" id="{7E98CF6D-5CF3-A64A-953A-20F8337CFDC6}"/>
              </a:ext>
            </a:extLst>
          </p:cNvPr>
          <p:cNvGraphicFramePr>
            <a:graphicFrameLocks noGrp="1"/>
          </p:cNvGraphicFramePr>
          <p:nvPr/>
        </p:nvGraphicFramePr>
        <p:xfrm>
          <a:off x="2987306" y="1785903"/>
          <a:ext cx="11105916" cy="6561104"/>
        </p:xfrm>
        <a:graphic>
          <a:graphicData uri="http://schemas.openxmlformats.org/drawingml/2006/table">
            <a:tbl>
              <a:tblPr/>
              <a:tblGrid>
                <a:gridCol w="5401865">
                  <a:extLst>
                    <a:ext uri="{9D8B030D-6E8A-4147-A177-3AD203B41FA5}">
                      <a16:colId xmlns="" xmlns:a16="http://schemas.microsoft.com/office/drawing/2014/main" val="380468022"/>
                    </a:ext>
                  </a:extLst>
                </a:gridCol>
                <a:gridCol w="5704051">
                  <a:extLst>
                    <a:ext uri="{9D8B030D-6E8A-4147-A177-3AD203B41FA5}">
                      <a16:colId xmlns="" xmlns:a16="http://schemas.microsoft.com/office/drawing/2014/main" val="1199674826"/>
                    </a:ext>
                  </a:extLst>
                </a:gridCol>
              </a:tblGrid>
              <a:tr h="48090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Patología o tratamiento</a:t>
                      </a:r>
                    </a:p>
                  </a:txBody>
                  <a:tcPr marL="11288" marR="11288" marT="112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7375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Medicamentos</a:t>
                      </a:r>
                    </a:p>
                  </a:txBody>
                  <a:tcPr marL="11288" marR="11288" marT="112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7375E"/>
                    </a:solidFill>
                  </a:tcPr>
                </a:tc>
                <a:extLst>
                  <a:ext uri="{0D108BD9-81ED-4DB2-BD59-A6C34878D82A}">
                    <a16:rowId xmlns="" xmlns:a16="http://schemas.microsoft.com/office/drawing/2014/main" val="212226606"/>
                  </a:ext>
                </a:extLst>
              </a:tr>
              <a:tr h="90537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Cáncer de mama HER2 +</a:t>
                      </a:r>
                    </a:p>
                  </a:txBody>
                  <a:tcPr marL="101599"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Trastuzumab, Lapatinib, Fulvestrant, Pertuzumab, Ado-trastuzumab/emtansine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4283602699"/>
                  </a:ext>
                </a:extLst>
              </a:tr>
              <a:tr h="64120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Cáncer de pulmón</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Erolotinib, Gefitinib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3598770285"/>
                  </a:ext>
                </a:extLst>
              </a:tr>
              <a:tr h="64120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Cáncer colo-rectal</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Bevacizumab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1110472161"/>
                  </a:ext>
                </a:extLst>
              </a:tr>
              <a:tr h="64120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Cáncer de riñón</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Pazopanib, Sorafenib, Sunitinib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2348143037"/>
                  </a:ext>
                </a:extLst>
              </a:tr>
              <a:tr h="64120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Tumores del Sistema Nervioso Central</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Temozolamida</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3157256076"/>
                  </a:ext>
                </a:extLst>
              </a:tr>
              <a:tr h="64120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Mieloma múltiple</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Bortezomib, Lenalidomida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3853638162"/>
                  </a:ext>
                </a:extLst>
              </a:tr>
              <a:tr h="64120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Tricoleucemia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Cladribine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3777580832"/>
                  </a:ext>
                </a:extLst>
              </a:tr>
              <a:tr h="64120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Leucemias y Gist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Imatinib, dasatinib, nilotinib, sunitinib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2679014959"/>
                  </a:ext>
                </a:extLst>
              </a:tr>
              <a:tr h="68636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Linfomas y LLC</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Rituximab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2458361332"/>
                  </a:ext>
                </a:extLst>
              </a:tr>
            </a:tbl>
          </a:graphicData>
        </a:graphic>
      </p:graphicFrame>
      <p:graphicFrame>
        <p:nvGraphicFramePr>
          <p:cNvPr id="4" name="Tabla 3">
            <a:extLst>
              <a:ext uri="{FF2B5EF4-FFF2-40B4-BE49-F238E27FC236}">
                <a16:creationId xmlns="" xmlns:a16="http://schemas.microsoft.com/office/drawing/2014/main" id="{E83EDFC8-BA13-4B45-88C6-31EBA7641829}"/>
              </a:ext>
            </a:extLst>
          </p:cNvPr>
          <p:cNvGraphicFramePr>
            <a:graphicFrameLocks noGrp="1"/>
          </p:cNvGraphicFramePr>
          <p:nvPr/>
        </p:nvGraphicFramePr>
        <p:xfrm>
          <a:off x="2996337" y="8380871"/>
          <a:ext cx="11096885" cy="1053830"/>
        </p:xfrm>
        <a:graphic>
          <a:graphicData uri="http://schemas.openxmlformats.org/drawingml/2006/table">
            <a:tbl>
              <a:tblPr/>
              <a:tblGrid>
                <a:gridCol w="5389915">
                  <a:extLst>
                    <a:ext uri="{9D8B030D-6E8A-4147-A177-3AD203B41FA5}">
                      <a16:colId xmlns="" xmlns:a16="http://schemas.microsoft.com/office/drawing/2014/main" val="861690720"/>
                    </a:ext>
                  </a:extLst>
                </a:gridCol>
                <a:gridCol w="5706970">
                  <a:extLst>
                    <a:ext uri="{9D8B030D-6E8A-4147-A177-3AD203B41FA5}">
                      <a16:colId xmlns="" xmlns:a16="http://schemas.microsoft.com/office/drawing/2014/main" val="2634539200"/>
                    </a:ext>
                  </a:extLst>
                </a:gridCol>
              </a:tblGrid>
              <a:tr h="520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UY" sz="2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Cáncer de Próstata</a:t>
                      </a:r>
                    </a:p>
                  </a:txBody>
                  <a:tcPr marL="130048" marR="130048" marT="64947" marB="64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UY" sz="2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Abiraterona</a:t>
                      </a:r>
                    </a:p>
                  </a:txBody>
                  <a:tcPr marL="130048" marR="130048" marT="64947" marB="64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39832252"/>
                  </a:ext>
                </a:extLst>
              </a:tr>
              <a:tr h="52769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UY" sz="2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Melanoma </a:t>
                      </a:r>
                    </a:p>
                  </a:txBody>
                  <a:tcPr marL="130048" marR="130048" marT="64947" marB="64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UY" sz="2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Vemurafenib-Cobimetinib</a:t>
                      </a:r>
                    </a:p>
                  </a:txBody>
                  <a:tcPr marL="130048" marR="130048" marT="64947" marB="64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4259917696"/>
                  </a:ext>
                </a:extLst>
              </a:tr>
            </a:tbl>
          </a:graphicData>
        </a:graphic>
      </p:graphicFrame>
      <p:sp>
        <p:nvSpPr>
          <p:cNvPr id="5" name="1 Título">
            <a:extLst>
              <a:ext uri="{FF2B5EF4-FFF2-40B4-BE49-F238E27FC236}">
                <a16:creationId xmlns="" xmlns:a16="http://schemas.microsoft.com/office/drawing/2014/main" id="{A2D03F40-21D6-D546-BF2D-7FB338F6B64E}"/>
              </a:ext>
            </a:extLst>
          </p:cNvPr>
          <p:cNvSpPr txBox="1">
            <a:spLocks/>
          </p:cNvSpPr>
          <p:nvPr/>
        </p:nvSpPr>
        <p:spPr>
          <a:xfrm>
            <a:off x="2942461" y="814182"/>
            <a:ext cx="11484786" cy="1625600"/>
          </a:xfrm>
          <a:prstGeom prst="rect">
            <a:avLst/>
          </a:prstGeom>
          <a:noFill/>
        </p:spPr>
        <p:style>
          <a:lnRef idx="0">
            <a:schemeClr val="accent1"/>
          </a:lnRef>
          <a:fillRef idx="3">
            <a:schemeClr val="accent1"/>
          </a:fillRef>
          <a:effectRef idx="3">
            <a:schemeClr val="accent1"/>
          </a:effectRef>
          <a:fontRef idx="minor">
            <a:schemeClr val="lt1"/>
          </a:fontRef>
        </p:style>
        <p:txBody>
          <a:bodyP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s-UY" sz="4551" dirty="0">
                <a:solidFill>
                  <a:schemeClr val="tx2">
                    <a:lumMod val="75000"/>
                  </a:schemeClr>
                </a:solidFill>
              </a:rPr>
              <a:t>Medicamentos bajo cobertura financiera</a:t>
            </a:r>
            <a:endParaRPr lang="es-UY" sz="2844" dirty="0">
              <a:solidFill>
                <a:schemeClr val="tx2">
                  <a:lumMod val="75000"/>
                </a:schemeClr>
              </a:solidFill>
            </a:endParaRPr>
          </a:p>
        </p:txBody>
      </p:sp>
      <p:pic>
        <p:nvPicPr>
          <p:cNvPr id="79922" name="Imagen 5">
            <a:extLst>
              <a:ext uri="{FF2B5EF4-FFF2-40B4-BE49-F238E27FC236}">
                <a16:creationId xmlns="" xmlns:a16="http://schemas.microsoft.com/office/drawing/2014/main" id="{6BAA8CD0-1AFB-F64B-9332-9A7B3666F85D}"/>
              </a:ext>
            </a:extLst>
          </p:cNvPr>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2881" y="83538"/>
            <a:ext cx="2569351" cy="939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 xmlns:a16="http://schemas.microsoft.com/office/drawing/2014/main" id="{D0DF2A39-DDB6-7847-B495-EF7F65045F68}"/>
              </a:ext>
            </a:extLst>
          </p:cNvPr>
          <p:cNvSpPr txBox="1"/>
          <p:nvPr/>
        </p:nvSpPr>
        <p:spPr>
          <a:xfrm>
            <a:off x="14093222" y="1852464"/>
            <a:ext cx="2972528" cy="3243580"/>
          </a:xfrm>
          <a:prstGeom prst="rect">
            <a:avLst/>
          </a:prstGeom>
          <a:noFill/>
        </p:spPr>
        <p:txBody>
          <a:bodyPr wrap="square" rtlCol="0">
            <a:spAutoFit/>
          </a:bodyPr>
          <a:lstStyle/>
          <a:p>
            <a:r>
              <a:rPr lang="es-UY" sz="3413" b="1" dirty="0"/>
              <a:t>56 MAP para 39 patologías </a:t>
            </a:r>
          </a:p>
          <a:p>
            <a:r>
              <a:rPr lang="es-UY" sz="3413" dirty="0"/>
              <a:t>(</a:t>
            </a:r>
            <a:r>
              <a:rPr lang="es-UY" sz="3413" b="1" dirty="0"/>
              <a:t>21</a:t>
            </a:r>
            <a:r>
              <a:rPr lang="es-UY" sz="3413" dirty="0"/>
              <a:t> para 18 indicaciones </a:t>
            </a:r>
            <a:r>
              <a:rPr lang="es-UY" sz="3413" b="1" dirty="0"/>
              <a:t>oncologicas</a:t>
            </a:r>
            <a:r>
              <a:rPr lang="es-UY" sz="3413" dirty="0"/>
              <a:t>)</a:t>
            </a:r>
          </a:p>
        </p:txBody>
      </p:sp>
    </p:spTree>
    <p:extLst>
      <p:ext uri="{BB962C8B-B14F-4D97-AF65-F5344CB8AC3E}">
        <p14:creationId xmlns="" xmlns:p14="http://schemas.microsoft.com/office/powerpoint/2010/main" val="2845263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Tabla">
            <a:extLst>
              <a:ext uri="{FF2B5EF4-FFF2-40B4-BE49-F238E27FC236}">
                <a16:creationId xmlns="" xmlns:a16="http://schemas.microsoft.com/office/drawing/2014/main" id="{CE9C4CD9-8251-C947-8F33-50FA9AAC3F94}"/>
              </a:ext>
            </a:extLst>
          </p:cNvPr>
          <p:cNvGraphicFramePr>
            <a:graphicFrameLocks noGrp="1"/>
          </p:cNvGraphicFramePr>
          <p:nvPr/>
        </p:nvGraphicFramePr>
        <p:xfrm>
          <a:off x="2781847" y="1559595"/>
          <a:ext cx="11776569" cy="6986128"/>
        </p:xfrm>
        <a:graphic>
          <a:graphicData uri="http://schemas.openxmlformats.org/drawingml/2006/table">
            <a:tbl>
              <a:tblPr/>
              <a:tblGrid>
                <a:gridCol w="7053298">
                  <a:extLst>
                    <a:ext uri="{9D8B030D-6E8A-4147-A177-3AD203B41FA5}">
                      <a16:colId xmlns="" xmlns:a16="http://schemas.microsoft.com/office/drawing/2014/main" val="354294168"/>
                    </a:ext>
                  </a:extLst>
                </a:gridCol>
                <a:gridCol w="4723271">
                  <a:extLst>
                    <a:ext uri="{9D8B030D-6E8A-4147-A177-3AD203B41FA5}">
                      <a16:colId xmlns="" xmlns:a16="http://schemas.microsoft.com/office/drawing/2014/main" val="2507825604"/>
                    </a:ext>
                  </a:extLst>
                </a:gridCol>
              </a:tblGrid>
              <a:tr h="35808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Patología o tratamiento</a:t>
                      </a:r>
                    </a:p>
                  </a:txBody>
                  <a:tcPr marL="11288" marR="11288" marT="112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7375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Medicamentos</a:t>
                      </a:r>
                    </a:p>
                  </a:txBody>
                  <a:tcPr marL="11288" marR="11288" marT="112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7375E"/>
                    </a:solidFill>
                  </a:tcPr>
                </a:tc>
                <a:extLst>
                  <a:ext uri="{0D108BD9-81ED-4DB2-BD59-A6C34878D82A}">
                    <a16:rowId xmlns="" xmlns:a16="http://schemas.microsoft.com/office/drawing/2014/main" val="2176717410"/>
                  </a:ext>
                </a:extLst>
              </a:tr>
              <a:tr h="56444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Profilaxis de infección por VRS</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Palivizumab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1433018669"/>
                  </a:ext>
                </a:extLst>
              </a:tr>
              <a:tr h="70487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Hepatitis C</a:t>
                      </a:r>
                    </a:p>
                  </a:txBody>
                  <a:tcPr marL="101601"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Paritabrevir/Ombitasvir/Dasabuvir, Sofosbuvir/Velpatasvir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3478612591"/>
                  </a:ext>
                </a:extLst>
              </a:tr>
              <a:tr h="52380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Espasticidad y distonías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Toxina botulínica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1168485932"/>
                  </a:ext>
                </a:extLst>
              </a:tr>
              <a:tr h="5125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Fibrosis quística</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Tobramicina , Alfa dornasa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2275213110"/>
                  </a:ext>
                </a:extLst>
              </a:tr>
              <a:tr h="5125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Infarto agudo de miocardio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Tenecteplase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4226678"/>
                  </a:ext>
                </a:extLst>
              </a:tr>
              <a:tr h="5125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HIV-SIDA resistentes</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Darunavir, Etravirina, Raltegravir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3302160268"/>
                  </a:ext>
                </a:extLst>
              </a:tr>
              <a:tr h="70487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Artritis Reumatoidea. Espondiloartritis. Enf. de Crohn, Colitis Ulcerosa</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Adalimumab, Etanercept, Infliximab, Tocilizumab, Golimumab, Rituximab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2037969405"/>
                  </a:ext>
                </a:extLst>
              </a:tr>
              <a:tr h="52380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Prevención y tratamiento infección por CMV</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Valganciclovir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3413450175"/>
                  </a:ext>
                </a:extLst>
              </a:tr>
              <a:tr h="5125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Diabetes mellitus</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Insulina glargina y detemir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1865265559"/>
                  </a:ext>
                </a:extLst>
              </a:tr>
              <a:tr h="5125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Esclerosis múltiple</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Interferón b , acetato de glatiramer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2084834242"/>
                  </a:ext>
                </a:extLst>
              </a:tr>
              <a:tr h="5125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Hipertensión Pulmonar</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Bosentan, Iloprost </a:t>
                      </a:r>
                    </a:p>
                  </a:txBody>
                  <a:tcPr marL="11288" marR="11288" marT="1128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128727845"/>
                  </a:ext>
                </a:extLst>
              </a:tr>
              <a:tr h="5125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Inmunosupresión en trasplantados</a:t>
                      </a:r>
                    </a:p>
                  </a:txBody>
                  <a:tcPr marL="11288" marR="11288" marT="1128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s-UY" altLang="es-UY" sz="2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Tacrolimus, Everolimus </a:t>
                      </a:r>
                    </a:p>
                  </a:txBody>
                  <a:tcPr marL="11288" marR="11288" marT="11288" marB="0" anchor="ctr" horzOverflow="overflow">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val="524024999"/>
                  </a:ext>
                </a:extLst>
              </a:tr>
            </a:tbl>
          </a:graphicData>
        </a:graphic>
      </p:graphicFrame>
      <p:graphicFrame>
        <p:nvGraphicFramePr>
          <p:cNvPr id="4" name="Tabla 3">
            <a:extLst>
              <a:ext uri="{FF2B5EF4-FFF2-40B4-BE49-F238E27FC236}">
                <a16:creationId xmlns="" xmlns:a16="http://schemas.microsoft.com/office/drawing/2014/main" id="{AAED58E4-915E-7649-BC4D-EA0B9AA5C39E}"/>
              </a:ext>
            </a:extLst>
          </p:cNvPr>
          <p:cNvGraphicFramePr>
            <a:graphicFrameLocks noGrp="1"/>
          </p:cNvGraphicFramePr>
          <p:nvPr/>
        </p:nvGraphicFramePr>
        <p:xfrm>
          <a:off x="2781847" y="8551785"/>
          <a:ext cx="11776569" cy="1051560"/>
        </p:xfrm>
        <a:graphic>
          <a:graphicData uri="http://schemas.openxmlformats.org/drawingml/2006/table">
            <a:tbl>
              <a:tblPr firstRow="1" firstCol="1" bandRow="1">
                <a:tableStyleId>{5C22544A-7EE6-4342-B048-85BDC9FD1C3A}</a:tableStyleId>
              </a:tblPr>
              <a:tblGrid>
                <a:gridCol w="7145415">
                  <a:extLst>
                    <a:ext uri="{9D8B030D-6E8A-4147-A177-3AD203B41FA5}">
                      <a16:colId xmlns="" xmlns:a16="http://schemas.microsoft.com/office/drawing/2014/main" val="3371737448"/>
                    </a:ext>
                  </a:extLst>
                </a:gridCol>
                <a:gridCol w="4631154">
                  <a:extLst>
                    <a:ext uri="{9D8B030D-6E8A-4147-A177-3AD203B41FA5}">
                      <a16:colId xmlns="" xmlns:a16="http://schemas.microsoft.com/office/drawing/2014/main" val="1584476382"/>
                    </a:ext>
                  </a:extLst>
                </a:gridCol>
              </a:tblGrid>
              <a:tr h="346795">
                <a:tc>
                  <a:txBody>
                    <a:bodyPr/>
                    <a:lstStyle/>
                    <a:p>
                      <a:pPr fontAlgn="base">
                        <a:spcAft>
                          <a:spcPts val="0"/>
                        </a:spcAft>
                      </a:pPr>
                      <a:r>
                        <a:rPr lang="es-UY" sz="2300" b="0">
                          <a:solidFill>
                            <a:srgbClr val="002060"/>
                          </a:solidFill>
                          <a:effectLst/>
                          <a:latin typeface="Arial" panose="020B0604020202020204" pitchFamily="34" charset="0"/>
                          <a:cs typeface="Arial" panose="020B0604020202020204" pitchFamily="34" charset="0"/>
                        </a:rPr>
                        <a:t>Asma severo no controlado</a:t>
                      </a:r>
                      <a:endParaRPr lang="es-UY" sz="1700" b="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7536" marR="97536" marT="0" marB="0">
                    <a:solidFill>
                      <a:schemeClr val="bg2"/>
                    </a:solidFill>
                  </a:tcPr>
                </a:tc>
                <a:tc>
                  <a:txBody>
                    <a:bodyPr/>
                    <a:lstStyle/>
                    <a:p>
                      <a:pPr fontAlgn="base">
                        <a:spcAft>
                          <a:spcPts val="0"/>
                        </a:spcAft>
                      </a:pPr>
                      <a:r>
                        <a:rPr lang="es-UY" sz="2300" b="0">
                          <a:solidFill>
                            <a:srgbClr val="002060"/>
                          </a:solidFill>
                          <a:effectLst/>
                          <a:latin typeface="Arial" panose="020B0604020202020204" pitchFamily="34" charset="0"/>
                          <a:cs typeface="Arial" panose="020B0604020202020204" pitchFamily="34" charset="0"/>
                        </a:rPr>
                        <a:t>Omalizumab</a:t>
                      </a:r>
                      <a:endParaRPr lang="es-UY" sz="1700" b="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7536" marR="97536" marT="0" marB="0">
                    <a:solidFill>
                      <a:schemeClr val="bg2"/>
                    </a:solidFill>
                  </a:tcPr>
                </a:tc>
                <a:extLst>
                  <a:ext uri="{0D108BD9-81ED-4DB2-BD59-A6C34878D82A}">
                    <a16:rowId xmlns="" xmlns:a16="http://schemas.microsoft.com/office/drawing/2014/main" val="1946152357"/>
                  </a:ext>
                </a:extLst>
              </a:tr>
              <a:tr h="346795">
                <a:tc>
                  <a:txBody>
                    <a:bodyPr/>
                    <a:lstStyle/>
                    <a:p>
                      <a:pPr fontAlgn="base">
                        <a:spcAft>
                          <a:spcPts val="0"/>
                        </a:spcAft>
                      </a:pPr>
                      <a:r>
                        <a:rPr lang="es-UY" sz="2300" b="0">
                          <a:solidFill>
                            <a:srgbClr val="002060"/>
                          </a:solidFill>
                          <a:effectLst/>
                          <a:latin typeface="Arial" panose="020B0604020202020204" pitchFamily="34" charset="0"/>
                          <a:cs typeface="Arial" panose="020B0604020202020204" pitchFamily="34" charset="0"/>
                        </a:rPr>
                        <a:t>Fibrosis pulmonar idiopatica</a:t>
                      </a:r>
                      <a:endParaRPr lang="es-UY" sz="1700" b="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7536" marR="97536" marT="0" marB="0">
                    <a:solidFill>
                      <a:schemeClr val="bg2"/>
                    </a:solidFill>
                  </a:tcPr>
                </a:tc>
                <a:tc>
                  <a:txBody>
                    <a:bodyPr/>
                    <a:lstStyle/>
                    <a:p>
                      <a:pPr fontAlgn="base">
                        <a:spcAft>
                          <a:spcPts val="0"/>
                        </a:spcAft>
                      </a:pPr>
                      <a:r>
                        <a:rPr lang="es-UY" sz="2300" b="0">
                          <a:solidFill>
                            <a:srgbClr val="002060"/>
                          </a:solidFill>
                          <a:effectLst/>
                          <a:latin typeface="Arial" panose="020B0604020202020204" pitchFamily="34" charset="0"/>
                          <a:cs typeface="Arial" panose="020B0604020202020204" pitchFamily="34" charset="0"/>
                        </a:rPr>
                        <a:t>Pirfenidona</a:t>
                      </a:r>
                      <a:endParaRPr lang="es-UY" sz="1700" b="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7536" marR="97536" marT="0" marB="0">
                    <a:solidFill>
                      <a:schemeClr val="bg2"/>
                    </a:solidFill>
                  </a:tcPr>
                </a:tc>
                <a:extLst>
                  <a:ext uri="{0D108BD9-81ED-4DB2-BD59-A6C34878D82A}">
                    <a16:rowId xmlns="" xmlns:a16="http://schemas.microsoft.com/office/drawing/2014/main" val="21656653"/>
                  </a:ext>
                </a:extLst>
              </a:tr>
              <a:tr h="346795">
                <a:tc>
                  <a:txBody>
                    <a:bodyPr/>
                    <a:lstStyle/>
                    <a:p>
                      <a:pPr fontAlgn="base">
                        <a:spcAft>
                          <a:spcPts val="0"/>
                        </a:spcAft>
                      </a:pPr>
                      <a:r>
                        <a:rPr lang="es-UY" sz="2300" b="0">
                          <a:solidFill>
                            <a:srgbClr val="002060"/>
                          </a:solidFill>
                          <a:effectLst/>
                          <a:latin typeface="Arial" panose="020B0604020202020204" pitchFamily="34" charset="0"/>
                          <a:cs typeface="Arial" panose="020B0604020202020204" pitchFamily="34" charset="0"/>
                        </a:rPr>
                        <a:t>Esclerosis múltiple resistente-recurrente</a:t>
                      </a:r>
                      <a:endParaRPr lang="es-UY" sz="1700" b="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7536" marR="97536" marT="0" marB="0">
                    <a:solidFill>
                      <a:schemeClr val="bg2"/>
                    </a:solidFill>
                  </a:tcPr>
                </a:tc>
                <a:tc>
                  <a:txBody>
                    <a:bodyPr/>
                    <a:lstStyle/>
                    <a:p>
                      <a:pPr fontAlgn="base">
                        <a:spcAft>
                          <a:spcPts val="0"/>
                        </a:spcAft>
                      </a:pPr>
                      <a:r>
                        <a:rPr lang="es-UY" sz="2300" b="0" dirty="0">
                          <a:solidFill>
                            <a:srgbClr val="002060"/>
                          </a:solidFill>
                          <a:effectLst/>
                          <a:latin typeface="Arial" panose="020B0604020202020204" pitchFamily="34" charset="0"/>
                          <a:cs typeface="Arial" panose="020B0604020202020204" pitchFamily="34" charset="0"/>
                        </a:rPr>
                        <a:t>Fingolimod</a:t>
                      </a:r>
                      <a:endParaRPr lang="es-UY" sz="17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7536" marR="97536" marT="0" marB="0">
                    <a:solidFill>
                      <a:schemeClr val="bg2"/>
                    </a:solidFill>
                  </a:tcPr>
                </a:tc>
                <a:extLst>
                  <a:ext uri="{0D108BD9-81ED-4DB2-BD59-A6C34878D82A}">
                    <a16:rowId xmlns="" xmlns:a16="http://schemas.microsoft.com/office/drawing/2014/main" val="741731962"/>
                  </a:ext>
                </a:extLst>
              </a:tr>
            </a:tbl>
          </a:graphicData>
        </a:graphic>
      </p:graphicFrame>
      <p:sp>
        <p:nvSpPr>
          <p:cNvPr id="5" name="1 Título">
            <a:extLst>
              <a:ext uri="{FF2B5EF4-FFF2-40B4-BE49-F238E27FC236}">
                <a16:creationId xmlns="" xmlns:a16="http://schemas.microsoft.com/office/drawing/2014/main" id="{45DC04F2-02FD-0D46-8835-C65C2AB918DD}"/>
              </a:ext>
            </a:extLst>
          </p:cNvPr>
          <p:cNvSpPr txBox="1">
            <a:spLocks/>
          </p:cNvSpPr>
          <p:nvPr/>
        </p:nvSpPr>
        <p:spPr>
          <a:xfrm>
            <a:off x="2942461" y="684134"/>
            <a:ext cx="11484786" cy="1625600"/>
          </a:xfrm>
          <a:prstGeom prst="rect">
            <a:avLst/>
          </a:prstGeom>
          <a:noFill/>
        </p:spPr>
        <p:style>
          <a:lnRef idx="0">
            <a:schemeClr val="accent1"/>
          </a:lnRef>
          <a:fillRef idx="3">
            <a:schemeClr val="accent1"/>
          </a:fillRef>
          <a:effectRef idx="3">
            <a:schemeClr val="accent1"/>
          </a:effectRef>
          <a:fontRef idx="minor">
            <a:schemeClr val="lt1"/>
          </a:fontRef>
        </p:style>
        <p:txBody>
          <a:bodyP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s-UY" sz="4551" dirty="0">
                <a:solidFill>
                  <a:schemeClr val="tx2">
                    <a:lumMod val="75000"/>
                  </a:schemeClr>
                </a:solidFill>
              </a:rPr>
              <a:t>Medicamentos bajo cobertura financiera</a:t>
            </a:r>
            <a:endParaRPr lang="es-UY" sz="2844" dirty="0">
              <a:solidFill>
                <a:schemeClr val="tx2">
                  <a:lumMod val="75000"/>
                </a:schemeClr>
              </a:solidFill>
            </a:endParaRPr>
          </a:p>
        </p:txBody>
      </p:sp>
      <p:pic>
        <p:nvPicPr>
          <p:cNvPr id="6" name="Imagen 5">
            <a:extLst>
              <a:ext uri="{FF2B5EF4-FFF2-40B4-BE49-F238E27FC236}">
                <a16:creationId xmlns="" xmlns:a16="http://schemas.microsoft.com/office/drawing/2014/main" id="{236E8032-A588-854E-9CE5-3BCCB9A82321}"/>
              </a:ext>
            </a:extLst>
          </p:cNvPr>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917377" y="222240"/>
            <a:ext cx="2569351" cy="939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5764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a:extLst>
              <a:ext uri="{FF2B5EF4-FFF2-40B4-BE49-F238E27FC236}">
                <a16:creationId xmlns="" xmlns:a16="http://schemas.microsoft.com/office/drawing/2014/main" id="{DC6B03ED-16D3-E749-AEC8-1FEC2245A022}"/>
              </a:ext>
            </a:extLst>
          </p:cNvPr>
          <p:cNvSpPr txBox="1">
            <a:spLocks noChangeArrowheads="1"/>
          </p:cNvSpPr>
          <p:nvPr/>
        </p:nvSpPr>
        <p:spPr bwMode="auto">
          <a:xfrm>
            <a:off x="1973387" y="2413142"/>
            <a:ext cx="13393488" cy="3156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UY" altLang="es-UY" sz="5120" b="1" dirty="0">
                <a:solidFill>
                  <a:schemeClr val="tx2">
                    <a:lumMod val="75000"/>
                  </a:schemeClr>
                </a:solidFill>
                <a:latin typeface="+mj-lt"/>
                <a:cs typeface="Arial" panose="020B0604020202020204" pitchFamily="34" charset="0"/>
              </a:rPr>
              <a:t>Fondo Nacional de Recursos de Uruguay:</a:t>
            </a:r>
          </a:p>
          <a:p>
            <a:pPr algn="ctr"/>
            <a:endParaRPr lang="es-UY" sz="5120" b="1" dirty="0">
              <a:solidFill>
                <a:schemeClr val="tx2">
                  <a:lumMod val="75000"/>
                </a:schemeClr>
              </a:solidFill>
              <a:latin typeface="+mj-lt"/>
              <a:cs typeface="Arial" panose="020B0604020202020204" pitchFamily="34" charset="0"/>
            </a:endParaRPr>
          </a:p>
          <a:p>
            <a:pPr algn="ctr"/>
            <a:r>
              <a:rPr lang="es-UY" sz="4551" b="1" dirty="0">
                <a:solidFill>
                  <a:srgbClr val="002060"/>
                </a:solidFill>
                <a:latin typeface="+mj-lt"/>
              </a:rPr>
              <a:t>monitoreo de las prestaciones de alto costo</a:t>
            </a:r>
            <a:r>
              <a:rPr lang="es-UY" altLang="es-UY" sz="4551" b="1" dirty="0">
                <a:solidFill>
                  <a:srgbClr val="002060"/>
                </a:solidFill>
                <a:latin typeface="+mj-lt"/>
                <a:cs typeface="Arial" panose="020B0604020202020204" pitchFamily="34" charset="0"/>
              </a:rPr>
              <a:t> </a:t>
            </a:r>
          </a:p>
        </p:txBody>
      </p:sp>
    </p:spTree>
    <p:extLst>
      <p:ext uri="{BB962C8B-B14F-4D97-AF65-F5344CB8AC3E}">
        <p14:creationId xmlns="" xmlns:p14="http://schemas.microsoft.com/office/powerpoint/2010/main" val="5381149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ítulo y viñetas">
  <a:themeElements>
    <a:clrScheme name="Título y viñet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ítulo y viñeta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ítulo y viñet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3ED1353455F55488ADD181937B0B4BA" ma:contentTypeVersion="7" ma:contentTypeDescription="Crear nuevo documento." ma:contentTypeScope="" ma:versionID="61fd036fd90fefbefd9de5359bc8d856">
  <xsd:schema xmlns:xsd="http://www.w3.org/2001/XMLSchema" xmlns:p="http://schemas.microsoft.com/office/2006/metadata/properties" xmlns:ns2="e48a2a65-222a-47e0-816d-597200cc752f" targetNamespace="http://schemas.microsoft.com/office/2006/metadata/properties" ma:root="true" ma:fieldsID="60bf54fc3bd5a6eb615f97346495a0dc" ns2:_="">
    <xsd:import namespace="e48a2a65-222a-47e0-816d-597200cc752f"/>
    <xsd:element name="properties">
      <xsd:complexType>
        <xsd:sequence>
          <xsd:element name="documentManagement">
            <xsd:complexType>
              <xsd:all>
                <xsd:element ref="ns2:Descripcion" minOccurs="0"/>
                <xsd:element ref="ns2:Categoria" minOccurs="0"/>
                <xsd:element ref="ns2:SubCategoria" minOccurs="0"/>
                <xsd:element ref="ns2:Oficina" minOccurs="0"/>
              </xsd:all>
            </xsd:complexType>
          </xsd:element>
        </xsd:sequence>
      </xsd:complexType>
    </xsd:element>
  </xsd:schema>
  <xsd:schema xmlns:xsd="http://www.w3.org/2001/XMLSchema" xmlns:dms="http://schemas.microsoft.com/office/2006/documentManagement/types" targetNamespace="e48a2a65-222a-47e0-816d-597200cc752f" elementFormDefault="qualified">
    <xsd:import namespace="http://schemas.microsoft.com/office/2006/documentManagement/types"/>
    <xsd:element name="Descripcion" ma:index="8" nillable="true" ma:displayName="Descripcion" ma:internalName="Descripcion">
      <xsd:simpleType>
        <xsd:restriction base="dms:Note"/>
      </xsd:simpleType>
    </xsd:element>
    <xsd:element name="Categoria" ma:index="9" nillable="true" ma:displayName="Categoria" ma:default="Presentaciones" ma:format="Dropdown" ma:internalName="Categoria">
      <xsd:simpleType>
        <xsd:union memberTypes="dms:Text">
          <xsd:simpleType>
            <xsd:restriction base="dms:Choice">
              <xsd:enumeration value="Presentaciones"/>
            </xsd:restriction>
          </xsd:simpleType>
        </xsd:union>
      </xsd:simpleType>
    </xsd:element>
    <xsd:element name="SubCategoria" ma:index="10" nillable="true" ma:displayName="SubCategoria" ma:default="Institucional" ma:format="Dropdown" ma:internalName="SubCategoria">
      <xsd:simpleType>
        <xsd:union memberTypes="dms:Text">
          <xsd:simpleType>
            <xsd:restriction base="dms:Choice">
              <xsd:enumeration value="Institucional"/>
            </xsd:restriction>
          </xsd:simpleType>
        </xsd:union>
      </xsd:simpleType>
    </xsd:element>
    <xsd:element name="Oficina" ma:index="11" nillable="true" ma:displayName="Oficina" ma:list="{e4c4caa0-67b1-4893-a24a-a2af1bfe26f3}" ma:internalName="Oficina" ma:readOnly="false"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ma:readOnly="true"/>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Oficina xmlns="e48a2a65-222a-47e0-816d-597200cc752f" xsi:nil="true"/>
    <SubCategoria xmlns="e48a2a65-222a-47e0-816d-597200cc752f">Institucional</SubCategoria>
    <Categoria xmlns="e48a2a65-222a-47e0-816d-597200cc752f">Presentaciones</Categoria>
    <Descripcion xmlns="e48a2a65-222a-47e0-816d-597200cc752f" xsi:nil="true"/>
  </documentManagement>
</p:properties>
</file>

<file path=customXml/itemProps1.xml><?xml version="1.0" encoding="utf-8"?>
<ds:datastoreItem xmlns:ds="http://schemas.openxmlformats.org/officeDocument/2006/customXml" ds:itemID="{A5C1CDE0-2FEB-4DDB-BCAF-ACA703177DA3}">
  <ds:schemaRefs>
    <ds:schemaRef ds:uri="http://schemas.microsoft.com/sharepoint/v3/contenttype/forms"/>
  </ds:schemaRefs>
</ds:datastoreItem>
</file>

<file path=customXml/itemProps2.xml><?xml version="1.0" encoding="utf-8"?>
<ds:datastoreItem xmlns:ds="http://schemas.openxmlformats.org/officeDocument/2006/customXml" ds:itemID="{173B090F-0C48-4D7D-8079-BB2A8FD8E8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8a2a65-222a-47e0-816d-597200cc752f"/>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03B5B71B-BB3C-490E-963B-71834AA66D49}">
  <ds:schemaRefs>
    <ds:schemaRef ds:uri="http://purl.org/dc/elements/1.1/"/>
    <ds:schemaRef ds:uri="http://purl.org/dc/terms/"/>
    <ds:schemaRef ds:uri="http://www.w3.org/XML/1998/namespace"/>
    <ds:schemaRef ds:uri="http://schemas.openxmlformats.org/package/2006/metadata/core-properties"/>
    <ds:schemaRef ds:uri="http://schemas.microsoft.com/office/2006/documentManagement/types"/>
    <ds:schemaRef ds:uri="http://purl.org/dc/dcmitype/"/>
    <ds:schemaRef ds:uri="e48a2a65-222a-47e0-816d-597200cc752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17547</TotalTime>
  <Pages>0</Pages>
  <Words>2635</Words>
  <Characters>0</Characters>
  <Application>Microsoft Office PowerPoint</Application>
  <PresentationFormat>Personalizado</PresentationFormat>
  <Lines>0</Lines>
  <Paragraphs>340</Paragraphs>
  <Slides>38</Slides>
  <Notes>28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0" baseType="lpstr">
      <vt:lpstr>Título y viñetas</vt:lpstr>
      <vt:lpstr>Worksheet</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de propuesta CPA</dc:title>
  <dc:creator>Gabriela Rocha</dc:creator>
  <cp:lastModifiedBy>dmontero</cp:lastModifiedBy>
  <cp:revision>1219</cp:revision>
  <cp:lastPrinted>2018-05-29T11:56:53Z</cp:lastPrinted>
  <dcterms:modified xsi:type="dcterms:W3CDTF">2019-12-23T21:27:28Z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0x010100C3ED1353455F55488ADD181937B0B4BA</vt:lpwstr>
  </property>
</Properties>
</file>