
<file path=[Content_Types].xml><?xml version="1.0" encoding="utf-8"?>
<Types xmlns="http://schemas.openxmlformats.org/package/2006/content-types">
  <Default Extension="vml" ContentType="application/vnd.openxmlformats-officedocument.vmlDrawing"/>
  <Default Extension="xlsx" ContentType="application/vnd.openxmlformats-officedocument.spreadsheetml.sheet"/>
  <Default Extension="jpeg" ContentType="image/jpeg"/>
  <Default Extension="png" ContentType="image/png"/>
  <Default Extension="emf" ContentType="image/x-emf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drawings/drawing1.xml" ContentType="application/vnd.openxmlformats-officedocument.drawingml.chartshapes+xml"/>
  <Override PartName="/ppt/handoutMasters/handoutMaster1.xml" ContentType="application/vnd.openxmlformats-officedocument.presentationml.handoutMaster+xml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Override1.xml" ContentType="application/vnd.openxmlformats-officedocument.themeOverride+xml"/>
  <Override PartName="/ppt/theme/themeOverride10.xml" ContentType="application/vnd.openxmlformats-officedocument.themeOverride+xml"/>
  <Override PartName="/ppt/theme/themeOverride11.xml" ContentType="application/vnd.openxmlformats-officedocument.themeOverride+xml"/>
  <Override PartName="/ppt/theme/themeOverride12.xml" ContentType="application/vnd.openxmlformats-officedocument.themeOverride+xml"/>
  <Override PartName="/ppt/theme/themeOverride13.xml" ContentType="application/vnd.openxmlformats-officedocument.themeOverride+xml"/>
  <Override PartName="/ppt/theme/themeOverride14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Override5.xml" ContentType="application/vnd.openxmlformats-officedocument.themeOverride+xml"/>
  <Override PartName="/ppt/theme/themeOverride6.xml" ContentType="application/vnd.openxmlformats-officedocument.themeOverride+xml"/>
  <Override PartName="/ppt/theme/themeOverride7.xml" ContentType="application/vnd.openxmlformats-officedocument.themeOverride+xml"/>
  <Override PartName="/ppt/theme/themeOverride8.xml" ContentType="application/vnd.openxmlformats-officedocument.themeOverride+xml"/>
  <Override PartName="/ppt/theme/themeOverride9.xml" ContentType="application/vnd.openxmlformats-officedocument.themeOverrid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>
  <p:sldMasterIdLst>
    <p:sldMasterId id="2147483648" r:id="rId1"/>
    <p:sldMasterId id="2147483660" r:id="rId3"/>
  </p:sldMasterIdLst>
  <p:notesMasterIdLst>
    <p:notesMasterId r:id="rId5"/>
  </p:notesMasterIdLst>
  <p:handoutMasterIdLst>
    <p:handoutMasterId r:id="rId23"/>
  </p:handoutMasterIdLst>
  <p:sldIdLst>
    <p:sldId id="256" r:id="rId4"/>
    <p:sldId id="300" r:id="rId6"/>
    <p:sldId id="342" r:id="rId7"/>
    <p:sldId id="341" r:id="rId8"/>
    <p:sldId id="344" r:id="rId9"/>
    <p:sldId id="338" r:id="rId10"/>
    <p:sldId id="340" r:id="rId11"/>
    <p:sldId id="356" r:id="rId12"/>
    <p:sldId id="351" r:id="rId13"/>
    <p:sldId id="347" r:id="rId14"/>
    <p:sldId id="352" r:id="rId15"/>
    <p:sldId id="306" r:id="rId16"/>
    <p:sldId id="333" r:id="rId17"/>
    <p:sldId id="319" r:id="rId18"/>
    <p:sldId id="329" r:id="rId19"/>
    <p:sldId id="353" r:id="rId20"/>
    <p:sldId id="310" r:id="rId21"/>
    <p:sldId id="307" r:id="rId22"/>
  </p:sldIdLst>
  <p:sldSz cx="9144000" cy="6858000" type="screen4x3"/>
  <p:notesSz cx="6797675" cy="992632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5pPr>
    <a:lvl6pPr marL="2286000" algn="l" defTabSz="914400" rtl="0" eaLnBrk="1" latinLnBrk="0" hangingPunct="1"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6pPr>
    <a:lvl7pPr marL="2743200" algn="l" defTabSz="914400" rtl="0" eaLnBrk="1" latinLnBrk="0" hangingPunct="1"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7pPr>
    <a:lvl8pPr marL="3200400" algn="l" defTabSz="914400" rtl="0" eaLnBrk="1" latinLnBrk="0" hangingPunct="1"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8pPr>
    <a:lvl9pPr marL="3657600" algn="l" defTabSz="914400" rtl="0" eaLnBrk="1" latinLnBrk="0" hangingPunct="1">
      <a:defRPr sz="1200" kern="1200">
        <a:solidFill>
          <a:srgbClr val="000000"/>
        </a:solidFill>
        <a:latin typeface="Lucida Grande" charset="0"/>
        <a:ea typeface="PingFang SC Regular" charset="0"/>
        <a:cs typeface="PingFang SC Regular" charset="0"/>
        <a:sym typeface="Lucida Grande" charset="0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FF6600"/>
    <a:srgbClr val="008000"/>
    <a:srgbClr val="A50021"/>
    <a:srgbClr val="009900"/>
    <a:srgbClr val="669900"/>
    <a:srgbClr val="CCFF33"/>
    <a:srgbClr val="9954CC"/>
    <a:srgbClr val="00964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125E5076-3810-47DD-B79F-674D7AD40C01}" styleName="深色样式 1 - 强调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7983" autoAdjust="0"/>
    <p:restoredTop sz="91474" autoAdjust="0"/>
  </p:normalViewPr>
  <p:slideViewPr>
    <p:cSldViewPr>
      <p:cViewPr varScale="1">
        <p:scale>
          <a:sx n="80" d="100"/>
          <a:sy n="80" d="100"/>
        </p:scale>
        <p:origin x="-1944" y="-84"/>
      </p:cViewPr>
      <p:guideLst>
        <p:guide orient="horz" pos="2160"/>
        <p:guide pos="2908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5.xml"/><Relationship Id="rId8" Type="http://schemas.openxmlformats.org/officeDocument/2006/relationships/slide" Target="slides/slide4.xml"/><Relationship Id="rId7" Type="http://schemas.openxmlformats.org/officeDocument/2006/relationships/slide" Target="slides/slide3.xml"/><Relationship Id="rId6" Type="http://schemas.openxmlformats.org/officeDocument/2006/relationships/slide" Target="slides/slide2.xml"/><Relationship Id="rId5" Type="http://schemas.openxmlformats.org/officeDocument/2006/relationships/notesMaster" Target="notesMasters/notesMaster1.xml"/><Relationship Id="rId4" Type="http://schemas.openxmlformats.org/officeDocument/2006/relationships/slide" Target="slides/slide1.xml"/><Relationship Id="rId3" Type="http://schemas.openxmlformats.org/officeDocument/2006/relationships/slideMaster" Target="slideMasters/slideMaster2.xml"/><Relationship Id="rId26" Type="http://schemas.openxmlformats.org/officeDocument/2006/relationships/tableStyles" Target="tableStyles.xml"/><Relationship Id="rId25" Type="http://schemas.openxmlformats.org/officeDocument/2006/relationships/viewProps" Target="viewProps.xml"/><Relationship Id="rId24" Type="http://schemas.openxmlformats.org/officeDocument/2006/relationships/presProps" Target="presProps.xml"/><Relationship Id="rId23" Type="http://schemas.openxmlformats.org/officeDocument/2006/relationships/handoutMaster" Target="handoutMasters/handoutMaster1.xml"/><Relationship Id="rId22" Type="http://schemas.openxmlformats.org/officeDocument/2006/relationships/slide" Target="slides/slide18.xml"/><Relationship Id="rId21" Type="http://schemas.openxmlformats.org/officeDocument/2006/relationships/slide" Target="slides/slide17.xml"/><Relationship Id="rId20" Type="http://schemas.openxmlformats.org/officeDocument/2006/relationships/slide" Target="slides/slide16.xml"/><Relationship Id="rId2" Type="http://schemas.openxmlformats.org/officeDocument/2006/relationships/theme" Target="theme/theme1.xml"/><Relationship Id="rId19" Type="http://schemas.openxmlformats.org/officeDocument/2006/relationships/slide" Target="slides/slide15.xml"/><Relationship Id="rId18" Type="http://schemas.openxmlformats.org/officeDocument/2006/relationships/slide" Target="slides/slide14.xml"/><Relationship Id="rId17" Type="http://schemas.openxmlformats.org/officeDocument/2006/relationships/slide" Target="slides/slide13.xml"/><Relationship Id="rId16" Type="http://schemas.openxmlformats.org/officeDocument/2006/relationships/slide" Target="slides/slide12.xml"/><Relationship Id="rId15" Type="http://schemas.openxmlformats.org/officeDocument/2006/relationships/slide" Target="slides/slide11.xml"/><Relationship Id="rId14" Type="http://schemas.openxmlformats.org/officeDocument/2006/relationships/slide" Target="slides/slide10.xml"/><Relationship Id="rId13" Type="http://schemas.openxmlformats.org/officeDocument/2006/relationships/slide" Target="slides/slide9.xml"/><Relationship Id="rId12" Type="http://schemas.openxmlformats.org/officeDocument/2006/relationships/slide" Target="slides/slide8.xml"/><Relationship Id="rId11" Type="http://schemas.openxmlformats.org/officeDocument/2006/relationships/slide" Target="slides/slide7.xml"/><Relationship Id="rId10" Type="http://schemas.openxmlformats.org/officeDocument/2006/relationships/slide" Target="slides/slide6.xml"/><Relationship Id="rId1" Type="http://schemas.openxmlformats.org/officeDocument/2006/relationships/slideMaster" Target="slideMasters/slideMaster1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msdoc\shares\Estadisticas%20Vitales%202\EVALUACION\Natalidad%202019\C&#225;lculos%20natalidad%202019.xlsx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1.xlsx"/></Relationships>
</file>

<file path=ppt/charts/_rels/chart3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\\msdoc\shares\Estadisticas%20Vitales%202\EVALUACION\Natalidad%202019\C&#225;lculos%20natalidad%202019.xlsx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msdoc\shares\Estadisticas%20Vitales%202\EVALUACION\Insumos%20cari%20para%20presentaci&#243;n%20corregida\tasas%20espec&#237;ficas%20adolescentes.xlsx" TargetMode="External"/></Relationships>
</file>

<file path=ppt/charts/_rels/chart5.xml.rels><?xml version="1.0" encoding="UTF-8" standalone="yes"?>
<Relationships xmlns="http://schemas.openxmlformats.org/package/2006/relationships"><Relationship Id="rId2" Type="http://schemas.openxmlformats.org/officeDocument/2006/relationships/themeOverride" Target="../theme/themeOverride10.xml"/><Relationship Id="rId1" Type="http://schemas.openxmlformats.org/officeDocument/2006/relationships/package" Target="../embeddings/Workbook4.xlsx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Workbook5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8941802311035"/>
          <c:y val="0.0278871987867714"/>
          <c:w val="0.857520573594804"/>
          <c:h val="0.812068774743907"/>
        </c:manualLayout>
      </c:layout>
      <c:lineChart>
        <c:grouping val="standard"/>
        <c:varyColors val="0"/>
        <c:ser>
          <c:idx val="1"/>
          <c:order val="1"/>
          <c:tx>
            <c:strRef>
              <c:f>'Diapo 4'!$A$42</c:f>
              <c:strCache>
                <c:ptCount val="1"/>
                <c:pt idx="0">
                  <c:v>Nacimientos</c:v>
                </c:pt>
              </c:strCache>
            </c:strRef>
          </c:tx>
          <c:spPr>
            <a:ln w="38100" cap="rnd" cmpd="sng" algn="ctr">
              <a:solidFill>
                <a:srgbClr val="00B050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2"/>
              <c:delete val="1"/>
            </c:dLbl>
            <c:dLbl>
              <c:idx val="4"/>
              <c:delete val="1"/>
            </c:dLbl>
            <c:dLbl>
              <c:idx val="6"/>
              <c:delete val="1"/>
            </c:dLbl>
            <c:dLbl>
              <c:idx val="8"/>
              <c:layout>
                <c:manualLayout>
                  <c:x val="-5.25756044391341e-17"/>
                  <c:y val="-0.045681058855085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9"/>
              <c:delete val="1"/>
            </c:dLbl>
            <c:dLbl>
              <c:idx val="10"/>
              <c:layout>
                <c:manualLayout>
                  <c:x val="0"/>
                  <c:y val="-0.032629327753632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1"/>
              <c:delete val="1"/>
            </c:dLbl>
            <c:dLbl>
              <c:idx val="12"/>
              <c:layout>
                <c:manualLayout>
                  <c:x val="-0.00143389668537281"/>
                  <c:y val="-0.02827875071981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</c:dLbl>
            <c:dLbl>
              <c:idx val="14"/>
              <c:layout>
                <c:manualLayout>
                  <c:x val="0.00430169005611843"/>
                  <c:y val="-0.057760418861224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</c:dLbl>
            <c:dLbl>
              <c:idx val="16"/>
              <c:layout>
                <c:manualLayout>
                  <c:x val="0.00286779337074562"/>
                  <c:y val="-0.030454039236723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delete val="1"/>
            </c:dLbl>
            <c:dLbl>
              <c:idx val="22"/>
              <c:layout>
                <c:manualLayout>
                  <c:x val="-0.0397586040034096"/>
                  <c:y val="-0.022284116045850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/>
                      <a:t>37.468</a:t>
                    </a:r>
                    <a:endParaRPr lang="en-US" b="1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'Diapo 4'!$B$40:$X$40</c:f>
              <c:numCache>
                <c:formatCode>General</c:formatCode>
                <c:ptCount val="23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</c:numCache>
            </c:numRef>
          </c:cat>
          <c:val>
            <c:numRef>
              <c:f>'Diapo 4'!$B$42:$X$42</c:f>
              <c:numCache>
                <c:formatCode>#,##0</c:formatCode>
                <c:ptCount val="23"/>
                <c:pt idx="0">
                  <c:v>58615</c:v>
                </c:pt>
                <c:pt idx="1">
                  <c:v>54867</c:v>
                </c:pt>
                <c:pt idx="2">
                  <c:v>53833</c:v>
                </c:pt>
                <c:pt idx="3">
                  <c:v>53151</c:v>
                </c:pt>
                <c:pt idx="4">
                  <c:v>51905</c:v>
                </c:pt>
                <c:pt idx="5">
                  <c:v>51794</c:v>
                </c:pt>
                <c:pt idx="6">
                  <c:v>50504</c:v>
                </c:pt>
                <c:pt idx="7">
                  <c:v>49959</c:v>
                </c:pt>
                <c:pt idx="8">
                  <c:v>47035</c:v>
                </c:pt>
                <c:pt idx="9">
                  <c:v>47795</c:v>
                </c:pt>
                <c:pt idx="10">
                  <c:v>47084</c:v>
                </c:pt>
                <c:pt idx="11">
                  <c:v>47104</c:v>
                </c:pt>
                <c:pt idx="12">
                  <c:v>46820</c:v>
                </c:pt>
                <c:pt idx="13">
                  <c:v>46943</c:v>
                </c:pt>
                <c:pt idx="14">
                  <c:v>46712</c:v>
                </c:pt>
                <c:pt idx="15">
                  <c:v>48059</c:v>
                </c:pt>
                <c:pt idx="16">
                  <c:v>48681</c:v>
                </c:pt>
                <c:pt idx="17">
                  <c:v>48368</c:v>
                </c:pt>
                <c:pt idx="18">
                  <c:v>48926</c:v>
                </c:pt>
                <c:pt idx="19">
                  <c:v>47058</c:v>
                </c:pt>
                <c:pt idx="20">
                  <c:v>43036</c:v>
                </c:pt>
                <c:pt idx="21">
                  <c:v>40139</c:v>
                </c:pt>
                <c:pt idx="22">
                  <c:v>37468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7095680"/>
        <c:axId val="57097216"/>
      </c:lineChart>
      <c:lineChart>
        <c:grouping val="standard"/>
        <c:varyColors val="0"/>
        <c:ser>
          <c:idx val="0"/>
          <c:order val="0"/>
          <c:tx>
            <c:strRef>
              <c:f>'Diapo 4'!$A$41</c:f>
              <c:strCache>
                <c:ptCount val="1"/>
                <c:pt idx="0">
                  <c:v>TGF </c:v>
                </c:pt>
              </c:strCache>
            </c:strRef>
          </c:tx>
          <c:spPr>
            <a:ln w="38100" cap="rnd" cmpd="sng" algn="ctr">
              <a:solidFill>
                <a:srgbClr val="00B0F0"/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0278546286185004"/>
                  <c:y val="0.014254648523047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2,4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2,2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"/>
              <c:delete val="1"/>
            </c:dLbl>
            <c:dLbl>
              <c:idx val="3"/>
              <c:layout>
                <c:manualLayout>
                  <c:x val="-0.0650415536485106"/>
                  <c:y val="0.00652586555072653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4"/>
              <c:delete val="1"/>
            </c:dLbl>
            <c:dLbl>
              <c:idx val="5"/>
              <c:layout>
                <c:manualLayout>
                  <c:x val="-0.0492794256156323"/>
                  <c:y val="-0.0099042465375786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2,1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6"/>
              <c:delete val="1"/>
            </c:dLbl>
            <c:dLbl>
              <c:idx val="7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2,0</a:t>
                    </a:r>
                    <a:endParaRPr lang="en-US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8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layout>
                <c:manualLayout>
                  <c:x val="-0.0535672188185053"/>
                  <c:y val="0.014254648523047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-0.0336599908049964"/>
                  <c:y val="0.0133525032774918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delete val="1"/>
            </c:dLbl>
            <c:dLbl>
              <c:idx val="14"/>
              <c:layout>
                <c:manualLayout>
                  <c:x val="-0.0593059669070194"/>
                  <c:y val="0.0195775966521796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5"/>
              <c:delete val="1"/>
            </c:dLbl>
            <c:dLbl>
              <c:idx val="16"/>
              <c:layout>
                <c:manualLayout>
                  <c:x val="-0.0499387165955631"/>
                  <c:y val="0.0146654374900161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7"/>
              <c:delete val="1"/>
            </c:dLbl>
            <c:dLbl>
              <c:idx val="18"/>
              <c:layout>
                <c:manualLayout>
                  <c:x val="-0.0564381735362737"/>
                  <c:y val="-0.00217528851690884"/>
                </c:manualLayout>
              </c:layout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dirty="0" smtClean="0"/>
                      <a:t>1,9</a:t>
                    </a:r>
                    <a:endParaRPr lang="en-US" dirty="0"/>
                  </a:p>
                </c:rich>
              </c:tx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9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1,9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0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1,7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1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smtClean="0"/>
                      <a:t>1,6</a:t>
                    </a:r>
                    <a:endParaRPr lang="en-US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dLbl>
              <c:idx val="22"/>
              <c:layout/>
              <c:tx>
                <c:rich>
                  <a:bodyPr rot="0" spcFirstLastPara="0" vertOverflow="ellipsis" vert="horz" wrap="square" lIns="38100" tIns="19050" rIns="38100" bIns="19050" anchor="ctr" anchorCtr="1"/>
                  <a:lstStyle/>
                  <a:p>
                    <a:pPr>
                      <a:defRPr lang="en-US" sz="1200" b="0" i="0" u="none" strike="noStrike" kern="1200" baseline="0">
                        <a:solidFill>
                          <a:schemeClr val="tx1"/>
                        </a:solidFill>
                        <a:latin typeface="+mn-lt"/>
                        <a:ea typeface="+mn-ea"/>
                        <a:cs typeface="+mn-cs"/>
                      </a:defRPr>
                    </a:pPr>
                    <a:r>
                      <a:rPr lang="en-US" b="1" dirty="0" smtClean="0"/>
                      <a:t>1,5</a:t>
                    </a:r>
                    <a:endParaRPr lang="en-US" b="1" dirty="0"/>
                  </a:p>
                </c:rich>
              </c:tx>
              <c:dLblPos val="l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2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l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numRef>
              <c:f>'Diapo 4'!$B$40:$X$40</c:f>
              <c:numCache>
                <c:formatCode>General</c:formatCode>
                <c:ptCount val="23"/>
                <c:pt idx="0">
                  <c:v>1996</c:v>
                </c:pt>
                <c:pt idx="1">
                  <c:v>1997</c:v>
                </c:pt>
                <c:pt idx="2">
                  <c:v>1999</c:v>
                </c:pt>
                <c:pt idx="3">
                  <c:v>2000</c:v>
                </c:pt>
                <c:pt idx="4">
                  <c:v>2001</c:v>
                </c:pt>
                <c:pt idx="5">
                  <c:v>2002</c:v>
                </c:pt>
                <c:pt idx="6">
                  <c:v>2003</c:v>
                </c:pt>
                <c:pt idx="7">
                  <c:v>2004</c:v>
                </c:pt>
                <c:pt idx="8">
                  <c:v>2005</c:v>
                </c:pt>
                <c:pt idx="9">
                  <c:v>2006</c:v>
                </c:pt>
                <c:pt idx="10">
                  <c:v>2007</c:v>
                </c:pt>
                <c:pt idx="11">
                  <c:v>2008</c:v>
                </c:pt>
                <c:pt idx="12">
                  <c:v>2009</c:v>
                </c:pt>
                <c:pt idx="13">
                  <c:v>2010</c:v>
                </c:pt>
                <c:pt idx="14">
                  <c:v>2011</c:v>
                </c:pt>
                <c:pt idx="15">
                  <c:v>2012</c:v>
                </c:pt>
                <c:pt idx="16">
                  <c:v>2013</c:v>
                </c:pt>
                <c:pt idx="17">
                  <c:v>2014</c:v>
                </c:pt>
                <c:pt idx="18">
                  <c:v>2015</c:v>
                </c:pt>
                <c:pt idx="19">
                  <c:v>2016</c:v>
                </c:pt>
                <c:pt idx="20">
                  <c:v>2017</c:v>
                </c:pt>
                <c:pt idx="21">
                  <c:v>2018</c:v>
                </c:pt>
                <c:pt idx="22">
                  <c:v>2019</c:v>
                </c:pt>
              </c:numCache>
            </c:numRef>
          </c:cat>
          <c:val>
            <c:numRef>
              <c:f>'Diapo 4'!$B$41:$X$41</c:f>
              <c:numCache>
                <c:formatCode>0.00</c:formatCode>
                <c:ptCount val="23"/>
                <c:pt idx="0">
                  <c:v>2.39750796941363</c:v>
                </c:pt>
                <c:pt idx="1">
                  <c:v>2.24265166232424</c:v>
                </c:pt>
                <c:pt idx="2">
                  <c:v>2.15615600637476</c:v>
                </c:pt>
                <c:pt idx="3">
                  <c:v>2.13244308349837</c:v>
                </c:pt>
                <c:pt idx="4">
                  <c:v>2.09193955708808</c:v>
                </c:pt>
                <c:pt idx="5">
                  <c:v>2.10403348997941</c:v>
                </c:pt>
                <c:pt idx="6">
                  <c:v>2.06118430490126</c:v>
                </c:pt>
                <c:pt idx="7">
                  <c:v>2.04137035246815</c:v>
                </c:pt>
                <c:pt idx="8">
                  <c:v>1.90412925628822</c:v>
                </c:pt>
                <c:pt idx="9">
                  <c:v>1.94602699288275</c:v>
                </c:pt>
                <c:pt idx="10">
                  <c:v>1.92926620561879</c:v>
                </c:pt>
                <c:pt idx="11">
                  <c:v>1.9250587028983</c:v>
                </c:pt>
                <c:pt idx="12">
                  <c:v>1.90667446509323</c:v>
                </c:pt>
                <c:pt idx="13">
                  <c:v>1.90912720928552</c:v>
                </c:pt>
                <c:pt idx="14">
                  <c:v>1.8963987247731</c:v>
                </c:pt>
                <c:pt idx="15">
                  <c:v>1.94091186685735</c:v>
                </c:pt>
                <c:pt idx="16">
                  <c:v>1.95657794693563</c:v>
                </c:pt>
                <c:pt idx="17">
                  <c:v>1.9387362630168</c:v>
                </c:pt>
                <c:pt idx="18">
                  <c:v>1.9554504428769</c:v>
                </c:pt>
                <c:pt idx="19">
                  <c:v>1.87710550823153</c:v>
                </c:pt>
                <c:pt idx="20">
                  <c:v>1.71368856356965</c:v>
                </c:pt>
                <c:pt idx="21">
                  <c:v>1.59528113846507</c:v>
                </c:pt>
                <c:pt idx="22">
                  <c:v>1.48728506223775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7022720"/>
        <c:axId val="57021184"/>
      </c:lineChart>
      <c:catAx>
        <c:axId val="57095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spcFirstLastPara="0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097216"/>
        <c:crosses val="autoZero"/>
        <c:auto val="1"/>
        <c:lblAlgn val="ctr"/>
        <c:lblOffset val="100"/>
        <c:noMultiLvlLbl val="0"/>
      </c:catAx>
      <c:valAx>
        <c:axId val="57097216"/>
        <c:scaling>
          <c:orientation val="minMax"/>
          <c:max val="60000"/>
          <c:min val="35000"/>
        </c:scaling>
        <c:delete val="0"/>
        <c:axPos val="l"/>
        <c:majorGridlines/>
        <c:numFmt formatCode="#,##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095680"/>
        <c:crosses val="autoZero"/>
        <c:crossBetween val="between"/>
      </c:valAx>
      <c:catAx>
        <c:axId val="5702272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021184"/>
        <c:crosses val="autoZero"/>
        <c:auto val="1"/>
        <c:lblAlgn val="ctr"/>
        <c:lblOffset val="100"/>
        <c:noMultiLvlLbl val="0"/>
      </c:catAx>
      <c:valAx>
        <c:axId val="57021184"/>
        <c:scaling>
          <c:orientation val="minMax"/>
          <c:min val="1.4"/>
        </c:scaling>
        <c:delete val="0"/>
        <c:axPos val="r"/>
        <c:numFmt formatCode="0.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022720"/>
        <c:crosses val="max"/>
        <c:crossBetween val="between"/>
      </c:valAx>
    </c:plotArea>
    <c:legend>
      <c:legendPos val="b"/>
      <c:layout>
        <c:manualLayout>
          <c:xMode val="edge"/>
          <c:yMode val="edge"/>
          <c:x val="0.715267860933248"/>
          <c:y val="0.940215192557567"/>
          <c:w val="0.280676921173167"/>
          <c:h val="0.0467330763409797"/>
        </c:manualLayout>
      </c:layout>
      <c:overlay val="0"/>
      <c:txPr>
        <a:bodyPr rot="0" spcFirstLastPara="0" vertOverflow="ellipsis" vert="horz" wrap="square" anchor="ctr" anchorCtr="1"/>
        <a:lstStyle/>
        <a:p>
          <a:pPr>
            <a:defRPr lang="en-US" sz="14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en-US"/>
      </a:pPr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6"/>
    </mc:Choice>
    <mc:Fallback>
      <c:style val="6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5596912453256"/>
          <c:y val="0.0364589329151868"/>
          <c:w val="0.826254955661139"/>
          <c:h val="0.797335295685663"/>
        </c:manualLayout>
      </c:layout>
      <c:scatterChart>
        <c:scatterStyle val="smoothMarker"/>
        <c:varyColors val="0"/>
        <c:ser>
          <c:idx val="1"/>
          <c:order val="0"/>
          <c:tx>
            <c:strRef>
              <c:f>Tasas_edades_simples!$X$109</c:f>
              <c:strCache>
                <c:ptCount val="1"/>
                <c:pt idx="0">
                  <c:v>2019</c:v>
                </c:pt>
              </c:strCache>
            </c:strRef>
          </c:tx>
          <c:spPr>
            <a:ln w="38100" cap="rnd" cmpd="sng" algn="ctr">
              <a:solidFill>
                <a:srgbClr val="FF9900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Tasas_edades_simples!$A$110:$A$155</c:f>
              <c:numCache>
                <c:formatCode>General</c:formatCode>
                <c:ptCount val="46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  <c:pt idx="40">
                  <c:v>50</c:v>
                </c:pt>
                <c:pt idx="41">
                  <c:v>51</c:v>
                </c:pt>
                <c:pt idx="42">
                  <c:v>52</c:v>
                </c:pt>
                <c:pt idx="43">
                  <c:v>53</c:v>
                </c:pt>
                <c:pt idx="44">
                  <c:v>54</c:v>
                </c:pt>
                <c:pt idx="45">
                  <c:v>55</c:v>
                </c:pt>
              </c:numCache>
            </c:numRef>
          </c:xVal>
          <c:yVal>
            <c:numRef>
              <c:f>Tasas_edades_simples!$X$110:$X$155</c:f>
              <c:numCache>
                <c:formatCode>#,##0.0000</c:formatCode>
                <c:ptCount val="46"/>
                <c:pt idx="0">
                  <c:v>0</c:v>
                </c:pt>
                <c:pt idx="1">
                  <c:v>4.32993078873409e-5</c:v>
                </c:pt>
                <c:pt idx="2">
                  <c:v>0</c:v>
                </c:pt>
                <c:pt idx="3">
                  <c:v>0.000465750617418552</c:v>
                </c:pt>
                <c:pt idx="4">
                  <c:v>0.00294696635072817</c:v>
                </c:pt>
                <c:pt idx="5">
                  <c:v>0.0086292432988477</c:v>
                </c:pt>
                <c:pt idx="6">
                  <c:v>0.0183885748006129</c:v>
                </c:pt>
                <c:pt idx="7">
                  <c:v>0.0297686531721256</c:v>
                </c:pt>
                <c:pt idx="8">
                  <c:v>0.0423067530349993</c:v>
                </c:pt>
                <c:pt idx="9">
                  <c:v>0.0574288670828522</c:v>
                </c:pt>
                <c:pt idx="10">
                  <c:v>0.057048202492878</c:v>
                </c:pt>
                <c:pt idx="11">
                  <c:v>0.063743821840839</c:v>
                </c:pt>
                <c:pt idx="12">
                  <c:v>0.0672159688596712</c:v>
                </c:pt>
                <c:pt idx="13">
                  <c:v>0.0666234499593025</c:v>
                </c:pt>
                <c:pt idx="14">
                  <c:v>0.0689769064916153</c:v>
                </c:pt>
                <c:pt idx="15">
                  <c:v>0.0663707980236022</c:v>
                </c:pt>
                <c:pt idx="16">
                  <c:v>0.071290990898249</c:v>
                </c:pt>
                <c:pt idx="17">
                  <c:v>0.0688838880732517</c:v>
                </c:pt>
                <c:pt idx="18">
                  <c:v>0.0721983704083591</c:v>
                </c:pt>
                <c:pt idx="19">
                  <c:v>0.0730915767601148</c:v>
                </c:pt>
                <c:pt idx="20">
                  <c:v>0.0779511819775167</c:v>
                </c:pt>
                <c:pt idx="21">
                  <c:v>0.0729355637889417</c:v>
                </c:pt>
                <c:pt idx="22">
                  <c:v>0.0698012166570078</c:v>
                </c:pt>
                <c:pt idx="23">
                  <c:v>0.0720248099634898</c:v>
                </c:pt>
                <c:pt idx="24">
                  <c:v>0.0670553308835339</c:v>
                </c:pt>
                <c:pt idx="25">
                  <c:v>0.057036101116079</c:v>
                </c:pt>
                <c:pt idx="26">
                  <c:v>0.0563143339745111</c:v>
                </c:pt>
                <c:pt idx="27">
                  <c:v>0.0441491814775609</c:v>
                </c:pt>
                <c:pt idx="28">
                  <c:v>0.0374265064733653</c:v>
                </c:pt>
                <c:pt idx="29">
                  <c:v>0.0295739445163552</c:v>
                </c:pt>
                <c:pt idx="30">
                  <c:v>0.0236734720554672</c:v>
                </c:pt>
                <c:pt idx="31">
                  <c:v>0.0162807914145898</c:v>
                </c:pt>
                <c:pt idx="32">
                  <c:v>0.0113662425550372</c:v>
                </c:pt>
                <c:pt idx="33">
                  <c:v>0.00635679931836403</c:v>
                </c:pt>
                <c:pt idx="34">
                  <c:v>0.00375731077126357</c:v>
                </c:pt>
                <c:pt idx="35">
                  <c:v>0.00200029040947808</c:v>
                </c:pt>
                <c:pt idx="36">
                  <c:v>0.0012408031761397</c:v>
                </c:pt>
                <c:pt idx="37">
                  <c:v>0.000803814195177614</c:v>
                </c:pt>
                <c:pt idx="38">
                  <c:v>0.000224776583322377</c:v>
                </c:pt>
                <c:pt idx="39">
                  <c:v>0.000137066101043137</c:v>
                </c:pt>
                <c:pt idx="40">
                  <c:v>0.000234445769619072</c:v>
                </c:pt>
                <c:pt idx="41">
                  <c:v>4.80377080911447e-5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0</c:v>
                </c:pt>
              </c:numCache>
            </c:numRef>
          </c:yVal>
          <c:smooth val="1"/>
        </c:ser>
        <c:ser>
          <c:idx val="2"/>
          <c:order val="1"/>
          <c:tx>
            <c:strRef>
              <c:f>Tasas_edades_simples!$U$109</c:f>
              <c:strCache>
                <c:ptCount val="1"/>
                <c:pt idx="0">
                  <c:v>2016</c:v>
                </c:pt>
              </c:strCache>
            </c:strRef>
          </c:tx>
          <c:spPr>
            <a:ln w="38100" cap="rnd" cmpd="sng" algn="ctr">
              <a:solidFill>
                <a:srgbClr val="7030A0"/>
              </a:solidFill>
              <a:prstDash val="solid"/>
              <a:round/>
            </a:ln>
          </c:spPr>
          <c:marker>
            <c:symbol val="none"/>
          </c:marker>
          <c:dLbls>
            <c:delete val="1"/>
          </c:dLbls>
          <c:xVal>
            <c:numRef>
              <c:f>Tasas_edades_simples!$B$159:$B$198</c:f>
              <c:numCache>
                <c:formatCode>General</c:formatCode>
                <c:ptCount val="40"/>
                <c:pt idx="0">
                  <c:v>10</c:v>
                </c:pt>
                <c:pt idx="1">
                  <c:v>11</c:v>
                </c:pt>
                <c:pt idx="2">
                  <c:v>12</c:v>
                </c:pt>
                <c:pt idx="3">
                  <c:v>13</c:v>
                </c:pt>
                <c:pt idx="4">
                  <c:v>14</c:v>
                </c:pt>
                <c:pt idx="5">
                  <c:v>15</c:v>
                </c:pt>
                <c:pt idx="6">
                  <c:v>16</c:v>
                </c:pt>
                <c:pt idx="7">
                  <c:v>17</c:v>
                </c:pt>
                <c:pt idx="8">
                  <c:v>18</c:v>
                </c:pt>
                <c:pt idx="9">
                  <c:v>19</c:v>
                </c:pt>
                <c:pt idx="10">
                  <c:v>20</c:v>
                </c:pt>
                <c:pt idx="11">
                  <c:v>21</c:v>
                </c:pt>
                <c:pt idx="12">
                  <c:v>22</c:v>
                </c:pt>
                <c:pt idx="13">
                  <c:v>23</c:v>
                </c:pt>
                <c:pt idx="14">
                  <c:v>24</c:v>
                </c:pt>
                <c:pt idx="15">
                  <c:v>25</c:v>
                </c:pt>
                <c:pt idx="16">
                  <c:v>26</c:v>
                </c:pt>
                <c:pt idx="17">
                  <c:v>27</c:v>
                </c:pt>
                <c:pt idx="18">
                  <c:v>28</c:v>
                </c:pt>
                <c:pt idx="19">
                  <c:v>29</c:v>
                </c:pt>
                <c:pt idx="20">
                  <c:v>30</c:v>
                </c:pt>
                <c:pt idx="21">
                  <c:v>31</c:v>
                </c:pt>
                <c:pt idx="22">
                  <c:v>32</c:v>
                </c:pt>
                <c:pt idx="23">
                  <c:v>33</c:v>
                </c:pt>
                <c:pt idx="24">
                  <c:v>34</c:v>
                </c:pt>
                <c:pt idx="25">
                  <c:v>35</c:v>
                </c:pt>
                <c:pt idx="26">
                  <c:v>36</c:v>
                </c:pt>
                <c:pt idx="27">
                  <c:v>37</c:v>
                </c:pt>
                <c:pt idx="28">
                  <c:v>38</c:v>
                </c:pt>
                <c:pt idx="29">
                  <c:v>39</c:v>
                </c:pt>
                <c:pt idx="30">
                  <c:v>40</c:v>
                </c:pt>
                <c:pt idx="31">
                  <c:v>41</c:v>
                </c:pt>
                <c:pt idx="32">
                  <c:v>42</c:v>
                </c:pt>
                <c:pt idx="33">
                  <c:v>43</c:v>
                </c:pt>
                <c:pt idx="34">
                  <c:v>44</c:v>
                </c:pt>
                <c:pt idx="35">
                  <c:v>45</c:v>
                </c:pt>
                <c:pt idx="36">
                  <c:v>46</c:v>
                </c:pt>
                <c:pt idx="37">
                  <c:v>47</c:v>
                </c:pt>
                <c:pt idx="38">
                  <c:v>48</c:v>
                </c:pt>
                <c:pt idx="39">
                  <c:v>49</c:v>
                </c:pt>
              </c:numCache>
            </c:numRef>
          </c:xVal>
          <c:yVal>
            <c:numRef>
              <c:f>Tasas_edades_simples!$U$110:$U$155</c:f>
              <c:numCache>
                <c:formatCode>#,##0.0000</c:formatCode>
                <c:ptCount val="46"/>
                <c:pt idx="0">
                  <c:v>0</c:v>
                </c:pt>
                <c:pt idx="1">
                  <c:v>0</c:v>
                </c:pt>
                <c:pt idx="2">
                  <c:v>4.06742711005485e-5</c:v>
                </c:pt>
                <c:pt idx="3">
                  <c:v>0.000681965352833825</c:v>
                </c:pt>
                <c:pt idx="4">
                  <c:v>0.00416912900148805</c:v>
                </c:pt>
                <c:pt idx="5">
                  <c:v>0.0148994870874965</c:v>
                </c:pt>
                <c:pt idx="6">
                  <c:v>0.0328059120443435</c:v>
                </c:pt>
                <c:pt idx="7">
                  <c:v>0.0484922994150377</c:v>
                </c:pt>
                <c:pt idx="8">
                  <c:v>0.0668265427926422</c:v>
                </c:pt>
                <c:pt idx="9">
                  <c:v>0.0857055665476472</c:v>
                </c:pt>
                <c:pt idx="10">
                  <c:v>0.0864823543450601</c:v>
                </c:pt>
                <c:pt idx="11">
                  <c:v>0.0909817902462624</c:v>
                </c:pt>
                <c:pt idx="12">
                  <c:v>0.086846447502641</c:v>
                </c:pt>
                <c:pt idx="13">
                  <c:v>0.0811086038293287</c:v>
                </c:pt>
                <c:pt idx="14">
                  <c:v>0.082472755764656</c:v>
                </c:pt>
                <c:pt idx="15">
                  <c:v>0.0797856337407374</c:v>
                </c:pt>
                <c:pt idx="16">
                  <c:v>0.0867616104877529</c:v>
                </c:pt>
                <c:pt idx="17">
                  <c:v>0.0890548926342519</c:v>
                </c:pt>
                <c:pt idx="18">
                  <c:v>0.0899614669184998</c:v>
                </c:pt>
                <c:pt idx="19">
                  <c:v>0.0855097453424563</c:v>
                </c:pt>
                <c:pt idx="20">
                  <c:v>0.0913192151031077</c:v>
                </c:pt>
                <c:pt idx="21">
                  <c:v>0.0899108343551961</c:v>
                </c:pt>
                <c:pt idx="22">
                  <c:v>0.0886285701656837</c:v>
                </c:pt>
                <c:pt idx="23">
                  <c:v>0.0804310129375667</c:v>
                </c:pt>
                <c:pt idx="24">
                  <c:v>0.0802876660863552</c:v>
                </c:pt>
                <c:pt idx="25">
                  <c:v>0.0708075429857649</c:v>
                </c:pt>
                <c:pt idx="26">
                  <c:v>0.0570658753537528</c:v>
                </c:pt>
                <c:pt idx="27">
                  <c:v>0.0531944926578457</c:v>
                </c:pt>
                <c:pt idx="28">
                  <c:v>0.0438825589133773</c:v>
                </c:pt>
                <c:pt idx="29">
                  <c:v>0.0340251358258385</c:v>
                </c:pt>
                <c:pt idx="30">
                  <c:v>0.026602024764687</c:v>
                </c:pt>
                <c:pt idx="31">
                  <c:v>0.0179558961994701</c:v>
                </c:pt>
                <c:pt idx="32">
                  <c:v>0.0109113880058207</c:v>
                </c:pt>
                <c:pt idx="33">
                  <c:v>0.0064399282581776</c:v>
                </c:pt>
                <c:pt idx="34">
                  <c:v>0.004043239969097</c:v>
                </c:pt>
                <c:pt idx="35">
                  <c:v>0.00245896830448842</c:v>
                </c:pt>
                <c:pt idx="36">
                  <c:v>0.000726656403425487</c:v>
                </c:pt>
                <c:pt idx="37">
                  <c:v>0.000419252692779526</c:v>
                </c:pt>
                <c:pt idx="38">
                  <c:v>0.000333872077438338</c:v>
                </c:pt>
                <c:pt idx="39">
                  <c:v>0.000192443221418359</c:v>
                </c:pt>
                <c:pt idx="40">
                  <c:v>0.000143149204385175</c:v>
                </c:pt>
                <c:pt idx="41">
                  <c:v>0</c:v>
                </c:pt>
                <c:pt idx="42">
                  <c:v>0</c:v>
                </c:pt>
                <c:pt idx="43">
                  <c:v>0</c:v>
                </c:pt>
                <c:pt idx="44">
                  <c:v>0</c:v>
                </c:pt>
                <c:pt idx="45">
                  <c:v>4.73783353198324e-5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8330240"/>
        <c:axId val="28336128"/>
      </c:scatterChart>
      <c:valAx>
        <c:axId val="28330240"/>
        <c:scaling>
          <c:orientation val="minMax"/>
          <c:max val="49"/>
          <c:min val="10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5400000" spcFirstLastPara="0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rgbClr val="000000"/>
                </a:solidFill>
                <a:latin typeface="Calibri" panose="020F0502020204030204"/>
                <a:ea typeface="Calibri" panose="020F0502020204030204"/>
                <a:cs typeface="Calibri" panose="020F0502020204030204"/>
              </a:defRPr>
            </a:pPr>
          </a:p>
        </c:txPr>
        <c:crossAx val="28336128"/>
        <c:crosses val="autoZero"/>
        <c:crossBetween val="midCat"/>
        <c:majorUnit val="1"/>
        <c:minorUnit val="1"/>
      </c:valAx>
      <c:valAx>
        <c:axId val="28336128"/>
        <c:scaling>
          <c:orientation val="minMax"/>
          <c:min val="0"/>
        </c:scaling>
        <c:delete val="0"/>
        <c:axPos val="l"/>
        <c:majorGridlines/>
        <c:numFmt formatCode="#,##0.00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6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8330240"/>
        <c:crosses val="autoZero"/>
        <c:crossBetween val="midCat"/>
      </c:valAx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en-US" sz="18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en-US"/>
      </a:pPr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'Diapo 8 y 9_PRONTO'!$B$4</c:f>
              <c:strCache>
                <c:ptCount val="1"/>
                <c:pt idx="0">
                  <c:v>2017</c:v>
                </c:pt>
              </c:strCache>
            </c:strRef>
          </c:tx>
          <c:spPr>
            <a:solidFill>
              <a:srgbClr val="FFC00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'Diapo 8 y 9_PRONTO'!$A$5:$A$12</c:f>
              <c:strCache>
                <c:ptCount val="8"/>
                <c:pt idx="0">
                  <c:v>14 o menos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</c:strCache>
            </c:strRef>
          </c:cat>
          <c:val>
            <c:numRef>
              <c:f>'Diapo 8 y 9_PRONTO'!$B$5:$B$12</c:f>
              <c:numCache>
                <c:formatCode>General</c:formatCode>
                <c:ptCount val="8"/>
                <c:pt idx="0">
                  <c:v>98</c:v>
                </c:pt>
                <c:pt idx="1">
                  <c:v>5367</c:v>
                </c:pt>
                <c:pt idx="2">
                  <c:v>10292</c:v>
                </c:pt>
                <c:pt idx="3">
                  <c:v>9975</c:v>
                </c:pt>
                <c:pt idx="4">
                  <c:v>9657</c:v>
                </c:pt>
                <c:pt idx="5">
                  <c:v>5978</c:v>
                </c:pt>
                <c:pt idx="6">
                  <c:v>1578</c:v>
                </c:pt>
                <c:pt idx="7">
                  <c:v>86</c:v>
                </c:pt>
              </c:numCache>
            </c:numRef>
          </c:val>
        </c:ser>
        <c:ser>
          <c:idx val="1"/>
          <c:order val="1"/>
          <c:tx>
            <c:strRef>
              <c:f>'Diapo 8 y 9_PRONTO'!$C$4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rgbClr val="009644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'Diapo 8 y 9_PRONTO'!$A$5:$A$12</c:f>
              <c:strCache>
                <c:ptCount val="8"/>
                <c:pt idx="0">
                  <c:v>14 o menos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</c:strCache>
            </c:strRef>
          </c:cat>
          <c:val>
            <c:numRef>
              <c:f>'Diapo 8 y 9_PRONTO'!$C$5:$C$12</c:f>
              <c:numCache>
                <c:formatCode>General</c:formatCode>
                <c:ptCount val="8"/>
                <c:pt idx="0">
                  <c:v>71</c:v>
                </c:pt>
                <c:pt idx="1">
                  <c:v>4554</c:v>
                </c:pt>
                <c:pt idx="2">
                  <c:v>9623</c:v>
                </c:pt>
                <c:pt idx="3">
                  <c:v>9330</c:v>
                </c:pt>
                <c:pt idx="4">
                  <c:v>9204</c:v>
                </c:pt>
                <c:pt idx="5">
                  <c:v>5716</c:v>
                </c:pt>
                <c:pt idx="6">
                  <c:v>1537</c:v>
                </c:pt>
                <c:pt idx="7">
                  <c:v>98</c:v>
                </c:pt>
              </c:numCache>
            </c:numRef>
          </c:val>
        </c:ser>
        <c:ser>
          <c:idx val="2"/>
          <c:order val="2"/>
          <c:tx>
            <c:strRef>
              <c:f>'Diapo 8 y 9_PRONTO'!$D$4</c:f>
              <c:strCache>
                <c:ptCount val="1"/>
                <c:pt idx="0">
                  <c:v>2019</c:v>
                </c:pt>
              </c:strCache>
            </c:strRef>
          </c:tx>
          <c:spPr>
            <a:solidFill>
              <a:schemeClr val="accent6">
                <a:lumMod val="60000"/>
                <a:lumOff val="40000"/>
              </a:schemeClr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0" vertOverflow="ellipsis" vert="horz" wrap="square" lIns="38100" tIns="19050" rIns="38100" bIns="19050" anchor="ctr" anchorCtr="1"/>
              <a:lstStyle/>
              <a:p>
                <a:pPr>
                  <a:defRPr lang="en-US" sz="11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'Diapo 8 y 9_PRONTO'!$A$5:$A$12</c:f>
              <c:strCache>
                <c:ptCount val="8"/>
                <c:pt idx="0">
                  <c:v>14 o menos</c:v>
                </c:pt>
                <c:pt idx="1">
                  <c:v>15-19</c:v>
                </c:pt>
                <c:pt idx="2">
                  <c:v>20-24</c:v>
                </c:pt>
                <c:pt idx="3">
                  <c:v>25-29</c:v>
                </c:pt>
                <c:pt idx="4">
                  <c:v>30-34</c:v>
                </c:pt>
                <c:pt idx="5">
                  <c:v>35-39</c:v>
                </c:pt>
                <c:pt idx="6">
                  <c:v>40-44</c:v>
                </c:pt>
                <c:pt idx="7">
                  <c:v>45-49</c:v>
                </c:pt>
              </c:strCache>
            </c:strRef>
          </c:cat>
          <c:val>
            <c:numRef>
              <c:f>'Diapo 8 y 9_PRONTO'!$D$5:$D$12</c:f>
              <c:numCache>
                <c:formatCode>General</c:formatCode>
                <c:ptCount val="8"/>
                <c:pt idx="0">
                  <c:v>83</c:v>
                </c:pt>
                <c:pt idx="1">
                  <c:v>3968</c:v>
                </c:pt>
                <c:pt idx="2">
                  <c:v>8648</c:v>
                </c:pt>
                <c:pt idx="3">
                  <c:v>8980</c:v>
                </c:pt>
                <c:pt idx="4">
                  <c:v>8814</c:v>
                </c:pt>
                <c:pt idx="5">
                  <c:v>5352</c:v>
                </c:pt>
                <c:pt idx="6">
                  <c:v>1515</c:v>
                </c:pt>
                <c:pt idx="7">
                  <c:v>100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57412992"/>
        <c:axId val="57414784"/>
      </c:barChart>
      <c:catAx>
        <c:axId val="57412992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414784"/>
        <c:crosses val="autoZero"/>
        <c:auto val="1"/>
        <c:lblAlgn val="ctr"/>
        <c:lblOffset val="100"/>
        <c:noMultiLvlLbl val="0"/>
      </c:catAx>
      <c:valAx>
        <c:axId val="57414784"/>
        <c:scaling>
          <c:orientation val="minMax"/>
        </c:scaling>
        <c:delete val="0"/>
        <c:axPos val="l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1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412992"/>
        <c:crosses val="autoZero"/>
        <c:crossBetween val="between"/>
      </c:valAx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en-US" sz="1000" b="0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txPr>
    <a:bodyPr/>
    <a:lstStyle/>
    <a:p>
      <a:pPr>
        <a:defRPr lang="en-US"/>
      </a:pPr>
    </a:p>
  </c:txPr>
  <c:externalData r:id="rId1">
    <c:autoUpdate val="0"/>
  </c:externalData>
  <c:userShapes r:id="rId2"/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0533423252648974"/>
          <c:y val="0.0156786522558845"/>
          <c:w val="0.929682366093127"/>
          <c:h val="0.902597745496373"/>
        </c:manualLayout>
      </c:layout>
      <c:lineChart>
        <c:grouping val="standard"/>
        <c:varyColors val="0"/>
        <c:ser>
          <c:idx val="0"/>
          <c:order val="0"/>
          <c:marker>
            <c:symbol val="none"/>
          </c:marker>
          <c:dPt>
            <c:idx val="0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1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2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3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4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5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6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7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8"/>
            <c:marker>
              <c:symbol val="none"/>
            </c:marker>
            <c:bubble3D val="0"/>
            <c:spPr>
              <a:ln w="28575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9"/>
            <c:marker>
              <c:symbol val="none"/>
            </c:marker>
            <c:bubble3D val="0"/>
            <c:spPr>
              <a:ln w="38100" cap="rnd" cmpd="sng" algn="ctr">
                <a:solidFill>
                  <a:srgbClr val="0070C0"/>
                </a:solidFill>
                <a:prstDash val="solid"/>
                <a:round/>
              </a:ln>
            </c:spPr>
          </c:dPt>
          <c:dPt>
            <c:idx val="10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Pt>
            <c:idx val="11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Pt>
            <c:idx val="12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Pt>
            <c:idx val="13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Pt>
            <c:idx val="14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Pt>
            <c:idx val="15"/>
            <c:marker>
              <c:symbol val="none"/>
            </c:marker>
            <c:bubble3D val="0"/>
            <c:spPr>
              <a:ln w="38100" cap="rnd" cmpd="sng" algn="ctr">
                <a:solidFill>
                  <a:srgbClr val="00B050"/>
                </a:solidFill>
                <a:prstDash val="solid"/>
                <a:round/>
              </a:ln>
            </c:spPr>
          </c:dPt>
          <c:dLbls>
            <c:dLbl>
              <c:idx val="1"/>
              <c:delete val="1"/>
            </c:dLbl>
            <c:dLbl>
              <c:idx val="3"/>
              <c:delete val="1"/>
            </c:dLbl>
            <c:dLbl>
              <c:idx val="5"/>
              <c:delete val="1"/>
            </c:dLbl>
            <c:dLbl>
              <c:idx val="7"/>
              <c:delete val="1"/>
            </c:dLbl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Hoja2!$I$45:$X$45</c:f>
              <c:strCache>
                <c:ptCount val="16"/>
                <c:pt idx="0">
                  <c:v>2004</c:v>
                </c:pt>
                <c:pt idx="1">
                  <c:v>2005</c:v>
                </c:pt>
                <c:pt idx="2">
                  <c:v>2006</c:v>
                </c:pt>
                <c:pt idx="3">
                  <c:v>2007</c:v>
                </c:pt>
                <c:pt idx="4">
                  <c:v>2008</c:v>
                </c:pt>
                <c:pt idx="5">
                  <c:v>2009</c:v>
                </c:pt>
                <c:pt idx="6">
                  <c:v>2010</c:v>
                </c:pt>
                <c:pt idx="7">
                  <c:v>2011</c:v>
                </c:pt>
                <c:pt idx="8">
                  <c:v>2012</c:v>
                </c:pt>
                <c:pt idx="9">
                  <c:v>2013</c:v>
                </c:pt>
                <c:pt idx="10">
                  <c:v>2014</c:v>
                </c:pt>
                <c:pt idx="11">
                  <c:v>2015</c:v>
                </c:pt>
                <c:pt idx="12">
                  <c:v>2016</c:v>
                </c:pt>
                <c:pt idx="13">
                  <c:v>2017</c:v>
                </c:pt>
                <c:pt idx="14">
                  <c:v>2018</c:v>
                </c:pt>
                <c:pt idx="15">
                  <c:v>2019*</c:v>
                </c:pt>
              </c:strCache>
            </c:strRef>
          </c:cat>
          <c:val>
            <c:numRef>
              <c:f>Hoja2!$I$46:$X$46</c:f>
              <c:numCache>
                <c:formatCode>0.00</c:formatCode>
                <c:ptCount val="16"/>
                <c:pt idx="0">
                  <c:v>59.0347105939315</c:v>
                </c:pt>
                <c:pt idx="1">
                  <c:v>59.5383977637263</c:v>
                </c:pt>
                <c:pt idx="2">
                  <c:v>61.9064070704546</c:v>
                </c:pt>
                <c:pt idx="3">
                  <c:v>59.1176452891886</c:v>
                </c:pt>
                <c:pt idx="4">
                  <c:v>60.747281000715</c:v>
                </c:pt>
                <c:pt idx="5">
                  <c:v>58.8061294070411</c:v>
                </c:pt>
                <c:pt idx="6">
                  <c:v>59.5420501579981</c:v>
                </c:pt>
                <c:pt idx="7">
                  <c:v>57.2658665558339</c:v>
                </c:pt>
                <c:pt idx="8">
                  <c:v>59.8866193035134</c:v>
                </c:pt>
                <c:pt idx="9">
                  <c:v>60.9362920664292</c:v>
                </c:pt>
                <c:pt idx="10">
                  <c:v>58.1467483628272</c:v>
                </c:pt>
                <c:pt idx="11">
                  <c:v>55.6147348076424</c:v>
                </c:pt>
                <c:pt idx="12">
                  <c:v>50.3104577021524</c:v>
                </c:pt>
                <c:pt idx="13">
                  <c:v>41.648637623142</c:v>
                </c:pt>
                <c:pt idx="14">
                  <c:v>35.8004376129793</c:v>
                </c:pt>
                <c:pt idx="15">
                  <c:v>31.5643916092827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0"/>
        <c:smooth val="0"/>
        <c:axId val="57575680"/>
        <c:axId val="57581568"/>
      </c:lineChart>
      <c:catAx>
        <c:axId val="575756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581568"/>
        <c:crosses val="autoZero"/>
        <c:auto val="1"/>
        <c:lblAlgn val="ctr"/>
        <c:lblOffset val="100"/>
        <c:noMultiLvlLbl val="0"/>
      </c:catAx>
      <c:valAx>
        <c:axId val="57581568"/>
        <c:scaling>
          <c:orientation val="minMax"/>
        </c:scaling>
        <c:delete val="0"/>
        <c:axPos val="l"/>
        <c:majorGridlines/>
        <c:numFmt formatCode="0.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4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57575680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en-US"/>
      </a:pPr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lrMapOvr bg1="lt1" tx1="dk1" bg2="lt2" tx2="dk2" accent1="accent1" accent2="accent2" accent3="accent3" accent4="accent4" accent5="accent5" accent6="accent6" hlink="hlink" folHlink="folHlink"/>
  <c:chart>
    <c:autoTitleDeleted val="1"/>
    <c:plotArea>
      <c:layout>
        <c:manualLayout>
          <c:layoutTarget val="inner"/>
          <c:xMode val="edge"/>
          <c:yMode val="edge"/>
          <c:x val="0.136976437267375"/>
          <c:y val="0.0352041888895158"/>
          <c:w val="0.795226952563133"/>
          <c:h val="0.729490105765865"/>
        </c:manualLayout>
      </c:layout>
      <c:scatterChart>
        <c:scatterStyle val="smoothMarker"/>
        <c:varyColors val="0"/>
        <c:ser>
          <c:idx val="0"/>
          <c:order val="0"/>
          <c:tx>
            <c:strRef>
              <c:f>'Tasa Convencional'!$B$4</c:f>
              <c:strCache>
                <c:ptCount val="1"/>
                <c:pt idx="0">
                  <c:v>Neo Precoz</c:v>
                </c:pt>
              </c:strCache>
            </c:strRef>
          </c:tx>
          <c:spPr>
            <a:ln w="38100" cap="rnd" cmpd="sng" algn="ctr">
              <a:solidFill>
                <a:schemeClr val="accent1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00624025063205058"/>
                  <c:y val="-0.0273348519362187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0.014560584808118"/>
                  <c:y val="-0.00607441154138193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xVal>
            <c:numRef>
              <c:f>'Tasa Convencional'!$Z$18:$Z$32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xVal>
          <c:yVal>
            <c:numRef>
              <c:f>'Tasa Convencional'!$AA$18:$AA$32</c:f>
              <c:numCache>
                <c:formatCode>0.00</c:formatCode>
                <c:ptCount val="15"/>
                <c:pt idx="0">
                  <c:v>4.77200424178155</c:v>
                </c:pt>
                <c:pt idx="1">
                  <c:v>4.23405876873571</c:v>
                </c:pt>
                <c:pt idx="2">
                  <c:v>4.26412226631766</c:v>
                </c:pt>
                <c:pt idx="3">
                  <c:v>4.09041072784009</c:v>
                </c:pt>
                <c:pt idx="4">
                  <c:v>3.45690532745165</c:v>
                </c:pt>
                <c:pt idx="5">
                  <c:v>2.7836355967946</c:v>
                </c:pt>
                <c:pt idx="6">
                  <c:v>3.93903065593423</c:v>
                </c:pt>
                <c:pt idx="7">
                  <c:v>3.99508936931688</c:v>
                </c:pt>
                <c:pt idx="8">
                  <c:v>3.71808303034038</c:v>
                </c:pt>
                <c:pt idx="9">
                  <c:v>3.70079391333113</c:v>
                </c:pt>
                <c:pt idx="10">
                  <c:v>3.47463516330785</c:v>
                </c:pt>
                <c:pt idx="11">
                  <c:v>3.91006842619746</c:v>
                </c:pt>
                <c:pt idx="12">
                  <c:v>2.97425411283577</c:v>
                </c:pt>
                <c:pt idx="13">
                  <c:v>3.28857221156481</c:v>
                </c:pt>
                <c:pt idx="14">
                  <c:v>2.98921746557062</c:v>
                </c:pt>
              </c:numCache>
            </c:numRef>
          </c:yVal>
          <c:smooth val="1"/>
        </c:ser>
        <c:ser>
          <c:idx val="1"/>
          <c:order val="1"/>
          <c:tx>
            <c:strRef>
              <c:f>'Tasa Convencional'!$C$4</c:f>
              <c:strCache>
                <c:ptCount val="1"/>
                <c:pt idx="0">
                  <c:v>Neo Tardias</c:v>
                </c:pt>
              </c:strCache>
            </c:strRef>
          </c:tx>
          <c:spPr>
            <a:ln w="38100" cap="rnd" cmpd="sng" algn="ctr">
              <a:solidFill>
                <a:schemeClr val="accent2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0"/>
              <c:layout>
                <c:manualLayout>
                  <c:x val="-0.0332813367042698"/>
                  <c:y val="0.0394836750189825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6"/>
              <c:layout>
                <c:manualLayout>
                  <c:x val="-0.00832033417606744"/>
                  <c:y val="0.03340926347760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1"/>
              <c:layout>
                <c:manualLayout>
                  <c:x val="0.00416016708803372"/>
                  <c:y val="0.0334092634776006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delete val="1"/>
            </c:dLbl>
            <c:dLbl>
              <c:idx val="13"/>
              <c:layout>
                <c:manualLayout>
                  <c:x val="-0.0187207518961517"/>
                  <c:y val="0.018223234624145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xVal>
            <c:numRef>
              <c:f>'Tasa Convencional'!$Z$18:$Z$32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xVal>
          <c:yVal>
            <c:numRef>
              <c:f>'Tasa Convencional'!$AB$18:$AB$32</c:f>
              <c:numCache>
                <c:formatCode>0.00</c:formatCode>
                <c:ptCount val="15"/>
                <c:pt idx="0">
                  <c:v>2.22693531283139</c:v>
                </c:pt>
                <c:pt idx="1">
                  <c:v>2.22288085358625</c:v>
                </c:pt>
                <c:pt idx="2">
                  <c:v>2.40648484336739</c:v>
                </c:pt>
                <c:pt idx="3">
                  <c:v>1.771105675972</c:v>
                </c:pt>
                <c:pt idx="4">
                  <c:v>1.54818459450288</c:v>
                </c:pt>
                <c:pt idx="5">
                  <c:v>1.26528890763391</c:v>
                </c:pt>
                <c:pt idx="6">
                  <c:v>1.71262202431923</c:v>
                </c:pt>
                <c:pt idx="7">
                  <c:v>1.60219729915312</c:v>
                </c:pt>
                <c:pt idx="8">
                  <c:v>1.56118403483905</c:v>
                </c:pt>
                <c:pt idx="9">
                  <c:v>1.26116440621899</c:v>
                </c:pt>
                <c:pt idx="10">
                  <c:v>1.47161018681274</c:v>
                </c:pt>
                <c:pt idx="11">
                  <c:v>1.44502528794254</c:v>
                </c:pt>
                <c:pt idx="12">
                  <c:v>1.37094525513524</c:v>
                </c:pt>
                <c:pt idx="13">
                  <c:v>1.34532499564015</c:v>
                </c:pt>
                <c:pt idx="14">
                  <c:v>1.49460873278531</c:v>
                </c:pt>
              </c:numCache>
            </c:numRef>
          </c:yVal>
          <c:smooth val="1"/>
        </c:ser>
        <c:ser>
          <c:idx val="2"/>
          <c:order val="2"/>
          <c:tx>
            <c:strRef>
              <c:f>'Tasa Convencional'!$D$4</c:f>
              <c:strCache>
                <c:ptCount val="1"/>
                <c:pt idx="0">
                  <c:v>Post Neo</c:v>
                </c:pt>
              </c:strCache>
            </c:strRef>
          </c:tx>
          <c:spPr>
            <a:ln w="38100" cap="rnd" cmpd="sng" algn="ctr">
              <a:solidFill>
                <a:schemeClr val="accent3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1"/>
              <c:delete val="1"/>
            </c:dLbl>
            <c:dLbl>
              <c:idx val="2"/>
              <c:delete val="1"/>
            </c:dLbl>
            <c:dLbl>
              <c:idx val="3"/>
              <c:delete val="1"/>
            </c:dLbl>
            <c:dLbl>
              <c:idx val="4"/>
              <c:delete val="1"/>
            </c:dLbl>
            <c:dLbl>
              <c:idx val="5"/>
              <c:delete val="1"/>
            </c:dLbl>
            <c:dLbl>
              <c:idx val="7"/>
              <c:delete val="1"/>
            </c:dLbl>
            <c:dLbl>
              <c:idx val="8"/>
              <c:delete val="1"/>
            </c:dLbl>
            <c:dLbl>
              <c:idx val="9"/>
              <c:delete val="1"/>
            </c:dLbl>
            <c:dLbl>
              <c:idx val="10"/>
              <c:delete val="1"/>
            </c:dLbl>
            <c:dLbl>
              <c:idx val="12"/>
              <c:delete val="1"/>
            </c:dLbl>
            <c:dLbl>
              <c:idx val="13"/>
              <c:layout>
                <c:manualLayout>
                  <c:x val="-0.0187207518961517"/>
                  <c:y val="0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xVal>
            <c:numRef>
              <c:f>'Tasa Convencional'!$Z$18:$Z$32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xVal>
          <c:yVal>
            <c:numRef>
              <c:f>'Tasa Convencional'!$AC$18:$AC$32</c:f>
              <c:numCache>
                <c:formatCode>0.00</c:formatCode>
                <c:ptCount val="15"/>
                <c:pt idx="0">
                  <c:v>5.74761399787911</c:v>
                </c:pt>
                <c:pt idx="1">
                  <c:v>4.17054788720467</c:v>
                </c:pt>
                <c:pt idx="2">
                  <c:v>5.42514565566157</c:v>
                </c:pt>
                <c:pt idx="3">
                  <c:v>4.7651176520199</c:v>
                </c:pt>
                <c:pt idx="4">
                  <c:v>4.55972175093315</c:v>
                </c:pt>
                <c:pt idx="5">
                  <c:v>3.66933783213834</c:v>
                </c:pt>
                <c:pt idx="6">
                  <c:v>3.27538962151053</c:v>
                </c:pt>
                <c:pt idx="7">
                  <c:v>3.72458852660272</c:v>
                </c:pt>
                <c:pt idx="8">
                  <c:v>3.55374786877837</c:v>
                </c:pt>
                <c:pt idx="9">
                  <c:v>2.8117763810784</c:v>
                </c:pt>
                <c:pt idx="10">
                  <c:v>2.55487879654989</c:v>
                </c:pt>
                <c:pt idx="11">
                  <c:v>2.63504611330698</c:v>
                </c:pt>
                <c:pt idx="12">
                  <c:v>2.16098150385724</c:v>
                </c:pt>
                <c:pt idx="13">
                  <c:v>2.16746804853135</c:v>
                </c:pt>
                <c:pt idx="14">
                  <c:v>2.32198142414861</c:v>
                </c:pt>
              </c:numCache>
            </c:numRef>
          </c:yVal>
          <c:smooth val="1"/>
        </c:ser>
        <c:ser>
          <c:idx val="3"/>
          <c:order val="3"/>
          <c:tx>
            <c:strRef>
              <c:f>'Tasa Convencional'!$E$4</c:f>
              <c:strCache>
                <c:ptCount val="1"/>
                <c:pt idx="0">
                  <c:v>TMI</c:v>
                </c:pt>
              </c:strCache>
            </c:strRef>
          </c:tx>
          <c:spPr>
            <a:ln w="38100" cap="rnd" cmpd="sng" algn="ctr">
              <a:solidFill>
                <a:schemeClr val="accent4">
                  <a:shade val="95000"/>
                  <a:satMod val="105000"/>
                </a:schemeClr>
              </a:solidFill>
              <a:prstDash val="solid"/>
              <a:round/>
            </a:ln>
          </c:spPr>
          <c:marker>
            <c:symbol val="none"/>
          </c:marker>
          <c:dLbls>
            <c:dLbl>
              <c:idx val="10"/>
              <c:layout>
                <c:manualLayout>
                  <c:x val="0"/>
                  <c:y val="0.0269453085459641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2"/>
              <c:layout>
                <c:manualLayout>
                  <c:x val="0.00618839622108265"/>
                  <c:y val="0.0171470145292498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3"/>
              <c:layout>
                <c:manualLayout>
                  <c:x val="-0.00154709905527066"/>
                  <c:y val="-0.0195965880334284"/>
                </c:manualLayout>
              </c:layout>
              <c:dLblPos val="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#,##0.0" sourceLinked="0"/>
            <c:spPr>
              <a:noFill/>
              <a:ln>
                <a:solidFill>
                  <a:schemeClr val="bg1">
                    <a:lumMod val="50000"/>
                  </a:schemeClr>
                </a:solidFill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0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xVal>
            <c:numRef>
              <c:f>'Tasa Convencional'!$Z$18:$Z$32</c:f>
              <c:numCache>
                <c:formatCode>General</c:formatCode>
                <c:ptCount val="15"/>
                <c:pt idx="0">
                  <c:v>2005</c:v>
                </c:pt>
                <c:pt idx="1">
                  <c:v>2006</c:v>
                </c:pt>
                <c:pt idx="2">
                  <c:v>2007</c:v>
                </c:pt>
                <c:pt idx="3">
                  <c:v>2008</c:v>
                </c:pt>
                <c:pt idx="4">
                  <c:v>2009</c:v>
                </c:pt>
                <c:pt idx="5">
                  <c:v>2010</c:v>
                </c:pt>
                <c:pt idx="6">
                  <c:v>2011</c:v>
                </c:pt>
                <c:pt idx="7">
                  <c:v>2012</c:v>
                </c:pt>
                <c:pt idx="8">
                  <c:v>2013</c:v>
                </c:pt>
                <c:pt idx="9">
                  <c:v>2014</c:v>
                </c:pt>
                <c:pt idx="10">
                  <c:v>2015</c:v>
                </c:pt>
                <c:pt idx="11">
                  <c:v>2016</c:v>
                </c:pt>
                <c:pt idx="12">
                  <c:v>2017</c:v>
                </c:pt>
                <c:pt idx="13">
                  <c:v>2018</c:v>
                </c:pt>
                <c:pt idx="14">
                  <c:v>2019</c:v>
                </c:pt>
              </c:numCache>
            </c:numRef>
          </c:xVal>
          <c:yVal>
            <c:numRef>
              <c:f>'Tasa Convencional'!$AD$18:$AD$32</c:f>
              <c:numCache>
                <c:formatCode>0.00</c:formatCode>
                <c:ptCount val="15"/>
                <c:pt idx="0">
                  <c:v>12.746553552492</c:v>
                </c:pt>
                <c:pt idx="1">
                  <c:v>10.6274875095266</c:v>
                </c:pt>
                <c:pt idx="2">
                  <c:v>12.0957527653466</c:v>
                </c:pt>
                <c:pt idx="3">
                  <c:v>10.626634055832</c:v>
                </c:pt>
                <c:pt idx="4">
                  <c:v>9.56481167288768</c:v>
                </c:pt>
                <c:pt idx="5">
                  <c:v>7.71826233656685</c:v>
                </c:pt>
                <c:pt idx="6">
                  <c:v>8.927042301764</c:v>
                </c:pt>
                <c:pt idx="7">
                  <c:v>9.32187519507272</c:v>
                </c:pt>
                <c:pt idx="8">
                  <c:v>8.83301493395781</c:v>
                </c:pt>
                <c:pt idx="9">
                  <c:v>7.77373470062851</c:v>
                </c:pt>
                <c:pt idx="10">
                  <c:v>7.50112414667048</c:v>
                </c:pt>
                <c:pt idx="11">
                  <c:v>7.99013982744698</c:v>
                </c:pt>
                <c:pt idx="12">
                  <c:v>6.50618087182824</c:v>
                </c:pt>
                <c:pt idx="13">
                  <c:v>6.80136525573632</c:v>
                </c:pt>
                <c:pt idx="14">
                  <c:v>6.80580762250454</c:v>
                </c:pt>
              </c:numCache>
            </c:numRef>
          </c:yVal>
          <c:smooth val="1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7810432"/>
        <c:axId val="29098368"/>
      </c:scatterChart>
      <c:valAx>
        <c:axId val="27810432"/>
        <c:scaling>
          <c:orientation val="minMax"/>
          <c:max val="2019"/>
          <c:min val="2004"/>
        </c:scaling>
        <c:delete val="0"/>
        <c:axPos val="b"/>
        <c:numFmt formatCode="General" sourceLinked="1"/>
        <c:majorTickMark val="out"/>
        <c:minorTickMark val="none"/>
        <c:tickLblPos val="nextTo"/>
        <c:txPr>
          <a:bodyPr rot="-540000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9098368"/>
        <c:crosses val="autoZero"/>
        <c:crossBetween val="midCat"/>
        <c:majorUnit val="1"/>
      </c:valAx>
      <c:valAx>
        <c:axId val="29098368"/>
        <c:scaling>
          <c:orientation val="minMax"/>
        </c:scaling>
        <c:delete val="0"/>
        <c:axPos val="l"/>
        <c:majorGridlines/>
        <c:title>
          <c:tx>
            <c:rich>
              <a:bodyPr rot="-5400000" spcFirstLastPara="0" vertOverflow="ellipsis" vert="horz" wrap="square" anchor="ctr" anchorCtr="1"/>
              <a:lstStyle/>
              <a:p>
                <a:pPr>
                  <a:defRPr lang="en-US" sz="16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s-UY" sz="1600"/>
                  <a:t>Tasa</a:t>
                </a:r>
                <a:r>
                  <a:rPr lang="es-UY" sz="1600" baseline="0"/>
                  <a:t> por mil NV</a:t>
                </a:r>
                <a:endParaRPr lang="es-UY" sz="1600"/>
              </a:p>
            </c:rich>
          </c:tx>
          <c:layout/>
          <c:overlay val="0"/>
        </c:title>
        <c:numFmt formatCode="#,##0.0" sourceLinked="0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600" b="1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27810432"/>
        <c:crosses val="autoZero"/>
        <c:crossBetween val="midCat"/>
      </c:valAx>
    </c:plotArea>
    <c:legend>
      <c:legendPos val="b"/>
      <c:layout/>
      <c:overlay val="0"/>
      <c:txPr>
        <a:bodyPr rot="0" spcFirstLastPara="0" vertOverflow="ellipsis" vert="horz" wrap="square" anchor="ctr" anchorCtr="1"/>
        <a:lstStyle/>
        <a:p>
          <a:pPr>
            <a:defRPr lang="en-US" sz="1600" b="1" i="0" u="none" strike="noStrike" kern="120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</a:p>
      </c:txPr>
    </c:legend>
    <c:plotVisOnly val="1"/>
    <c:dispBlanksAs val="gap"/>
    <c:showDLblsOverMax val="0"/>
  </c:chart>
  <c:spPr>
    <a:ln>
      <a:solidFill>
        <a:srgbClr val="FFFFFF"/>
      </a:solidFill>
    </a:ln>
  </c:spPr>
  <c:txPr>
    <a:bodyPr/>
    <a:lstStyle/>
    <a:p>
      <a:pPr>
        <a:defRPr lang="en-US"/>
      </a:pPr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zh-CN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F0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FF6600"/>
              </a:solidFill>
            </c:spPr>
          </c:dPt>
          <c:dPt>
            <c:idx val="5"/>
            <c:invertIfNegative val="0"/>
            <c:bubble3D val="0"/>
            <c:spPr>
              <a:solidFill>
                <a:srgbClr val="0070C0"/>
              </a:solidFill>
              <a:ln>
                <a:solidFill>
                  <a:schemeClr val="accent1">
                    <a:lumMod val="50000"/>
                  </a:schemeClr>
                </a:solidFill>
              </a:ln>
            </c:spPr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0" vertOverflow="ellipsis" vert="horz" wrap="square" lIns="38100" tIns="19050" rIns="38100" bIns="19050" anchor="ctr" anchorCtr="1"/>
              <a:lstStyle/>
              <a:p>
                <a:pPr>
                  <a:defRPr lang="en-US" sz="1000" b="1" i="0" u="none" strike="noStrike" kern="1200" baseline="0">
                    <a:solidFill>
                      <a:sysClr val="windowText" lastClr="000000"/>
                    </a:solidFill>
                    <a:latin typeface="+mn-lt"/>
                    <a:ea typeface="+mn-ea"/>
                    <a:cs typeface="+mn-cs"/>
                  </a:defRPr>
                </a:pPr>
              </a:p>
            </c:txPr>
            <c:dLblPos val="outEnd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  <c15:leaderLines/>
              </c:ext>
            </c:extLst>
          </c:dLbls>
          <c:cat>
            <c:strRef>
              <c:f>Hoja1!$F$8:$F$15</c:f>
              <c:strCache>
                <c:ptCount val="8"/>
                <c:pt idx="0">
                  <c:v>Japon</c:v>
                </c:pt>
                <c:pt idx="1">
                  <c:v>Australia y N. Zelanda</c:v>
                </c:pt>
                <c:pt idx="2">
                  <c:v>Norte America y Europa</c:v>
                </c:pt>
                <c:pt idx="3">
                  <c:v>Uruguay</c:v>
                </c:pt>
                <c:pt idx="4">
                  <c:v>América Latina y Caribe</c:v>
                </c:pt>
                <c:pt idx="5">
                  <c:v>Mundo</c:v>
                </c:pt>
                <c:pt idx="6">
                  <c:v>Africa Subsahariana</c:v>
                </c:pt>
                <c:pt idx="7">
                  <c:v>Sudamerica</c:v>
                </c:pt>
              </c:strCache>
            </c:strRef>
          </c:cat>
          <c:val>
            <c:numRef>
              <c:f>Hoja1!$G$8:$G$15</c:f>
              <c:numCache>
                <c:formatCode>General</c:formatCode>
                <c:ptCount val="8"/>
                <c:pt idx="0">
                  <c:v>1.8</c:v>
                </c:pt>
                <c:pt idx="1">
                  <c:v>3.3</c:v>
                </c:pt>
                <c:pt idx="2">
                  <c:v>4.7</c:v>
                </c:pt>
                <c:pt idx="3">
                  <c:v>6.8</c:v>
                </c:pt>
                <c:pt idx="4">
                  <c:v>14.2</c:v>
                </c:pt>
                <c:pt idx="5">
                  <c:v>28.9</c:v>
                </c:pt>
                <c:pt idx="6">
                  <c:v>49.6</c:v>
                </c:pt>
                <c:pt idx="7">
                  <c:v>52.7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1276032"/>
        <c:axId val="31294208"/>
      </c:barChart>
      <c:catAx>
        <c:axId val="31276032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200" b="1" i="0" u="none" strike="noStrike" kern="1200" baseline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+mn-cs"/>
              </a:defRPr>
            </a:pPr>
          </a:p>
        </c:txPr>
        <c:crossAx val="31294208"/>
        <c:crosses val="autoZero"/>
        <c:auto val="1"/>
        <c:lblAlgn val="ctr"/>
        <c:lblOffset val="100"/>
        <c:noMultiLvlLbl val="0"/>
      </c:catAx>
      <c:valAx>
        <c:axId val="31294208"/>
        <c:scaling>
          <c:orientation val="minMax"/>
        </c:scaling>
        <c:delete val="0"/>
        <c:axPos val="b"/>
        <c:majorGridlines/>
        <c:numFmt formatCode="General" sourceLinked="1"/>
        <c:majorTickMark val="out"/>
        <c:minorTickMark val="none"/>
        <c:tickLblPos val="nextTo"/>
        <c:txPr>
          <a:bodyPr rot="-60000000" spcFirstLastPara="0" vertOverflow="ellipsis" vert="horz" wrap="square" anchor="ctr" anchorCtr="1"/>
          <a:lstStyle/>
          <a:p>
            <a:pPr>
              <a:defRPr lang="en-US" sz="1000" b="0" i="0" u="none" strike="noStrike" kern="120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</a:p>
        </c:txPr>
        <c:crossAx val="31276032"/>
        <c:crosses val="autoZero"/>
        <c:crossBetween val="between"/>
      </c:valAx>
    </c:plotArea>
    <c:plotVisOnly val="1"/>
    <c:dispBlanksAs val="gap"/>
    <c:showDLblsOverMax val="0"/>
  </c:chart>
  <c:txPr>
    <a:bodyPr/>
    <a:lstStyle/>
    <a:p>
      <a:pPr>
        <a:defRPr lang="en-US"/>
      </a:pPr>
    </a:p>
  </c:txPr>
  <c:externalData r:id="rId1">
    <c:autoUpdate val="0"/>
  </c:externalData>
</c:chartSpace>
</file>

<file path=ppt/drawings/_rels/vmlDrawing1.vml.rels><?xml version="1.0" encoding="UTF-8" standalone="yes"?>
<Relationships xmlns="http://schemas.openxmlformats.org/package/2006/relationships"><Relationship Id="rId2" Type="http://schemas.openxmlformats.org/officeDocument/2006/relationships/image" Target="../media/image5.emf"/><Relationship Id="rId1" Type="http://schemas.openxmlformats.org/officeDocument/2006/relationships/image" Target="../media/image4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0.73625</cdr:x>
      <cdr:y>0.9473</cdr:y>
    </cdr:from>
    <cdr:to>
      <cdr:x>0.91154</cdr:x>
      <cdr:y>1</cdr:y>
    </cdr:to>
    <cdr:sp>
      <cdr:nvSpPr>
        <cdr:cNvPr id="2" name="Rectangle 1"/>
        <cdr:cNvSpPr/>
      </cdr:nvSpPr>
      <cdr:spPr xmlns:a="http://schemas.openxmlformats.org/drawingml/2006/main">
        <a:xfrm xmlns:a="http://schemas.openxmlformats.org/drawingml/2006/main">
          <a:off x="6059016" y="4979585"/>
          <a:ext cx="1442567" cy="276999"/>
        </a:xfrm>
        <a:prstGeom xmlns:a="http://schemas.openxmlformats.org/drawingml/2006/main" prst="rect">
          <a:avLst/>
        </a:prstGeom>
        <a:noFill/>
      </cdr:spPr>
      <cdr:txBody xmlns:a="http://schemas.openxmlformats.org/drawingml/2006/main">
        <a:bodyPr vert="horz" wrap="square" lIns="45720" tIns="45720" rIns="45720" bIns="45720" rtlCol="0" anchor="t" anchorCtr="0">
          <a:spAutoFit/>
        </a:bodyPr>
        <a:lstStyle>
          <a:defPPr>
            <a:defRPr lang="en-US"/>
          </a:defPPr>
          <a:lvl1pPr algn="l" rtl="0" eaLnBrk="0" fontAlgn="base" hangingPunct="0">
            <a:spcBef>
              <a:spcPct val="0"/>
            </a:spcBef>
            <a:spcAft>
              <a:spcPct val="0"/>
            </a:spcAft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1pPr>
          <a:lvl2pPr marL="457200" algn="l" rtl="0" eaLnBrk="0" fontAlgn="base" hangingPunct="0">
            <a:spcBef>
              <a:spcPct val="0"/>
            </a:spcBef>
            <a:spcAft>
              <a:spcPct val="0"/>
            </a:spcAft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2pPr>
          <a:lvl3pPr marL="914400" algn="l" rtl="0" eaLnBrk="0" fontAlgn="base" hangingPunct="0">
            <a:spcBef>
              <a:spcPct val="0"/>
            </a:spcBef>
            <a:spcAft>
              <a:spcPct val="0"/>
            </a:spcAft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3pPr>
          <a:lvl4pPr marL="1371600" algn="l" rtl="0" eaLnBrk="0" fontAlgn="base" hangingPunct="0">
            <a:spcBef>
              <a:spcPct val="0"/>
            </a:spcBef>
            <a:spcAft>
              <a:spcPct val="0"/>
            </a:spcAft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4pPr>
          <a:lvl5pPr marL="1828800" algn="l" rtl="0" eaLnBrk="0" fontAlgn="base" hangingPunct="0">
            <a:spcBef>
              <a:spcPct val="0"/>
            </a:spcBef>
            <a:spcAft>
              <a:spcPct val="0"/>
            </a:spcAft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5pPr>
          <a:lvl6pPr marL="2286000" algn="l" defTabSz="914400" rtl="0" eaLnBrk="1" latinLnBrk="0" hangingPunct="1"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6pPr>
          <a:lvl7pPr marL="2743200" algn="l" defTabSz="914400" rtl="0" eaLnBrk="1" latinLnBrk="0" hangingPunct="1"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7pPr>
          <a:lvl8pPr marL="3200400" algn="l" defTabSz="914400" rtl="0" eaLnBrk="1" latinLnBrk="0" hangingPunct="1"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8pPr>
          <a:lvl9pPr marL="3657600" algn="l" defTabSz="914400" rtl="0" eaLnBrk="1" latinLnBrk="0" hangingPunct="1">
            <a:defRPr sz="1200" kern="1200">
              <a:solidFill>
                <a:srgbClr val="000000"/>
              </a:solidFill>
              <a:latin typeface="Lucida Grande" charset="0"/>
              <a:ea typeface="PingFang SC Regular" charset="0"/>
              <a:cs typeface="PingFang SC Regular" charset="0"/>
              <a:sym typeface="Lucida Grande" charset="0"/>
            </a:defRPr>
          </a:lvl9pPr>
        </a:lstStyle>
        <a:p>
          <a:r>
            <a:rPr lang="es-UY" b="1" dirty="0" smtClean="0"/>
            <a:t>Grupos de edad</a:t>
          </a:r>
          <a:endParaRPr lang="es-UY" b="1" dirty="0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15C35CE7-2127-456F-8125-8F4978DAACC4}" type="datetimeFigureOut">
              <a:rPr lang="es-UY"/>
            </a:fld>
            <a:endParaRPr lang="es-UY"/>
          </a:p>
        </p:txBody>
      </p:sp>
      <p:sp>
        <p:nvSpPr>
          <p:cNvPr id="4" name="3 Marcador de pie de página"/>
          <p:cNvSpPr>
            <a:spLocks noGrp="1"/>
          </p:cNvSpPr>
          <p:nvPr>
            <p:ph type="ftr" sz="quarter" idx="2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5" name="4 Marcador de número de diapositiva"/>
          <p:cNvSpPr>
            <a:spLocks noGrp="1"/>
          </p:cNvSpPr>
          <p:nvPr>
            <p:ph type="sldNum" sz="quarter" idx="3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pPr>
              <a:defRPr/>
            </a:pPr>
            <a:fld id="{8F2D9DAC-2D77-40DA-97FD-B01D196378CF}" type="slidenum">
              <a:rPr lang="es-UY"/>
            </a:fld>
            <a:endParaRPr 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encabezado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3" name="2 Marcador de fecha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pPr>
              <a:defRPr/>
            </a:pPr>
            <a:fld id="{25C28C0B-4D66-4860-A45B-3A90069977B5}" type="datetimeFigureOut">
              <a:rPr lang="es-UY"/>
            </a:fld>
            <a:endParaRPr lang="es-UY"/>
          </a:p>
        </p:txBody>
      </p:sp>
      <p:sp>
        <p:nvSpPr>
          <p:cNvPr id="4" name="3 Marcador de imagen de diapositiva"/>
          <p:cNvSpPr>
            <a:spLocks noGrp="1" noRot="1" noChangeAspect="1"/>
          </p:cNvSpPr>
          <p:nvPr>
            <p:ph type="sldImg" idx="2"/>
          </p:nvPr>
        </p:nvSpPr>
        <p:spPr>
          <a:xfrm>
            <a:off x="917575" y="744538"/>
            <a:ext cx="4962525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s-UY" noProof="0" smtClean="0"/>
          </a:p>
        </p:txBody>
      </p:sp>
      <p:sp>
        <p:nvSpPr>
          <p:cNvPr id="5" name="4 Marcador de notas"/>
          <p:cNvSpPr>
            <a:spLocks noGrp="1"/>
          </p:cNvSpPr>
          <p:nvPr>
            <p:ph type="body" sz="quarter" idx="3"/>
          </p:nvPr>
        </p:nvSpPr>
        <p:spPr>
          <a:xfrm>
            <a:off x="679768" y="4715153"/>
            <a:ext cx="5438140" cy="4466987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 noProof="0" smtClean="0"/>
              <a:t>Haga clic para modificar el estilo de texto del patrón</a:t>
            </a:r>
            <a:endParaRPr lang="es-ES" noProof="0" smtClean="0"/>
          </a:p>
          <a:p>
            <a:pPr lvl="1"/>
            <a:r>
              <a:rPr lang="es-ES" noProof="0" smtClean="0"/>
              <a:t>Segundo nivel</a:t>
            </a:r>
            <a:endParaRPr lang="es-ES" noProof="0" smtClean="0"/>
          </a:p>
          <a:p>
            <a:pPr lvl="2"/>
            <a:r>
              <a:rPr lang="es-ES" noProof="0" smtClean="0"/>
              <a:t>Tercer nivel</a:t>
            </a:r>
            <a:endParaRPr lang="es-ES" noProof="0" smtClean="0"/>
          </a:p>
          <a:p>
            <a:pPr lvl="3"/>
            <a:r>
              <a:rPr lang="es-ES" noProof="0" smtClean="0"/>
              <a:t>Cuarto nivel</a:t>
            </a:r>
            <a:endParaRPr lang="es-ES" noProof="0" smtClean="0"/>
          </a:p>
          <a:p>
            <a:pPr lvl="4"/>
            <a:r>
              <a:rPr lang="es-ES" noProof="0" smtClean="0"/>
              <a:t>Quinto nivel</a:t>
            </a:r>
            <a:endParaRPr lang="es-UY" noProof="0" smtClean="0"/>
          </a:p>
        </p:txBody>
      </p:sp>
      <p:sp>
        <p:nvSpPr>
          <p:cNvPr id="6" name="5 Marcador de pie de página"/>
          <p:cNvSpPr>
            <a:spLocks noGrp="1"/>
          </p:cNvSpPr>
          <p:nvPr>
            <p:ph type="ftr" sz="quarter" idx="4"/>
          </p:nvPr>
        </p:nvSpPr>
        <p:spPr>
          <a:xfrm>
            <a:off x="0" y="9428583"/>
            <a:ext cx="2945659" cy="496332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s-UY"/>
          </a:p>
        </p:txBody>
      </p:sp>
      <p:sp>
        <p:nvSpPr>
          <p:cNvPr id="7" name="6 Marcador de número de diapositiva"/>
          <p:cNvSpPr>
            <a:spLocks noGrp="1"/>
          </p:cNvSpPr>
          <p:nvPr>
            <p:ph type="sldNum" sz="quarter" idx="5"/>
          </p:nvPr>
        </p:nvSpPr>
        <p:spPr>
          <a:xfrm>
            <a:off x="3850443" y="9428583"/>
            <a:ext cx="2945659" cy="496332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>
              <a:defRPr/>
            </a:lvl1pPr>
          </a:lstStyle>
          <a:p>
            <a:pPr>
              <a:defRPr/>
            </a:pPr>
            <a:fld id="{3A0F66DD-9908-49BE-979F-1CE375B41809}" type="slidenum">
              <a:rPr lang="es-UY" altLang="es-UY"/>
            </a:fld>
            <a:endParaRPr lang="es-UY" alt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5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3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4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5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6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1507" name="Marcador de notas 2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s-UY" smtClean="0"/>
          </a:p>
        </p:txBody>
      </p:sp>
      <p:sp>
        <p:nvSpPr>
          <p:cNvPr id="21508" name="Marcador de número de diapositiva 3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fld id="{D67A8538-ACA2-47A1-842C-7A12C30A523B}" type="slidenum">
              <a:rPr lang="es-UY" altLang="es-UY" smtClean="0"/>
            </a:fld>
            <a:endParaRPr lang="es-UY" altLang="es-UY" smtClean="0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0F66DD-9908-49BE-979F-1CE375B41809}" type="slidenum">
              <a:rPr lang="es-UY" altLang="es-UY" smtClean="0"/>
            </a:fld>
            <a:endParaRPr lang="es-UY" altLang="es-UY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30" name="1 Marcador de imagen de diapositiva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2531" name="2 Marcador de notas"/>
          <p:cNvSpPr>
            <a:spLocks noGrp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es-UY" altLang="es-UY" smtClean="0"/>
          </a:p>
        </p:txBody>
      </p:sp>
      <p:sp>
        <p:nvSpPr>
          <p:cNvPr id="22532" name="3 Marcador de número de diapositiva"/>
          <p:cNvSpPr>
            <a:spLocks noGrp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pPr eaLnBrk="1" hangingPunct="1"/>
            <a:fld id="{B88BD224-11F4-462F-8D64-17830E22B803}" type="slidenum">
              <a:rPr lang="es-UY" altLang="es-UY" smtClean="0"/>
            </a:fld>
            <a:endParaRPr lang="es-UY" altLang="es-UY" smtClean="0"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0F66DD-9908-49BE-979F-1CE375B41809}" type="slidenum">
              <a:rPr lang="es-UY" altLang="es-UY" smtClean="0"/>
            </a:fld>
            <a:endParaRPr lang="es-UY" altLang="es-UY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Marcador de imagen de diapositiva 1"/>
          <p:cNvSpPr>
            <a:spLocks noGrp="1" noRot="1" noChangeAspect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7651" name="Marcador de notas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endParaRPr lang="es-UY" smtClean="0"/>
          </a:p>
        </p:txBody>
      </p:sp>
      <p:sp>
        <p:nvSpPr>
          <p:cNvPr id="27652" name="Marcador de número de diapositiva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fld id="{D2A65594-B7E4-41A0-B9A1-D969CCADF5D4}" type="slidenum">
              <a:rPr lang="es-UY" altLang="es-UY"/>
            </a:fld>
            <a:endParaRPr lang="es-UY" altLang="es-UY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0F66DD-9908-49BE-979F-1CE375B41809}" type="slidenum">
              <a:rPr lang="es-UY" altLang="es-UY" smtClean="0"/>
            </a:fld>
            <a:endParaRPr lang="es-UY" altLang="es-UY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Marcador de imagen de diapositiva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2 Marcador de notas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UY" dirty="0"/>
          </a:p>
        </p:txBody>
      </p:sp>
      <p:sp>
        <p:nvSpPr>
          <p:cNvPr id="4" name="3 Marcador de número de diapositiva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>
              <a:defRPr/>
            </a:pPr>
            <a:fld id="{3A0F66DD-9908-49BE-979F-1CE375B41809}" type="slidenum">
              <a:rPr lang="es-UY" altLang="es-UY" smtClean="0"/>
            </a:fld>
            <a:endParaRPr lang="es-UY" altLang="es-UY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8ED1E-752D-4FAD-B0DE-5AA0D630EAF4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8902D21-F846-4D98-9E8F-AC3FB91801F0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47E79CB-1303-44BC-8BF3-2025BCDB4B04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FB1710-2781-4C00-B039-88B30FA95EC9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17F5FE8-36CE-4158-A323-46131CB62007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680DA7-91FE-4B38-8590-51734ECD9094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7CFFB51-4C44-4D60-BDBF-D9306BDC0174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EE3C6B4-8389-4844-B422-7C80167DE0FB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 smtClean="0">
              <a:sym typeface="Helvetica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23E1FA0-DC1C-4FFE-9220-83D9B7843EFB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0AB59BE-6785-426C-8FEC-49594AB9E4C2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E6529A9-924D-484D-83C5-9BBD6E3FB1AC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Subtítulo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/>
            </a:lvl1pPr>
            <a:lvl2pPr marL="457200" indent="0" algn="ctr">
              <a:buNone/>
              <a:defRPr/>
            </a:lvl2pPr>
            <a:lvl3pPr marL="914400" indent="0" algn="ctr">
              <a:buNone/>
              <a:defRPr/>
            </a:lvl3pPr>
            <a:lvl4pPr marL="1371600" indent="0" algn="ctr">
              <a:buNone/>
              <a:defRPr/>
            </a:lvl4pPr>
            <a:lvl5pPr marL="1828800" indent="0" algn="ctr">
              <a:buNone/>
              <a:defRPr/>
            </a:lvl5pPr>
            <a:lvl6pPr marL="2286000" indent="0" algn="ctr">
              <a:buNone/>
              <a:defRPr/>
            </a:lvl6pPr>
            <a:lvl7pPr marL="2743200" indent="0" algn="ctr">
              <a:buNone/>
              <a:defRPr/>
            </a:lvl7pPr>
            <a:lvl8pPr marL="3200400" indent="0" algn="ctr">
              <a:buNone/>
              <a:defRPr/>
            </a:lvl8pPr>
            <a:lvl9pPr marL="3657600" indent="0" algn="ctr">
              <a:buNone/>
              <a:defRPr/>
            </a:lvl9pPr>
          </a:lstStyle>
          <a:p>
            <a:r>
              <a:rPr lang="es-ES" smtClean="0"/>
              <a:t>Haga clic para modificar el estilo de subtítulo del patrón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C410D0A-9423-4BFE-9877-188A5E098A6B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9B01E8-E785-44BF-82CB-66F649CF3604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  <a:prstGeom prst="rect">
            <a:avLst/>
          </a:prstGeo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722313" y="2906713"/>
            <a:ext cx="7772400" cy="1500187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D46AB5-144E-481A-8C2F-8C108B2AC4A9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sz="half" idx="1" hasCustomPrompt="1"/>
          </p:nvPr>
        </p:nvSpPr>
        <p:spPr>
          <a:xfrm>
            <a:off x="457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648200" y="1600200"/>
            <a:ext cx="4038600" cy="4525963"/>
          </a:xfrm>
          <a:prstGeom prst="rect">
            <a:avLst/>
          </a:prstGeo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E47A679-413E-4461-B6A2-2B157EB291C9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>
            <a:lvl1pPr>
              <a:defRPr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"/>
          <p:cNvSpPr>
            <a:spLocks noGrp="1"/>
          </p:cNvSpPr>
          <p:nvPr>
            <p:ph type="body" idx="1" hasCustomPrompt="1"/>
          </p:nvPr>
        </p:nvSpPr>
        <p:spPr>
          <a:xfrm>
            <a:off x="457200" y="1535113"/>
            <a:ext cx="4040188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4" name="3 Marcador de contenido"/>
          <p:cNvSpPr>
            <a:spLocks noGrp="1"/>
          </p:cNvSpPr>
          <p:nvPr>
            <p:ph sz="half" idx="2" hasCustomPrompt="1"/>
          </p:nvPr>
        </p:nvSpPr>
        <p:spPr>
          <a:xfrm>
            <a:off x="457200" y="2174875"/>
            <a:ext cx="4040188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5" name="4 Marcador de texto"/>
          <p:cNvSpPr>
            <a:spLocks noGrp="1"/>
          </p:cNvSpPr>
          <p:nvPr>
            <p:ph type="body" sz="quarter" idx="3" hasCustomPrompt="1"/>
          </p:nvPr>
        </p:nvSpPr>
        <p:spPr>
          <a:xfrm>
            <a:off x="4645025" y="1535113"/>
            <a:ext cx="4041775" cy="63976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6" name="5 Marcador de contenido"/>
          <p:cNvSpPr>
            <a:spLocks noGrp="1"/>
          </p:cNvSpPr>
          <p:nvPr>
            <p:ph sz="quarter" idx="4" hasCustomPrompt="1"/>
          </p:nvPr>
        </p:nvSpPr>
        <p:spPr>
          <a:xfrm>
            <a:off x="4645025" y="2174875"/>
            <a:ext cx="4041775" cy="3951288"/>
          </a:xfrm>
          <a:prstGeom prst="rect">
            <a:avLst/>
          </a:prstGeo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7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1CEAB86-0257-4660-8D94-B28D287B98E0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ó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27E9D81-6A6E-478F-869F-025827551DAD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FCCD7A-207A-49B6-AEB1-91C58B94AFC9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contenido"/>
          <p:cNvSpPr>
            <a:spLocks noGrp="1"/>
          </p:cNvSpPr>
          <p:nvPr>
            <p:ph idx="1" hasCustomPrompt="1"/>
          </p:nvPr>
        </p:nvSpPr>
        <p:spPr>
          <a:xfrm>
            <a:off x="3575050" y="273050"/>
            <a:ext cx="5111750" cy="5853113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457200" y="1435100"/>
            <a:ext cx="3008313" cy="4691063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724F30-26DB-453B-AB46-6B4778038A61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  <a:prstGeom prst="rect">
            <a:avLst/>
          </a:prstGeo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posición de imagen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es-UY" noProof="0" smtClean="0">
              <a:sym typeface="Helvetica" charset="0"/>
            </a:endParaRPr>
          </a:p>
        </p:txBody>
      </p:sp>
      <p:sp>
        <p:nvSpPr>
          <p:cNvPr id="4" name="3 Marcador de texto"/>
          <p:cNvSpPr>
            <a:spLocks noGrp="1"/>
          </p:cNvSpPr>
          <p:nvPr>
            <p:ph type="body" sz="half" idx="2" hasCustomPrompt="1"/>
          </p:nvPr>
        </p:nvSpPr>
        <p:spPr>
          <a:xfrm>
            <a:off x="1792288" y="5367338"/>
            <a:ext cx="5486400" cy="804862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</p:txBody>
      </p:sp>
      <p:sp>
        <p:nvSpPr>
          <p:cNvPr id="5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1CE6887-E454-43DE-84B7-8063F63CAF55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3705CFD-3095-40CC-8760-2A9225A6F10A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 vertical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  <a:prstGeom prst="rect">
            <a:avLst/>
          </a:prstGeom>
        </p:spPr>
        <p:txBody>
          <a:bodyPr vert="eaVert"/>
          <a:lstStyle/>
          <a:p>
            <a:r>
              <a:rPr lang="es-ES" smtClean="0"/>
              <a:t>Haga clic para modificar el estilo de título del patrón</a:t>
            </a:r>
            <a:endParaRPr lang="es-UY"/>
          </a:p>
        </p:txBody>
      </p:sp>
      <p:sp>
        <p:nvSpPr>
          <p:cNvPr id="3" name="2 Marcador de texto vertical"/>
          <p:cNvSpPr>
            <a:spLocks noGrp="1"/>
          </p:cNvSpPr>
          <p:nvPr>
            <p:ph type="body" orient="vert" idx="1" hasCustomPrompt="1"/>
          </p:nvPr>
        </p:nvSpPr>
        <p:spPr>
          <a:xfrm>
            <a:off x="457200" y="274638"/>
            <a:ext cx="6019800" cy="5851525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es-ES" smtClean="0"/>
              <a:t>Haga clic para modificar el estilo de texto del patrón</a:t>
            </a:r>
            <a:endParaRPr lang="es-ES" smtClean="0"/>
          </a:p>
          <a:p>
            <a:pPr lvl="1"/>
            <a:r>
              <a:rPr lang="es-ES" smtClean="0"/>
              <a:t>Segundo nivel</a:t>
            </a:r>
            <a:endParaRPr lang="es-ES" smtClean="0"/>
          </a:p>
          <a:p>
            <a:pPr lvl="2"/>
            <a:r>
              <a:rPr lang="es-ES" smtClean="0"/>
              <a:t>Tercer nivel</a:t>
            </a:r>
            <a:endParaRPr lang="es-ES" smtClean="0"/>
          </a:p>
          <a:p>
            <a:pPr lvl="3"/>
            <a:r>
              <a:rPr lang="es-ES" smtClean="0"/>
              <a:t>Cuarto nivel</a:t>
            </a:r>
            <a:endParaRPr lang="es-ES" smtClean="0"/>
          </a:p>
          <a:p>
            <a:pPr lvl="4"/>
            <a:r>
              <a:rPr lang="es-ES" smtClean="0"/>
              <a:t>Quinto nivel</a:t>
            </a:r>
            <a:endParaRPr lang="es-UY"/>
          </a:p>
        </p:txBody>
      </p:sp>
      <p:sp>
        <p:nvSpPr>
          <p:cNvPr id="4" name="Text Box 1"/>
          <p:cNvSpPr txBox="1">
            <a:spLocks noGrp="1" noChangeArrowheads="1"/>
          </p:cNvSpPr>
          <p:nvPr>
            <p:ph type="sldNum" sz="quarter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F75F345-AA31-437A-91BA-458401F0D1D8}" type="slidenum">
              <a:rPr lang="en-US" altLang="es-UY"/>
            </a:fld>
            <a:endParaRPr lang="en-US" altLang="es-UY"/>
          </a:p>
        </p:txBody>
      </p:sp>
    </p:spTree>
  </p:cSld>
  <p:clrMapOvr>
    <a:masterClrMapping/>
  </p:clrMapOvr>
  <p:transition/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20.xml"/><Relationship Id="rId8" Type="http://schemas.openxmlformats.org/officeDocument/2006/relationships/slideLayout" Target="../slideLayouts/slideLayout19.xml"/><Relationship Id="rId7" Type="http://schemas.openxmlformats.org/officeDocument/2006/relationships/slideLayout" Target="../slideLayouts/slideLayout18.xml"/><Relationship Id="rId6" Type="http://schemas.openxmlformats.org/officeDocument/2006/relationships/slideLayout" Target="../slideLayouts/slideLayout17.xml"/><Relationship Id="rId5" Type="http://schemas.openxmlformats.org/officeDocument/2006/relationships/slideLayout" Target="../slideLayouts/slideLayout16.xml"/><Relationship Id="rId4" Type="http://schemas.openxmlformats.org/officeDocument/2006/relationships/slideLayout" Target="../slideLayouts/slideLayout15.xml"/><Relationship Id="rId3" Type="http://schemas.openxmlformats.org/officeDocument/2006/relationships/slideLayout" Target="../slideLayouts/slideLayout14.xml"/><Relationship Id="rId2" Type="http://schemas.openxmlformats.org/officeDocument/2006/relationships/slideLayout" Target="../slideLayouts/slideLayout13.xml"/><Relationship Id="rId12" Type="http://schemas.openxmlformats.org/officeDocument/2006/relationships/theme" Target="../theme/theme2.xml"/><Relationship Id="rId11" Type="http://schemas.openxmlformats.org/officeDocument/2006/relationships/slideLayout" Target="../slideLayouts/slideLayout22.xml"/><Relationship Id="rId10" Type="http://schemas.openxmlformats.org/officeDocument/2006/relationships/slideLayout" Target="../slideLayouts/slideLayout21.xml"/><Relationship Id="rId1" Type="http://schemas.openxmlformats.org/officeDocument/2006/relationships/slideLayout" Target="../slideLayouts/slideLayout1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5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139113" y="6218238"/>
            <a:ext cx="788987" cy="7366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/>
          <a:lstStyle>
            <a:lvl1pPr algn="ctr" eaLnBrk="1" hangingPunct="1">
              <a:defRPr sz="4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pPr>
              <a:defRPr/>
            </a:pPr>
            <a:fld id="{33833DAC-DEF9-4AB1-86AB-1907899AF602}" type="slidenum">
              <a:rPr lang="en-US" altLang="es-UY"/>
            </a:fld>
            <a:endParaRPr lang="en-US" alt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ransition/>
  <p:hf hdr="0" ftr="0" dt="0"/>
  <p:txStyles>
    <p:titleStyle>
      <a:lvl1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  <a:sym typeface="Helvetica" charset="0"/>
        </a:defRPr>
      </a:lvl1pPr>
      <a:lvl2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2pPr>
      <a:lvl3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3pPr>
      <a:lvl4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4pPr>
      <a:lvl5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5pPr>
      <a:lvl6pPr marL="6159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6pPr>
      <a:lvl7pPr marL="10731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7pPr>
      <a:lvl8pPr marL="15303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8pPr>
      <a:lvl9pPr marL="19875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9pPr>
    </p:titleStyle>
    <p:bodyStyle>
      <a:lvl1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1pPr>
      <a:lvl2pPr marL="387350" indent="698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2pPr>
      <a:lvl3pPr marL="615950" indent="2984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3pPr>
      <a:lvl4pPr marL="844550" indent="5270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4pPr>
      <a:lvl5pPr marL="1073150" indent="7556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5pPr>
      <a:lvl6pPr marL="15303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6pPr>
      <a:lvl7pPr marL="19875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7pPr>
      <a:lvl8pPr marL="24447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8pPr>
      <a:lvl9pPr marL="29019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9" name="Text Box 1"/>
          <p:cNvSpPr txBox="1">
            <a:spLocks noGrp="1" noChangeArrowheads="1"/>
          </p:cNvSpPr>
          <p:nvPr>
            <p:ph type="sldNum" sz="quarter" idx="4"/>
          </p:nvPr>
        </p:nvSpPr>
        <p:spPr bwMode="auto">
          <a:xfrm>
            <a:off x="8139113" y="6218238"/>
            <a:ext cx="788987" cy="736600"/>
          </a:xfrm>
          <a:prstGeom prst="rect">
            <a:avLst/>
          </a:prstGeom>
          <a:noFill/>
          <a:ln w="12700">
            <a:noFill/>
            <a:miter lim="800000"/>
          </a:ln>
          <a:effectLst/>
        </p:spPr>
        <p:txBody>
          <a:bodyPr vert="horz" wrap="none" lIns="91440" tIns="45720" rIns="91440" bIns="45720" numCol="1" anchor="ctr" anchorCtr="0" compatLnSpc="1"/>
          <a:lstStyle>
            <a:lvl1pPr algn="ctr" eaLnBrk="1" hangingPunct="1">
              <a:defRPr sz="4200">
                <a:solidFill>
                  <a:schemeClr val="tx1"/>
                </a:solidFill>
                <a:latin typeface="Lucida Grande" charset="0"/>
                <a:ea typeface="Lucida Grande" charset="0"/>
                <a:cs typeface="Lucida Grande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pPr>
              <a:defRPr/>
            </a:pPr>
            <a:fld id="{EBC0547A-03BB-4F65-8297-983436DCCEE6}" type="slidenum">
              <a:rPr lang="en-US" altLang="es-UY"/>
            </a:fld>
            <a:endParaRPr lang="en-US" altLang="es-UY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/>
  <p:hf hdr="0" ftr="0" dt="0"/>
  <p:txStyles>
    <p:titleStyle>
      <a:lvl1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j-lt"/>
          <a:ea typeface="+mj-ea"/>
          <a:cs typeface="+mj-cs"/>
          <a:sym typeface="Helvetica" charset="0"/>
        </a:defRPr>
      </a:lvl1pPr>
      <a:lvl2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2pPr>
      <a:lvl3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3pPr>
      <a:lvl4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4pPr>
      <a:lvl5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5pPr>
      <a:lvl6pPr marL="6159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6pPr>
      <a:lvl7pPr marL="10731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7pPr>
      <a:lvl8pPr marL="15303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8pPr>
      <a:lvl9pPr marL="19875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Helvetica" charset="0"/>
          <a:ea typeface="PingFang SC Regular" charset="0"/>
          <a:cs typeface="PingFang SC Regular" charset="0"/>
          <a:sym typeface="Helvetica" charset="0"/>
        </a:defRPr>
      </a:lvl9pPr>
    </p:titleStyle>
    <p:bodyStyle>
      <a:lvl1pPr marL="158750" indent="-1587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1pPr>
      <a:lvl2pPr marL="387350" indent="698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2pPr>
      <a:lvl3pPr marL="615950" indent="2984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3pPr>
      <a:lvl4pPr marL="844550" indent="5270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4pPr>
      <a:lvl5pPr marL="1073150" indent="755650" algn="l" rtl="0" eaLnBrk="0" fontAlgn="base" hangingPunct="0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5pPr>
      <a:lvl6pPr marL="15303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6pPr>
      <a:lvl7pPr marL="19875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7pPr>
      <a:lvl8pPr marL="24447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8pPr>
      <a:lvl9pPr marL="2901950" algn="l" rtl="0" fontAlgn="base">
        <a:spcBef>
          <a:spcPct val="0"/>
        </a:spcBef>
        <a:spcAft>
          <a:spcPct val="0"/>
        </a:spcAft>
        <a:defRPr sz="1200">
          <a:solidFill>
            <a:schemeClr val="tx1"/>
          </a:solidFill>
          <a:latin typeface="+mn-lt"/>
          <a:ea typeface="+mn-ea"/>
          <a:cs typeface="+mn-cs"/>
          <a:sym typeface="Helvetica" charset="0"/>
        </a:defRPr>
      </a:lvl9pPr>
    </p:bodyStyle>
    <p:otherStyle>
      <a:defPPr>
        <a:defRPr lang="es-UY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1.xml"/><Relationship Id="rId3" Type="http://schemas.openxmlformats.org/officeDocument/2006/relationships/slideLayout" Target="../slideLayouts/slideLayout2.xml"/><Relationship Id="rId2" Type="http://schemas.openxmlformats.org/officeDocument/2006/relationships/image" Target="../media/image2.png"/><Relationship Id="rId1" Type="http://schemas.openxmlformats.org/officeDocument/2006/relationships/image" Target="../media/image1.jpeg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3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2.xml"/><Relationship Id="rId4" Type="http://schemas.openxmlformats.org/officeDocument/2006/relationships/slideLayout" Target="../slideLayouts/slideLayout7.xml"/><Relationship Id="rId3" Type="http://schemas.openxmlformats.org/officeDocument/2006/relationships/themeOverride" Target="../theme/themeOverride1.xml"/><Relationship Id="rId2" Type="http://schemas.openxmlformats.org/officeDocument/2006/relationships/image" Target="../media/image3.jpeg"/><Relationship Id="rId1" Type="http://schemas.openxmlformats.org/officeDocument/2006/relationships/chart" Target="../charts/chart1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2.xml"/><Relationship Id="rId1" Type="http://schemas.openxmlformats.org/officeDocument/2006/relationships/image" Target="../media/image3.jpeg"/></Relationships>
</file>

<file path=ppt/slides/_rels/slide5.xml.rels><?xml version="1.0" encoding="UTF-8" standalone="yes"?>
<Relationships xmlns="http://schemas.openxmlformats.org/package/2006/relationships"><Relationship Id="rId5" Type="http://schemas.openxmlformats.org/officeDocument/2006/relationships/notesSlide" Target="../notesSlides/notesSlide3.xml"/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3.xml"/><Relationship Id="rId2" Type="http://schemas.openxmlformats.org/officeDocument/2006/relationships/image" Target="../media/image3.jpeg"/><Relationship Id="rId1" Type="http://schemas.openxmlformats.org/officeDocument/2006/relationships/chart" Target="../charts/chart2.xml"/></Relationships>
</file>

<file path=ppt/slides/_rels/slide6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4.xml"/><Relationship Id="rId2" Type="http://schemas.openxmlformats.org/officeDocument/2006/relationships/image" Target="../media/image3.jpeg"/><Relationship Id="rId1" Type="http://schemas.openxmlformats.org/officeDocument/2006/relationships/chart" Target="../charts/chart3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5.xml"/><Relationship Id="rId1" Type="http://schemas.openxmlformats.org/officeDocument/2006/relationships/image" Target="../media/image3.jpeg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vmlDrawing" Target="../drawings/vmlDrawing1.vml"/><Relationship Id="rId7" Type="http://schemas.openxmlformats.org/officeDocument/2006/relationships/slideLayout" Target="../slideLayouts/slideLayout2.xml"/><Relationship Id="rId6" Type="http://schemas.openxmlformats.org/officeDocument/2006/relationships/themeOverride" Target="../theme/themeOverride6.xml"/><Relationship Id="rId5" Type="http://schemas.openxmlformats.org/officeDocument/2006/relationships/image" Target="../media/image5.emf"/><Relationship Id="rId4" Type="http://schemas.openxmlformats.org/officeDocument/2006/relationships/package" Target="../embeddings/Workbook3.xlsx"/><Relationship Id="rId3" Type="http://schemas.openxmlformats.org/officeDocument/2006/relationships/image" Target="../media/image4.emf"/><Relationship Id="rId2" Type="http://schemas.openxmlformats.org/officeDocument/2006/relationships/package" Target="../embeddings/Workbook2.xlsx"/><Relationship Id="rId1" Type="http://schemas.openxmlformats.org/officeDocument/2006/relationships/image" Target="../media/image3.jpeg"/></Relationships>
</file>

<file path=ppt/slides/_rels/slide9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7.xml"/><Relationship Id="rId2" Type="http://schemas.openxmlformats.org/officeDocument/2006/relationships/image" Target="../media/image3.jpeg"/><Relationship Id="rId1" Type="http://schemas.openxmlformats.org/officeDocument/2006/relationships/chart" Target="../charts/chart4.xml"/></Relationships>
</file>

<file path=ppt/slides/_rels/slide10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themeOverride" Target="../theme/themeOverride8.xml"/><Relationship Id="rId2" Type="http://schemas.openxmlformats.org/officeDocument/2006/relationships/image" Target="../media/image6.png"/><Relationship Id="rId1" Type="http://schemas.openxmlformats.org/officeDocument/2006/relationships/image" Target="../media/image3.jpeg"/></Relationships>
</file>

<file path=ppt/slides/_rels/slide11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4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9.xml"/><Relationship Id="rId1" Type="http://schemas.openxmlformats.org/officeDocument/2006/relationships/image" Target="../media/image3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3.jpeg"/></Relationships>
</file>

<file path=ppt/slides/_rels/slide13.xml.rels><?xml version="1.0" encoding="UTF-8" standalone="yes"?>
<Relationships xmlns="http://schemas.openxmlformats.org/package/2006/relationships"><Relationship Id="rId6" Type="http://schemas.openxmlformats.org/officeDocument/2006/relationships/notesSlide" Target="../notesSlides/notesSlide5.xml"/><Relationship Id="rId5" Type="http://schemas.openxmlformats.org/officeDocument/2006/relationships/slideLayout" Target="../slideLayouts/slideLayout2.xml"/><Relationship Id="rId4" Type="http://schemas.openxmlformats.org/officeDocument/2006/relationships/themeOverride" Target="../theme/themeOverride11.xml"/><Relationship Id="rId3" Type="http://schemas.openxmlformats.org/officeDocument/2006/relationships/image" Target="../media/image7.png"/><Relationship Id="rId2" Type="http://schemas.openxmlformats.org/officeDocument/2006/relationships/image" Target="../media/image3.jpeg"/><Relationship Id="rId1" Type="http://schemas.openxmlformats.org/officeDocument/2006/relationships/chart" Target="../charts/chart5.xml"/></Relationships>
</file>

<file path=ppt/slides/_rels/slide14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6.xml"/><Relationship Id="rId3" Type="http://schemas.openxmlformats.org/officeDocument/2006/relationships/slideLayout" Target="../slideLayouts/slideLayout2.xml"/><Relationship Id="rId2" Type="http://schemas.openxmlformats.org/officeDocument/2006/relationships/themeOverride" Target="../theme/themeOverride12.xml"/><Relationship Id="rId1" Type="http://schemas.openxmlformats.org/officeDocument/2006/relationships/image" Target="../media/image3.jpeg"/></Relationships>
</file>

<file path=ppt/slides/_rels/slide15.xml.rels><?xml version="1.0" encoding="UTF-8" standalone="yes"?>
<Relationships xmlns="http://schemas.openxmlformats.org/package/2006/relationships"><Relationship Id="rId4" Type="http://schemas.openxmlformats.org/officeDocument/2006/relationships/notesSlide" Target="../notesSlides/notesSlide7.xml"/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3.xml"/><Relationship Id="rId1" Type="http://schemas.openxmlformats.org/officeDocument/2006/relationships/image" Target="../media/image3.jpe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7.xml"/><Relationship Id="rId2" Type="http://schemas.openxmlformats.org/officeDocument/2006/relationships/themeOverride" Target="../theme/themeOverride14.xml"/><Relationship Id="rId1" Type="http://schemas.openxmlformats.org/officeDocument/2006/relationships/image" Target="../media/image3.jpeg"/></Relationships>
</file>

<file path=ppt/slides/_rels/slide17.xml.rels><?xml version="1.0" encoding="UTF-8" standalone="yes"?>
<Relationships xmlns="http://schemas.openxmlformats.org/package/2006/relationships"><Relationship Id="rId4" Type="http://schemas.openxmlformats.org/officeDocument/2006/relationships/slideLayout" Target="../slideLayouts/slideLayout2.xml"/><Relationship Id="rId3" Type="http://schemas.openxmlformats.org/officeDocument/2006/relationships/hyperlink" Target="https://www.unicef.org/media/60561/file/UN-IGME-child-mortality-report-2019.pdf" TargetMode="External"/><Relationship Id="rId2" Type="http://schemas.openxmlformats.org/officeDocument/2006/relationships/image" Target="../media/image3.jpeg"/><Relationship Id="rId1" Type="http://schemas.openxmlformats.org/officeDocument/2006/relationships/chart" Target="../charts/chart6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image" Target="../media/image1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5" name="Rectangle 2"/>
          <p:cNvSpPr/>
          <p:nvPr/>
        </p:nvSpPr>
        <p:spPr bwMode="auto">
          <a:xfrm>
            <a:off x="903605" y="4465638"/>
            <a:ext cx="1638300" cy="2667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-5081" bIns="0"/>
          <a:lstStyle/>
          <a:p>
            <a:pPr algn="l" eaLnBrk="1" hangingPunct="1">
              <a:lnSpc>
                <a:spcPct val="80000"/>
              </a:lnSpc>
              <a:spcBef>
                <a:spcPts val="400"/>
              </a:spcBef>
            </a:pPr>
            <a:r>
              <a:rPr lang="en-US" altLang="es-UY" sz="1800" dirty="0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Febrero 2020</a:t>
            </a:r>
            <a:endParaRPr lang="en-US" altLang="es-UY" sz="1800" dirty="0" smtClean="0">
              <a:solidFill>
                <a:schemeClr val="bg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5122" name="Rectangle 1"/>
          <p:cNvSpPr>
            <a:spLocks noGrp="1" noChangeArrowheads="1"/>
          </p:cNvSpPr>
          <p:nvPr/>
        </p:nvSpPr>
        <p:spPr bwMode="auto">
          <a:xfrm>
            <a:off x="903605" y="3124200"/>
            <a:ext cx="5400675" cy="10407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/>
          <a:lstStyle>
            <a:lvl1pPr marL="158750" indent="-158750" algn="l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+mj-lt"/>
                <a:ea typeface="+mj-ea"/>
                <a:cs typeface="+mj-cs"/>
                <a:sym typeface="Helvetica" charset="0"/>
              </a:defRPr>
            </a:lvl1pPr>
            <a:lvl2pPr marL="158750" indent="-158750" algn="l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2pPr>
            <a:lvl3pPr marL="158750" indent="-158750" algn="l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3pPr>
            <a:lvl4pPr marL="158750" indent="-158750" algn="l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4pPr>
            <a:lvl5pPr marL="158750" indent="-158750" algn="l" rtl="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5pPr>
            <a:lvl6pPr marL="615950" algn="l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6pPr>
            <a:lvl7pPr marL="1073150" algn="l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7pPr>
            <a:lvl8pPr marL="1530350" algn="l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8pPr>
            <a:lvl9pPr marL="1987550" algn="l" rtl="0" fontAlgn="base">
              <a:spcBef>
                <a:spcPct val="0"/>
              </a:spcBef>
              <a:spcAft>
                <a:spcPct val="0"/>
              </a:spcAft>
              <a:defRPr sz="1200">
                <a:solidFill>
                  <a:schemeClr val="tx1"/>
                </a:solidFill>
                <a:latin typeface="Helvetica" charset="0"/>
                <a:ea typeface="PingFang SC Regular" charset="0"/>
                <a:cs typeface="PingFang SC Regular" charset="0"/>
                <a:sym typeface="Helvetica" charset="0"/>
              </a:defRPr>
            </a:lvl9pPr>
          </a:lstStyle>
          <a:p>
            <a:pPr marL="0" indent="0" algn="l" eaLnBrk="1" hangingPunct="1">
              <a:lnSpc>
                <a:spcPct val="80000"/>
              </a:lnSpc>
            </a:pPr>
            <a: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“Tendencias recientes </a:t>
            </a:r>
            <a:b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</a:br>
            <a: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de la natalidad, fecundidad</a:t>
            </a:r>
            <a:endParaRPr lang="en-US" altLang="es-UY" sz="3200" b="1" smtClean="0">
              <a:solidFill>
                <a:schemeClr val="bg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  <a:sym typeface="Lucida Grande" charset="0"/>
            </a:endParaRPr>
          </a:p>
          <a:p>
            <a:pPr marL="0" indent="0" algn="l" eaLnBrk="1" hangingPunct="1">
              <a:lnSpc>
                <a:spcPct val="80000"/>
              </a:lnSpc>
            </a:pPr>
            <a: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y mortalidad infantil </a:t>
            </a:r>
            <a:b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</a:br>
            <a: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en Uruguay”</a:t>
            </a:r>
            <a:endParaRPr lang="en-US" altLang="es-UY" sz="3200" b="1" smtClean="0">
              <a:solidFill>
                <a:schemeClr val="bg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  <a:sym typeface="Lucida Grande" charset="0"/>
            </a:endParaRPr>
          </a:p>
        </p:txBody>
      </p:sp>
      <p:pic>
        <p:nvPicPr>
          <p:cNvPr id="3" name="Content Placeholder 2" descr="LOGO_MSP-01"/>
          <p:cNvPicPr>
            <a:picLocks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65455" y="1109980"/>
            <a:ext cx="2808605" cy="949325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197485" y="2765108"/>
            <a:ext cx="8748395" cy="1040765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/>
          <a:lstStyle/>
          <a:p>
            <a:pPr marL="0" indent="0" algn="ctr" eaLnBrk="1" hangingPunct="1">
              <a:lnSpc>
                <a:spcPct val="80000"/>
              </a:lnSpc>
            </a:pPr>
            <a:r>
              <a:rPr lang="en-US" altLang="es-UY" sz="5400" b="1" dirty="0" err="1" smtClean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Natalidad</a:t>
            </a:r>
            <a:r>
              <a:rPr lang="en-US" altLang="es-UY" sz="5400" b="1" dirty="0" smtClean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/</a:t>
            </a:r>
            <a:r>
              <a:rPr lang="en-US" altLang="es-UY" sz="5400" b="1" dirty="0" err="1" smtClean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Fecundidad</a:t>
            </a:r>
            <a:endParaRPr lang="en-US" altLang="es-UY" sz="5400" b="1" dirty="0" smtClean="0">
              <a:solidFill>
                <a:srgbClr val="31C757"/>
              </a:solidFill>
              <a:latin typeface="Arial" panose="020B0604020202020204" pitchFamily="34" charset="0"/>
              <a:ea typeface="PingFang SC Semibold" charset="0"/>
              <a:cs typeface="Arial" panose="020B0604020202020204" pitchFamily="34" charset="0"/>
              <a:sym typeface="Lucida Gran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3 CuadroTexto"/>
          <p:cNvSpPr txBox="1"/>
          <p:nvPr/>
        </p:nvSpPr>
        <p:spPr>
          <a:xfrm>
            <a:off x="467544" y="188640"/>
            <a:ext cx="7632848" cy="82994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altLang="es-UY" sz="24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Número de nacimientos y tasa global de fecundidad (Uruguay </a:t>
            </a:r>
            <a:r>
              <a:rPr lang="es-UY" altLang="es-UY" sz="24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2000-2019*)</a:t>
            </a:r>
            <a:endParaRPr lang="es-UY" sz="24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3 Gráfico"/>
          <p:cNvGraphicFramePr/>
          <p:nvPr/>
        </p:nvGraphicFramePr>
        <p:xfrm>
          <a:off x="708343" y="1137920"/>
          <a:ext cx="7727315" cy="50939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1"/>
          <p:cNvSpPr/>
          <p:nvPr/>
        </p:nvSpPr>
        <p:spPr bwMode="auto">
          <a:xfrm>
            <a:off x="492125" y="631825"/>
            <a:ext cx="80137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en-US" altLang="es-UY" sz="3200" b="1" dirty="0" err="1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Reducción</a:t>
            </a:r>
            <a:r>
              <a:rPr lang="en-US" altLang="es-UY" sz="3200" b="1" dirty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de la </a:t>
            </a:r>
            <a:r>
              <a:rPr lang="en-US" altLang="es-UY" sz="3200" b="1" dirty="0" err="1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natalidad</a:t>
            </a:r>
            <a:endParaRPr lang="en-US" altLang="es-UY" sz="3200" b="1" dirty="0">
              <a:solidFill>
                <a:srgbClr val="31C757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7171" name="Rectangle 2"/>
          <p:cNvSpPr/>
          <p:nvPr/>
        </p:nvSpPr>
        <p:spPr bwMode="auto">
          <a:xfrm>
            <a:off x="533400" y="1555750"/>
            <a:ext cx="8077200" cy="424370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14325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En el 2019* se registraron 2.671</a:t>
            </a:r>
            <a:r>
              <a:rPr lang="es-UY" altLang="es-UY" sz="2000" dirty="0" smtClean="0">
                <a:solidFill>
                  <a:srgbClr val="FF000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</a:t>
            </a: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nacimientos menos que en el año 2018. 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Esta reducción de la natalidad se produce por efecto de 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   la disminución de la fecundidad de las mujeres en varios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   grupos de edad, especialmente de la fecundidad en el 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   grupo de 20 a 24 años y en las adolescentes. 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endParaRPr lang="es-UY" altLang="es-UY" sz="20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 eaLnBrk="1" hangingPunct="1">
              <a:lnSpc>
                <a:spcPct val="58000"/>
              </a:lnSpc>
              <a:buClr>
                <a:srgbClr val="0B69BA"/>
              </a:buClr>
              <a:buSzPct val="120000"/>
            </a:pP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42900" indent="-342900" eaLnBrk="1" hangingPunct="1">
              <a:lnSpc>
                <a:spcPct val="150000"/>
              </a:lnSpc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¿El descenso se está desacelerando?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algn="ctr" eaLnBrk="1" hangingPunct="1"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2016 – 2017: </a:t>
            </a:r>
            <a:r>
              <a:rPr lang="es-UY" altLang="es-UY" sz="2000" b="1" i="1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4.022</a:t>
            </a: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nacimientos menos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2017 – 2018: </a:t>
            </a:r>
            <a:r>
              <a:rPr lang="es-UY" altLang="es-UY" sz="2000" b="1" i="1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2.897 </a:t>
            </a: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nacimientos menos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algn="ctr" eaLnBrk="1" hangingPunct="1">
              <a:lnSpc>
                <a:spcPct val="150000"/>
              </a:lnSpc>
              <a:buClr>
                <a:srgbClr val="0B69BA"/>
              </a:buClr>
              <a:buSzPct val="120000"/>
            </a:pP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2018 – 2019: </a:t>
            </a:r>
            <a:r>
              <a:rPr lang="es-UY" altLang="es-UY" sz="2000" b="1" i="1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2.671</a:t>
            </a:r>
            <a:r>
              <a:rPr lang="es-UY" altLang="es-UY" sz="20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nacimientos menos</a:t>
            </a:r>
            <a:endParaRPr lang="es-UY" altLang="es-UY" sz="20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eaLnBrk="1" hangingPunct="1">
              <a:lnSpc>
                <a:spcPct val="150000"/>
              </a:lnSpc>
              <a:buClr>
                <a:srgbClr val="0B69BA"/>
              </a:buClr>
              <a:buSzPct val="120000"/>
            </a:pPr>
            <a:endParaRPr lang="es-UY" altLang="es-UY" sz="20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251143" y="6050915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94" name="Rectangle 2"/>
          <p:cNvSpPr/>
          <p:nvPr/>
        </p:nvSpPr>
        <p:spPr bwMode="auto">
          <a:xfrm>
            <a:off x="492125" y="0"/>
            <a:ext cx="8013700" cy="12684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0000"/>
              </a:lnSpc>
            </a:pP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Tasas </a:t>
            </a:r>
            <a: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específicas de fecundidad  por edades simples </a:t>
            </a: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2016-2019*</a:t>
            </a:r>
            <a:endParaRPr lang="es-UY" altLang="es-UY" sz="32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8198" name="1 CuadroTexto"/>
          <p:cNvSpPr txBox="1">
            <a:spLocks noChangeArrowheads="1"/>
          </p:cNvSpPr>
          <p:nvPr/>
        </p:nvSpPr>
        <p:spPr bwMode="auto">
          <a:xfrm rot="16200000">
            <a:off x="500062" y="3216028"/>
            <a:ext cx="715963" cy="2778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/>
              <a:t>TASA</a:t>
            </a:r>
            <a:endParaRPr lang="es-UY" b="1" dirty="0"/>
          </a:p>
        </p:txBody>
      </p:sp>
      <p:sp>
        <p:nvSpPr>
          <p:cNvPr id="8199" name="2 Rectángulo"/>
          <p:cNvSpPr>
            <a:spLocks noChangeArrowheads="1"/>
          </p:cNvSpPr>
          <p:nvPr/>
        </p:nvSpPr>
        <p:spPr bwMode="auto">
          <a:xfrm>
            <a:off x="7020272" y="6276975"/>
            <a:ext cx="1289050" cy="276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/>
          <a:p>
            <a:r>
              <a:rPr lang="es-UY" b="1" dirty="0"/>
              <a:t>Edad (en años)</a:t>
            </a:r>
            <a:endParaRPr lang="es-UY" b="1" dirty="0"/>
          </a:p>
        </p:txBody>
      </p:sp>
      <p:graphicFrame>
        <p:nvGraphicFramePr>
          <p:cNvPr id="9" name="1 Gráfico"/>
          <p:cNvGraphicFramePr/>
          <p:nvPr/>
        </p:nvGraphicFramePr>
        <p:xfrm>
          <a:off x="837565" y="1274445"/>
          <a:ext cx="7468870" cy="489013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251143" y="6050915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lnSpc>
                <a:spcPct val="80000"/>
              </a:lnSpc>
            </a:pP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Nº de </a:t>
            </a:r>
            <a: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Nacimientos según grupos </a:t>
            </a:r>
            <a:b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</a:br>
            <a: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de </a:t>
            </a: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edad: 2017, 2018 </a:t>
            </a:r>
            <a: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y </a:t>
            </a: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2019*</a:t>
            </a:r>
            <a:br>
              <a:rPr lang="es-UY" altLang="es-UY" sz="32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</a:br>
            <a:endParaRPr lang="es-UY" sz="3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2 Gráfico"/>
          <p:cNvGraphicFramePr>
            <a:graphicFrameLocks noGrp="1"/>
          </p:cNvGraphicFramePr>
          <p:nvPr>
            <p:ph idx="1"/>
          </p:nvPr>
        </p:nvGraphicFramePr>
        <p:xfrm>
          <a:off x="740728" y="1250950"/>
          <a:ext cx="7662545" cy="489458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5 CuadroTexto"/>
          <p:cNvSpPr txBox="1"/>
          <p:nvPr/>
        </p:nvSpPr>
        <p:spPr>
          <a:xfrm rot="16200000">
            <a:off x="-324242" y="3219696"/>
            <a:ext cx="1442567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UY" b="1" dirty="0" smtClean="0"/>
              <a:t>Nº Nacimientos</a:t>
            </a:r>
            <a:endParaRPr lang="es-UY" b="1" dirty="0"/>
          </a:p>
        </p:txBody>
      </p:sp>
      <p:sp>
        <p:nvSpPr>
          <p:cNvPr id="8" name="3 CuadroTexto"/>
          <p:cNvSpPr txBox="1">
            <a:spLocks noChangeArrowheads="1"/>
          </p:cNvSpPr>
          <p:nvPr/>
        </p:nvSpPr>
        <p:spPr bwMode="auto">
          <a:xfrm>
            <a:off x="251143" y="6050915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Rectangle 1"/>
          <p:cNvSpPr/>
          <p:nvPr/>
        </p:nvSpPr>
        <p:spPr bwMode="auto">
          <a:xfrm>
            <a:off x="492125" y="631825"/>
            <a:ext cx="8013700" cy="546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0000"/>
              </a:lnSpc>
            </a:pPr>
            <a:r>
              <a:rPr lang="en-US" altLang="es-UY" sz="3200" b="1" dirty="0" err="1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Nacimientos</a:t>
            </a:r>
            <a:r>
              <a:rPr lang="en-US" altLang="es-UY" sz="3200" b="1" dirty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en </a:t>
            </a:r>
            <a:r>
              <a:rPr lang="en-US" altLang="es-UY" sz="3200" b="1" dirty="0" err="1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adolescentes</a:t>
            </a:r>
            <a:r>
              <a:rPr lang="en-US" altLang="es-UY" sz="3200" b="1" dirty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2019*</a:t>
            </a:r>
            <a:r>
              <a:rPr lang="en-US" altLang="es-UY" sz="3200" b="1" dirty="0" smtClean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</a:t>
            </a:r>
            <a:endParaRPr lang="en-US" altLang="es-UY" sz="3200" b="1" dirty="0">
              <a:solidFill>
                <a:srgbClr val="31C757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10243" name="Rectangle 2"/>
          <p:cNvSpPr/>
          <p:nvPr/>
        </p:nvSpPr>
        <p:spPr bwMode="auto">
          <a:xfrm>
            <a:off x="533400" y="1555750"/>
            <a:ext cx="8077200" cy="413004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314325" indent="-314325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2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En el grupo de 15 a 19 años de edad, se registraron 3.968 nacimientos, es decir 586 nacimientos menos que en 2018 y 1.399 menos que en 2017.</a:t>
            </a:r>
            <a:endParaRPr lang="es-UY" altLang="es-UY" sz="22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/>
            <a:endParaRPr lang="es-UY" altLang="es-UY" sz="22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200" b="1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83 </a:t>
            </a:r>
            <a:r>
              <a:rPr lang="es-UY" altLang="es-UY" sz="2200" b="1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niñas de 14 años o menos</a:t>
            </a:r>
            <a:r>
              <a:rPr lang="es-UY" altLang="es-UY" sz="22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, fueron madres. </a:t>
            </a:r>
            <a:endParaRPr lang="es-UY" altLang="es-UY" sz="22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63855" lvl="1">
              <a:buClr>
                <a:srgbClr val="0B69BA"/>
              </a:buClr>
              <a:buSzPct val="120000"/>
            </a:pPr>
            <a:r>
              <a:rPr lang="es-UY" altLang="es-UY" sz="22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Esta </a:t>
            </a:r>
            <a:r>
              <a:rPr lang="es-UY" altLang="es-UY" sz="22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cifra fue de </a:t>
            </a:r>
            <a:r>
              <a:rPr lang="es-UY" altLang="es-UY" sz="22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71 </a:t>
            </a:r>
            <a:r>
              <a:rPr lang="es-UY" altLang="es-UY" sz="22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niñas en </a:t>
            </a:r>
            <a:r>
              <a:rPr lang="es-UY" altLang="es-UY" sz="22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2018, 98 niñas en 2017 y 123 </a:t>
            </a:r>
            <a:r>
              <a:rPr lang="es-UY" altLang="es-UY" sz="22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niñas en el año 2016. </a:t>
            </a:r>
            <a:r>
              <a:rPr lang="es-UY" altLang="es-UY" sz="2200" b="1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Vulneración de derechos</a:t>
            </a:r>
            <a:endParaRPr lang="es-UY" altLang="es-UY" sz="2200" b="1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63855" lvl="1">
              <a:buClr>
                <a:srgbClr val="0B69BA"/>
              </a:buClr>
              <a:buSzPct val="120000"/>
            </a:pPr>
            <a:endParaRPr lang="es-UY" altLang="es-UY" sz="22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s-UY" altLang="es-UY" sz="22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El aporte que realiza el descenso de los nacimientos en madres adolescentes representa el 22% del descenso del total de los nacimientos. </a:t>
            </a:r>
            <a:endParaRPr lang="es-UY" altLang="es-UY" sz="2200" dirty="0" smtClean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314325" indent="-314325"/>
            <a:endParaRPr lang="es-UY" altLang="es-UY" sz="2200" dirty="0">
              <a:solidFill>
                <a:srgbClr val="0B69BA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10244" name="3 CuadroTexto"/>
          <p:cNvSpPr txBox="1">
            <a:spLocks noChangeArrowheads="1"/>
          </p:cNvSpPr>
          <p:nvPr/>
        </p:nvSpPr>
        <p:spPr bwMode="auto">
          <a:xfrm>
            <a:off x="681673" y="5559425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395536" y="44624"/>
            <a:ext cx="8003232" cy="850106"/>
          </a:xfrm>
        </p:spPr>
        <p:txBody>
          <a:bodyPr/>
          <a:lstStyle/>
          <a:p>
            <a:pPr algn="ctr"/>
            <a:r>
              <a:rPr lang="es-UY" sz="24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Aporte porcentual de cada grupo de edad </a:t>
            </a:r>
            <a:br>
              <a:rPr lang="es-UY" sz="24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</a:br>
            <a:r>
              <a:rPr lang="es-UY" sz="24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al </a:t>
            </a:r>
            <a:r>
              <a:rPr lang="es-UY" sz="24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descenso de la </a:t>
            </a:r>
            <a:r>
              <a:rPr lang="es-UY" sz="24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Natalidad 2017-2018 / 2018-2019*</a:t>
            </a:r>
            <a:endParaRPr lang="es-UY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4" name="3 Objeto"/>
          <p:cNvGraphicFramePr>
            <a:graphicFrameLocks noChangeAspect="1"/>
          </p:cNvGraphicFramePr>
          <p:nvPr/>
        </p:nvGraphicFramePr>
        <p:xfrm>
          <a:off x="971600" y="980728"/>
          <a:ext cx="7056784" cy="2520280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2" name="Hoja de cálculo" r:id="rId2" imgW="3829050" imgH="2686050" progId="Excel.Sheet.12">
                  <p:embed/>
                </p:oleObj>
              </mc:Choice>
              <mc:Fallback>
                <p:oleObj name="Hoja de cálculo" r:id="rId2" imgW="3829050" imgH="2686050" progId="Excel.Sheet.12">
                  <p:embed/>
                  <p:pic>
                    <p:nvPicPr>
                      <p:cNvPr id="0" name="Picture 3081"/>
                      <p:cNvPicPr/>
                      <p:nvPr/>
                    </p:nvPicPr>
                    <p:blipFill>
                      <a:blip r:embed="rId3"/>
                      <a:stretch>
                        <a:fillRect/>
                      </a:stretch>
                    </p:blipFill>
                    <p:spPr>
                      <a:xfrm>
                        <a:off x="971600" y="980728"/>
                        <a:ext cx="7056784" cy="2520280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aphicFrame>
        <p:nvGraphicFramePr>
          <p:cNvPr id="3" name="2 Objeto"/>
          <p:cNvGraphicFramePr>
            <a:graphicFrameLocks noChangeAspect="1"/>
          </p:cNvGraphicFramePr>
          <p:nvPr/>
        </p:nvGraphicFramePr>
        <p:xfrm>
          <a:off x="971600" y="3573269"/>
          <a:ext cx="7056784" cy="2736304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3083" name="Hoja de cálculo" r:id="rId4" imgW="3829050" imgH="2686050" progId="Excel.Sheet.12">
                  <p:embed/>
                </p:oleObj>
              </mc:Choice>
              <mc:Fallback>
                <p:oleObj name="Hoja de cálculo" r:id="rId4" imgW="3829050" imgH="2686050" progId="Excel.Sheet.12">
                  <p:embed/>
                  <p:pic>
                    <p:nvPicPr>
                      <p:cNvPr id="0" name="Picture 3082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971600" y="3573269"/>
                        <a:ext cx="7056784" cy="2736304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467544" y="260648"/>
            <a:ext cx="8229600" cy="1143000"/>
          </a:xfrm>
        </p:spPr>
        <p:txBody>
          <a:bodyPr/>
          <a:lstStyle/>
          <a:p>
            <a:pPr algn="ctr"/>
            <a: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Evolución de tasas </a:t>
            </a:r>
            <a:r>
              <a:rPr lang="es-ES" sz="20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específicas </a:t>
            </a:r>
            <a: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de Fecundidad adolescente. </a:t>
            </a:r>
            <a:r>
              <a:rPr lang="es-ES" sz="2000" b="1" dirty="0" smtClean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Uruguay 2004-2019*</a:t>
            </a:r>
            <a:r>
              <a:rPr lang="es-ES" sz="20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  </a:t>
            </a:r>
            <a:br>
              <a:rPr lang="es-ES" sz="18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</a:br>
            <a:r>
              <a:rPr lang="es-ES" sz="1800" b="1" dirty="0">
                <a:solidFill>
                  <a:srgbClr val="00B05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(nacimientos por cada mil adolescentes de 15 a 19 años)</a:t>
            </a:r>
            <a:endParaRPr lang="es-UY" sz="1800" dirty="0">
              <a:solidFill>
                <a:srgbClr val="00B05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1 Gráfico"/>
          <p:cNvGraphicFramePr>
            <a:graphicFrameLocks noGrp="1"/>
          </p:cNvGraphicFramePr>
          <p:nvPr>
            <p:ph idx="1"/>
          </p:nvPr>
        </p:nvGraphicFramePr>
        <p:xfrm>
          <a:off x="654368" y="1454150"/>
          <a:ext cx="7835265" cy="45935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  <p:sp>
        <p:nvSpPr>
          <p:cNvPr id="6" name="3 CuadroTexto"/>
          <p:cNvSpPr txBox="1">
            <a:spLocks noChangeArrowheads="1"/>
          </p:cNvSpPr>
          <p:nvPr/>
        </p:nvSpPr>
        <p:spPr bwMode="auto">
          <a:xfrm>
            <a:off x="753428" y="6199028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9pPr>
          </a:lstStyle>
          <a:p>
            <a:r>
              <a:rPr lang="es-UY" b="1" dirty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/>
        </p:nvPicPr>
        <p:blipFill rotWithShape="1">
          <a:blip r:embed="rId2"/>
          <a:srcRect l="16858" t="26979" r="32533" b="21038"/>
          <a:stretch>
            <a:fillRect/>
          </a:stretch>
        </p:blipFill>
        <p:spPr>
          <a:xfrm>
            <a:off x="829310" y="1144270"/>
            <a:ext cx="7485380" cy="4637405"/>
          </a:xfrm>
          <a:prstGeom prst="rect">
            <a:avLst/>
          </a:prstGeom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>
              <a:defRPr/>
            </a:pPr>
            <a: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  <a:t>Evolución reciente de la fecundidad adolescente</a:t>
            </a:r>
            <a:b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</a:br>
            <a: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  <a:t>(nacimientos cada mil adolescentes de 15 a 19 años)</a:t>
            </a:r>
            <a:b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</a:br>
            <a:r>
              <a:rPr lang="es-ES" sz="2000" b="1" kern="1200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  <a:t>Regiones </a:t>
            </a:r>
            <a:r>
              <a:rPr lang="es-ES" sz="2000" b="1" kern="1200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Helvetica" charset="0"/>
              </a:rPr>
              <a:t>seleccionadas</a:t>
            </a:r>
            <a:endParaRPr lang="es-UY" sz="2000" b="1" kern="1200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  <a:sym typeface="Helvetica" charset="0"/>
            </a:endParaRPr>
          </a:p>
        </p:txBody>
      </p:sp>
      <p:sp>
        <p:nvSpPr>
          <p:cNvPr id="13315" name="5 CuadroTexto"/>
          <p:cNvSpPr txBox="1">
            <a:spLocks noChangeArrowheads="1"/>
          </p:cNvSpPr>
          <p:nvPr/>
        </p:nvSpPr>
        <p:spPr bwMode="auto">
          <a:xfrm>
            <a:off x="989806" y="5864225"/>
            <a:ext cx="7164388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1pPr>
            <a:lvl2pPr marL="742950" indent="-28575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2pPr>
            <a:lvl3pPr marL="11430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3pPr>
            <a:lvl4pPr marL="16002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4pPr>
            <a:lvl5pPr marL="2057400" indent="-228600" eaLnBrk="0" hangingPunct="0"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/>
                <a:ea typeface="PingFang SC Regular"/>
                <a:cs typeface="PingFang SC Regular"/>
                <a:sym typeface="Lucida Grande"/>
              </a:defRPr>
            </a:lvl9pPr>
          </a:lstStyle>
          <a:p>
            <a:pPr algn="ctr"/>
            <a:r>
              <a:rPr lang="es-ES" b="1">
                <a:latin typeface="Arial" panose="020B0604020202020204" pitchFamily="34" charset="0"/>
                <a:cs typeface="Arial" panose="020B0604020202020204" pitchFamily="34" charset="0"/>
              </a:rPr>
              <a:t>Fuente :  Ministerio de Salud Uruguay y https://unstats.un.org/sdgs/indicators/database</a:t>
            </a:r>
            <a:endParaRPr lang="es-UY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290" name="Rectangle 1"/>
          <p:cNvSpPr/>
          <p:nvPr/>
        </p:nvSpPr>
        <p:spPr bwMode="auto">
          <a:xfrm>
            <a:off x="565150" y="188640"/>
            <a:ext cx="8013700" cy="64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es-UY" altLang="es-UY" sz="32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Interrupción del Embarazo</a:t>
            </a:r>
            <a:endParaRPr lang="es-UY" altLang="es-UY" sz="32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12291" name="Rectangle 2"/>
          <p:cNvSpPr/>
          <p:nvPr/>
        </p:nvSpPr>
        <p:spPr bwMode="auto">
          <a:xfrm>
            <a:off x="323528" y="1313878"/>
            <a:ext cx="8587208" cy="468024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Las Interrupciones voluntarias del embarazo (IVE) registradas en 2019 no explican el descenso observado.</a:t>
            </a: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s-UY" sz="1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r>
              <a:rPr lang="es-UY" sz="2000" dirty="0" smtClean="0">
                <a:solidFill>
                  <a:srgbClr val="0070C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En 2019 se contabilizaron </a:t>
            </a:r>
            <a:r>
              <a:rPr lang="es-UY" sz="2000" i="1" dirty="0" smtClean="0">
                <a:solidFill>
                  <a:srgbClr val="0070C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10227 casos*</a:t>
            </a:r>
            <a:r>
              <a:rPr lang="es-UY" sz="2000" dirty="0" smtClean="0">
                <a:solidFill>
                  <a:srgbClr val="0070C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, siendo 146 menos que el año anterior</a:t>
            </a:r>
            <a:endParaRPr lang="es-UY" sz="2000" b="1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s-UY" sz="2000" b="1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lvl="3" eaLnBrk="1" hangingPunct="1">
              <a:buClr>
                <a:srgbClr val="0B69BA"/>
              </a:buClr>
              <a:buSzPct val="120000"/>
              <a:defRPr/>
            </a:pPr>
            <a:r>
              <a:rPr lang="es-UY" sz="1800" b="1" dirty="0" smtClean="0">
                <a:solidFill>
                  <a:schemeClr val="tx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Casos de IVE según grupo de edad 2013-2019</a:t>
            </a:r>
            <a:endParaRPr lang="es-UY" sz="1800" b="1" dirty="0" smtClean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 smtClean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 smtClean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 smtClean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 smtClean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2152650" lvl="3" eaLnBrk="1" hangingPunct="1">
              <a:buClr>
                <a:srgbClr val="0B69BA"/>
              </a:buClr>
              <a:buSzPct val="120000"/>
              <a:defRPr/>
            </a:pPr>
            <a:endParaRPr lang="es-UY" sz="1800" b="1" dirty="0">
              <a:solidFill>
                <a:schemeClr val="tx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771525" lvl="1" indent="-314325" eaLnBrk="1" hangingPunct="1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  <a:defRPr/>
            </a:pP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  <a:defRPr/>
            </a:pP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graphicFrame>
        <p:nvGraphicFramePr>
          <p:cNvPr id="2" name="1 Tabla"/>
          <p:cNvGraphicFramePr>
            <a:graphicFrameLocks noGrp="1"/>
          </p:cNvGraphicFramePr>
          <p:nvPr/>
        </p:nvGraphicFramePr>
        <p:xfrm>
          <a:off x="1052736" y="3502020"/>
          <a:ext cx="7128791" cy="2108339"/>
        </p:xfrm>
        <a:graphic>
          <a:graphicData uri="http://schemas.openxmlformats.org/drawingml/2006/table">
            <a:tbl>
              <a:tblPr/>
              <a:tblGrid>
                <a:gridCol w="1543024"/>
                <a:gridCol w="868491"/>
                <a:gridCol w="868491"/>
                <a:gridCol w="804496"/>
                <a:gridCol w="767928"/>
                <a:gridCol w="758787"/>
                <a:gridCol w="758787"/>
                <a:gridCol w="758787"/>
              </a:tblGrid>
              <a:tr h="360045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Grupos de edad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2013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2014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2015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2016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2017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2018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2019*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99CC00"/>
                    </a:solidFill>
                  </a:tcPr>
                </a:tc>
              </a:tr>
              <a:tr h="343284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Menores de 15 </a:t>
                      </a:r>
                      <a:endParaRPr lang="es-UY" sz="1000" b="1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     </a:t>
                      </a:r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74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     </a:t>
                      </a:r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69</a:t>
                      </a:r>
                      <a:endParaRPr lang="es-UY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94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  </a:t>
                      </a:r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74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 </a:t>
                      </a:r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64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effectLst/>
                          <a:latin typeface="Arial" panose="020B0604020202020204"/>
                        </a:rPr>
                        <a:t>53</a:t>
                      </a:r>
                      <a:endParaRPr lang="es-UY" sz="1000" b="1" i="0" u="none" strike="noStrike" dirty="0">
                        <a:effectLst/>
                        <a:latin typeface="Arial" panose="020B060402020202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35</a:t>
                      </a:r>
                      <a:endParaRPr lang="es-UY" sz="1000" b="1" i="0" u="none" strike="noStrike" dirty="0"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84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15 a 19 años</a:t>
                      </a:r>
                      <a:endParaRPr lang="es-UY" sz="1000" b="1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1200</a:t>
                      </a:r>
                      <a:endParaRPr lang="es-UY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1404</a:t>
                      </a:r>
                      <a:endParaRPr lang="es-UY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1603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1597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1476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1421</a:t>
                      </a:r>
                      <a:endParaRPr lang="es-UY" sz="10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1324</a:t>
                      </a:r>
                      <a:endParaRPr lang="es-UY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75163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20 años o más</a:t>
                      </a:r>
                      <a:endParaRPr lang="es-UY" sz="1000" b="1" i="0" u="none" strike="noStrike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5897</a:t>
                      </a:r>
                      <a:r>
                        <a:rPr lang="es-UY" sz="1000" b="0" i="0" u="none" strike="noStrike" dirty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        </a:t>
                      </a:r>
                      <a:endParaRPr lang="es-UY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7064</a:t>
                      </a:r>
                      <a:endParaRPr lang="es-UY" sz="1000" b="0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7665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8048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333333"/>
                          </a:solidFill>
                          <a:effectLst/>
                          <a:latin typeface="Arial" panose="020B0604020202020204"/>
                        </a:rPr>
                        <a:t>8290</a:t>
                      </a:r>
                      <a:endParaRPr lang="es-UY" sz="1000" b="1" i="0" u="none" strike="noStrike" dirty="0">
                        <a:solidFill>
                          <a:srgbClr val="333333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000" b="1" i="0" u="none" strike="noStrike" dirty="0" smtClean="0">
                          <a:effectLst/>
                          <a:latin typeface="Arial" panose="020B0604020202020204"/>
                        </a:rPr>
                        <a:t>889</a:t>
                      </a:r>
                      <a:endParaRPr lang="es-UY" sz="1000" b="1" i="0" u="none" strike="noStrike" dirty="0">
                        <a:effectLst/>
                        <a:latin typeface="Arial" panose="020B060402020202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8868</a:t>
                      </a:r>
                      <a:endParaRPr lang="es-UY" sz="1000" b="1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43284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TOTAL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 </a:t>
                      </a:r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7171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  </a:t>
                      </a:r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8537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   </a:t>
                      </a:r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9362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9719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/>
                        </a:rPr>
                        <a:t>9830</a:t>
                      </a:r>
                      <a:endParaRPr lang="es-UY" sz="1400" b="1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 smtClean="0">
                          <a:effectLst/>
                          <a:latin typeface="Arial" panose="020B0604020202020204"/>
                        </a:rPr>
                        <a:t>10373</a:t>
                      </a:r>
                      <a:endParaRPr lang="es-UY" sz="1400" b="1" i="0" u="none" strike="noStrike" dirty="0">
                        <a:effectLst/>
                        <a:latin typeface="Arial" panose="020B060402020202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400" b="1" i="0" u="none" strike="noStrike" dirty="0" smtClean="0">
                          <a:effectLst/>
                          <a:latin typeface="Arial" panose="020B0604020202020204"/>
                        </a:rPr>
                        <a:t>10227</a:t>
                      </a:r>
                      <a:endParaRPr lang="es-UY" sz="1400" b="1" i="0" u="none" strike="noStrike" dirty="0">
                        <a:effectLst/>
                        <a:latin typeface="Arial" panose="020B0604020202020204"/>
                      </a:endParaRPr>
                    </a:p>
                  </a:txBody>
                  <a:tcPr marL="0" marR="0" marT="0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1"/>
                    </a:solidFill>
                  </a:tcPr>
                </a:tc>
              </a:tr>
              <a:tr h="343284"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% de Aumento </a:t>
                      </a:r>
                      <a:endParaRPr lang="es-UY" sz="1000" b="1" i="0" u="none" strike="noStrike" dirty="0" smtClean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Inter- anual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-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+20%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+9,6%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+3,8%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+1,1%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+5,5%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s-UY" sz="1000" b="1" i="0" u="none" strike="noStrike" dirty="0" smtClean="0">
                          <a:solidFill>
                            <a:srgbClr val="FFFFCC"/>
                          </a:solidFill>
                          <a:effectLst/>
                          <a:latin typeface="Arial" panose="020B0604020202020204"/>
                        </a:rPr>
                        <a:t>-1,5%</a:t>
                      </a:r>
                      <a:endParaRPr lang="es-UY" sz="1000" b="1" i="0" u="none" strike="noStrike" dirty="0">
                        <a:solidFill>
                          <a:srgbClr val="FFFFCC"/>
                        </a:solidFill>
                        <a:effectLst/>
                        <a:latin typeface="Arial" panose="020B0604020202020204"/>
                      </a:endParaRPr>
                    </a:p>
                  </a:txBody>
                  <a:tcPr marL="9525" marR="9525" marT="9524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558ED5"/>
                    </a:solidFill>
                  </a:tcPr>
                </a:tc>
              </a:tr>
            </a:tbl>
          </a:graphicData>
        </a:graphic>
      </p:graphicFrame>
      <p:sp>
        <p:nvSpPr>
          <p:cNvPr id="4" name="3 CuadroTexto"/>
          <p:cNvSpPr txBox="1"/>
          <p:nvPr/>
        </p:nvSpPr>
        <p:spPr>
          <a:xfrm>
            <a:off x="89757" y="5734268"/>
            <a:ext cx="8964487" cy="27559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UY" dirty="0" smtClean="0">
                <a:latin typeface="Arial" panose="020B0604020202020204" pitchFamily="34" charset="0"/>
                <a:cs typeface="Arial" panose="020B0604020202020204" pitchFamily="34" charset="0"/>
              </a:rPr>
              <a:t>* Estimados a partir de los datos reportados a la fecha por las Instituciones</a:t>
            </a:r>
            <a:endParaRPr lang="es-U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819150" y="1274763"/>
            <a:ext cx="7505700" cy="35560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/>
          <a:lstStyle/>
          <a:p>
            <a:pPr marL="0" indent="0" algn="ctr" eaLnBrk="1" hangingPunct="1">
              <a:lnSpc>
                <a:spcPct val="80000"/>
              </a:lnSpc>
            </a:pPr>
            <a:r>
              <a:rPr lang="en-US" altLang="es-UY" sz="5400" b="1" smtClean="0">
                <a:solidFill>
                  <a:srgbClr val="31C757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Mortalidad infantil </a:t>
            </a:r>
            <a:endParaRPr lang="en-US" altLang="es-UY" sz="5400" b="1" smtClean="0">
              <a:solidFill>
                <a:srgbClr val="31C757"/>
              </a:solidFill>
              <a:latin typeface="Arial" panose="020B0604020202020204" pitchFamily="34" charset="0"/>
              <a:ea typeface="PingFang SC Semibold" charset="0"/>
              <a:cs typeface="Arial" panose="020B0604020202020204" pitchFamily="34" charset="0"/>
              <a:sym typeface="Lucida Gran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1"/>
          <p:cNvSpPr/>
          <p:nvPr/>
        </p:nvSpPr>
        <p:spPr bwMode="auto">
          <a:xfrm>
            <a:off x="546100" y="358775"/>
            <a:ext cx="8051800" cy="10528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0000"/>
              </a:lnSpc>
            </a:pPr>
            <a:r>
              <a:rPr lang="es-UY" altLang="es-UY" sz="28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Evolución de la tasa de mortalidad infantil y sus componentes (Uruguay, </a:t>
            </a:r>
            <a:r>
              <a:rPr lang="es-UY" altLang="es-UY" sz="28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2005-2019*)</a:t>
            </a:r>
            <a:endParaRPr lang="es-UY" altLang="es-UY" sz="28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pic>
        <p:nvPicPr>
          <p:cNvPr id="49154" name="Picture 2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22120" y="6175375"/>
            <a:ext cx="1639887" cy="3238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25400">
                <a:solidFill>
                  <a:srgbClr val="BBE0E3"/>
                </a:solidFill>
                <a:prstDash val="solid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26628" name="CuadroTexto 1"/>
          <p:cNvSpPr txBox="1">
            <a:spLocks noChangeArrowheads="1"/>
          </p:cNvSpPr>
          <p:nvPr/>
        </p:nvSpPr>
        <p:spPr bwMode="auto">
          <a:xfrm>
            <a:off x="4139952" y="1602021"/>
            <a:ext cx="4824536" cy="737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sz="1400" dirty="0">
                <a:latin typeface="Arial" panose="020B0604020202020204" pitchFamily="34" charset="0"/>
                <a:cs typeface="Arial" panose="020B0604020202020204" pitchFamily="34" charset="0"/>
              </a:rPr>
              <a:t>La mortalidad infantil y sus componentes muestran una tendencia descendente con pequeñas fluctuaciones interanuales durante todo el período</a:t>
            </a:r>
            <a:endParaRPr lang="es-UY" sz="1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7" name="1 Gráfico"/>
          <p:cNvGraphicFramePr/>
          <p:nvPr/>
        </p:nvGraphicFramePr>
        <p:xfrm>
          <a:off x="698183" y="1322070"/>
          <a:ext cx="7747635" cy="489394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362" name="Rectangle 1"/>
          <p:cNvSpPr/>
          <p:nvPr/>
        </p:nvSpPr>
        <p:spPr bwMode="auto">
          <a:xfrm>
            <a:off x="565150" y="404411"/>
            <a:ext cx="8013700" cy="6386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0000"/>
              </a:lnSpc>
            </a:pPr>
            <a:r>
              <a:rPr lang="es-UY" altLang="es-UY" sz="28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Evolución de la Mortalidad Infantil y sus componentes</a:t>
            </a:r>
            <a:endParaRPr lang="es-UY" altLang="es-UY" sz="28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graphicFrame>
        <p:nvGraphicFramePr>
          <p:cNvPr id="5" name="4 Tabla"/>
          <p:cNvGraphicFramePr>
            <a:graphicFrameLocks noGrp="1"/>
          </p:cNvGraphicFramePr>
          <p:nvPr/>
        </p:nvGraphicFramePr>
        <p:xfrm>
          <a:off x="681990" y="862965"/>
          <a:ext cx="6210935" cy="5450205"/>
        </p:xfrm>
        <a:graphic>
          <a:graphicData uri="http://schemas.openxmlformats.org/drawingml/2006/table">
            <a:tbl>
              <a:tblPr firstRow="1" firstCol="1" bandRow="1"/>
              <a:tblGrid>
                <a:gridCol w="941705"/>
                <a:gridCol w="972820"/>
                <a:gridCol w="942340"/>
                <a:gridCol w="850900"/>
                <a:gridCol w="1251585"/>
                <a:gridCol w="1251585"/>
              </a:tblGrid>
              <a:tr h="192405">
                <a:tc gridSpan="6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es-UY" sz="1100" dirty="0">
                        <a:effectLst/>
                        <a:latin typeface="Calibri" panose="020F0502020204030204"/>
                        <a:ea typeface="Calibri" panose="020F0502020204030204"/>
                        <a:cs typeface="Times New Roman" panose="02020603050405020304"/>
                      </a:endParaRPr>
                    </a:p>
                  </a:txBody>
                  <a:tcPr marL="44451" marR="44451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2890"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Año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 row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Nacidos Vivos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 gridSpan="4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Nº de defunciones </a:t>
                      </a: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de </a:t>
                      </a:r>
                      <a:r>
                        <a:rPr lang="es-UY" sz="15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&lt;1 </a:t>
                      </a: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año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  <a:tc hMerge="1">
                  <a:tcPr/>
                </a:tc>
                <a:tc hMerge="1">
                  <a:tcPr/>
                </a:tc>
                <a:tc hMerge="1">
                  <a:tcPr/>
                </a:tc>
              </a:tr>
              <a:tr h="262890">
                <a:tc vMerge="1">
                  <a:tcPr/>
                </a:tc>
                <a:tc vMerge="1"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Muertes Neonatales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 hMerge="1">
                  <a:tcPr/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Pos neonatal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Total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525780">
                <a:tc vMerge="1">
                  <a:tcPr/>
                </a:tc>
                <a:tc vMerge="1"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Neo Precoces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Neo Tardías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 vMerge="1">
                  <a:tcPr/>
                </a:tc>
                <a:tc vMerge="1">
                  <a:tcPr/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2004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50.052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254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131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274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659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2005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47.150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225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105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271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601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47.236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105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197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502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47.372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114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257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573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2008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47.428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194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84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226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504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2009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47.152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163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73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215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451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47.420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132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60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174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366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46.712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184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80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153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417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48.059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192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77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179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448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2013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48.681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181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76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173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430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48.368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179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61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136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376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2015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48926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170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72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125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367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2016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47058</a:t>
                      </a:r>
                      <a:endParaRPr lang="es-UY" sz="1500" b="1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184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68</a:t>
                      </a:r>
                      <a:endParaRPr lang="es-UY" sz="1500" b="1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124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tx1"/>
                          </a:solidFill>
                          <a:latin typeface="Calibri" panose="020F0502020204030204"/>
                        </a:defRPr>
                      </a:lvl9pPr>
                    </a:lstStyle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376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effectLst/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2017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43036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128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59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93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280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effectLst/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2018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40139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132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53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84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269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  <a:tr h="262890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dirty="0" smtClean="0">
                          <a:effectLst/>
                          <a:latin typeface="Calibri" panose="020F0502020204030204" pitchFamily="34" charset="0"/>
                          <a:ea typeface="Calibri" panose="020F0502020204030204"/>
                          <a:cs typeface="Calibri" panose="020F0502020204030204" pitchFamily="34" charset="0"/>
                        </a:rPr>
                        <a:t>2019*</a:t>
                      </a:r>
                      <a:endParaRPr lang="es-UY" sz="1500" b="1" dirty="0">
                        <a:effectLst/>
                        <a:latin typeface="Calibri" panose="020F0502020204030204" pitchFamily="34" charset="0"/>
                        <a:ea typeface="Calibri" panose="020F05020202040302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E6B8B7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37468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8E4BC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112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56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87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DAEEF3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latinLnBrk="0" hangingPunct="1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es-UY" sz="1500" b="1" kern="1200" dirty="0" smtClean="0">
                          <a:solidFill>
                            <a:schemeClr val="tx1"/>
                          </a:solidFill>
                          <a:effectLst/>
                          <a:latin typeface="Calibri" panose="020F0502020204030204" pitchFamily="34" charset="0"/>
                          <a:ea typeface="Times New Roman" panose="02020603050405020304"/>
                          <a:cs typeface="Calibri" panose="020F0502020204030204" pitchFamily="34" charset="0"/>
                        </a:rPr>
                        <a:t>255</a:t>
                      </a:r>
                      <a:endParaRPr lang="es-UY" sz="1500" b="1" kern="1200" dirty="0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  <a:ea typeface="Times New Roman" panose="02020603050405020304"/>
                        <a:cs typeface="Calibri" panose="020F0502020204030204" pitchFamily="34" charset="0"/>
                      </a:endParaRPr>
                    </a:p>
                  </a:txBody>
                  <a:tcPr marL="44451" marR="44451" marT="0" marB="0" anchor="b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B8CCE4"/>
                    </a:solidFill>
                  </a:tcPr>
                </a:tc>
              </a:tr>
            </a:tbl>
          </a:graphicData>
        </a:graphic>
      </p:graphicFrame>
      <p:sp>
        <p:nvSpPr>
          <p:cNvPr id="15485" name="6 CuadroTexto"/>
          <p:cNvSpPr txBox="1">
            <a:spLocks noChangeArrowheads="1"/>
          </p:cNvSpPr>
          <p:nvPr/>
        </p:nvSpPr>
        <p:spPr bwMode="auto">
          <a:xfrm>
            <a:off x="107504" y="6504935"/>
            <a:ext cx="1635125" cy="277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chemeClr val="bg1"/>
                </a:solidFill>
              </a:rPr>
              <a:t>*Cifras preliminares</a:t>
            </a:r>
            <a:endParaRPr lang="es-UY" b="1" dirty="0">
              <a:solidFill>
                <a:schemeClr val="bg1"/>
              </a:solidFill>
            </a:endParaRPr>
          </a:p>
        </p:txBody>
      </p:sp>
      <p:sp>
        <p:nvSpPr>
          <p:cNvPr id="6" name="Rectangle 2"/>
          <p:cNvSpPr/>
          <p:nvPr/>
        </p:nvSpPr>
        <p:spPr bwMode="auto">
          <a:xfrm>
            <a:off x="7021031" y="1484784"/>
            <a:ext cx="1728192" cy="47525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/>
          <a:lstStyle/>
          <a:p>
            <a:pPr marL="177800" indent="-177800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En el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año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</a:t>
            </a: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2019  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se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registraron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</a:t>
            </a:r>
            <a:r>
              <a:rPr lang="es-UY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2.671</a:t>
            </a:r>
            <a:r>
              <a:rPr lang="en-US" altLang="es-UY" sz="1400" dirty="0" smtClean="0">
                <a:solidFill>
                  <a:srgbClr val="0070C0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nacimientos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menos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 y </a:t>
            </a:r>
            <a:endParaRPr lang="en-US" altLang="es-UY" sz="1400" dirty="0" smtClean="0">
              <a:solidFill>
                <a:srgbClr val="0B69BA"/>
              </a:solidFill>
              <a:latin typeface="Arial" panose="020B0604020202020204" pitchFamily="34" charset="0"/>
              <a:ea typeface="Lucida Grande"/>
              <a:cs typeface="Arial" panose="020B0604020202020204" pitchFamily="34" charset="0"/>
            </a:endParaRPr>
          </a:p>
          <a:p>
            <a:pPr marL="177800" indent="-177800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14  </a:t>
            </a:r>
            <a:r>
              <a:rPr lang="en-US" altLang="es-UY" sz="1400" dirty="0" err="1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defunciones</a:t>
            </a: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menos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 en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menores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de un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año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, en </a:t>
            </a: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relación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al </a:t>
            </a: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2018. </a:t>
            </a:r>
            <a:endParaRPr lang="en-US" altLang="es-UY" sz="1400" dirty="0">
              <a:solidFill>
                <a:srgbClr val="0B69BA"/>
              </a:solidFill>
              <a:latin typeface="Arial" panose="020B0604020202020204" pitchFamily="34" charset="0"/>
              <a:ea typeface="Lucida Grande"/>
              <a:cs typeface="Arial" panose="020B0604020202020204" pitchFamily="34" charset="0"/>
            </a:endParaRPr>
          </a:p>
          <a:p>
            <a:pPr marL="177800" indent="-177800" eaLnBrk="0" hangingPunct="0">
              <a:buClr>
                <a:srgbClr val="0B69BA"/>
              </a:buClr>
              <a:buSzPct val="120000"/>
              <a:buFont typeface="Arial" panose="020B0604020202020204" pitchFamily="34" charset="0"/>
              <a:buChar char="•"/>
            </a:pPr>
            <a:r>
              <a:rPr lang="en-US" altLang="es-UY" sz="1400" dirty="0" err="1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Siendo</a:t>
            </a:r>
            <a:r>
              <a:rPr lang="en-US" altLang="es-UY" sz="1400" dirty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la TMI de </a:t>
            </a: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6.8/mil NV, </a:t>
            </a:r>
            <a:r>
              <a:rPr lang="en-US" altLang="es-UY" sz="1400" dirty="0" err="1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igual</a:t>
            </a:r>
            <a:r>
              <a:rPr lang="en-US" altLang="es-UY" sz="1400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 a 2018</a:t>
            </a:r>
            <a:r>
              <a:rPr lang="en-US" altLang="es-UY" sz="1400" i="1" dirty="0" smtClean="0">
                <a:solidFill>
                  <a:srgbClr val="0B69BA"/>
                </a:solidFill>
                <a:latin typeface="Arial" panose="020B0604020202020204" pitchFamily="34" charset="0"/>
                <a:ea typeface="Lucida Grande"/>
                <a:cs typeface="Arial" panose="020B0604020202020204" pitchFamily="34" charset="0"/>
              </a:rPr>
              <a:t>.</a:t>
            </a:r>
            <a:endParaRPr lang="en-US" altLang="es-UY" sz="1400" i="1" dirty="0">
              <a:solidFill>
                <a:srgbClr val="0B69BA"/>
              </a:solidFill>
              <a:latin typeface="Arial" panose="020B0604020202020204" pitchFamily="34" charset="0"/>
              <a:ea typeface="Lucida Grande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386" name="2 Rectángulo"/>
          <p:cNvSpPr>
            <a:spLocks noChangeArrowheads="1"/>
          </p:cNvSpPr>
          <p:nvPr/>
        </p:nvSpPr>
        <p:spPr bwMode="auto">
          <a:xfrm>
            <a:off x="323850" y="1914843"/>
            <a:ext cx="8496300" cy="3784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/>
          <a:p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Las tres primeras causas, que representan el </a:t>
            </a:r>
            <a:r>
              <a:rPr lang="es-AR" altLang="es-UY" sz="24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82,4</a:t>
            </a:r>
            <a:r>
              <a:rPr lang="es-UY" sz="24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del total de defunciones:</a:t>
            </a:r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1- Originadas en el período perinatal (principalmente los trastornos relacionados con la </a:t>
            </a:r>
            <a:r>
              <a:rPr lang="es-UY" sz="2400" dirty="0" err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prematurez</a:t>
            </a:r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 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UY" sz="24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45,1%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2- Malformaciones congénitas 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s-UY" sz="2400" dirty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26,3</a:t>
            </a:r>
            <a:r>
              <a:rPr lang="es-UY" sz="24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Y" sz="2400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3- Síntomas, signos y hallazgos 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clasificados en </a:t>
            </a:r>
            <a:endParaRPr lang="es-UY" sz="2400" dirty="0" smtClean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otra parte (</a:t>
            </a:r>
            <a:r>
              <a:rPr lang="es-UY" sz="2400" dirty="0" smtClean="0">
                <a:solidFill>
                  <a:srgbClr val="7030A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11,0%</a:t>
            </a:r>
            <a:r>
              <a:rPr lang="es-UY" sz="2400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s-UY" sz="24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6387" name="Rectangle 1"/>
          <p:cNvSpPr/>
          <p:nvPr/>
        </p:nvSpPr>
        <p:spPr bwMode="auto">
          <a:xfrm>
            <a:off x="323850" y="546418"/>
            <a:ext cx="8013700" cy="1009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>
              <a:lnSpc>
                <a:spcPct val="80000"/>
              </a:lnSpc>
            </a:pPr>
            <a:r>
              <a:rPr lang="en-US" altLang="es-UY" sz="3600" b="1" dirty="0" err="1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Mortalidad</a:t>
            </a:r>
            <a:r>
              <a:rPr lang="en-US" altLang="es-UY" sz="36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</a:t>
            </a:r>
            <a:r>
              <a:rPr lang="en-US" altLang="es-UY" sz="3600" b="1" dirty="0" err="1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Infantil</a:t>
            </a:r>
            <a:r>
              <a:rPr lang="en-US" altLang="es-UY" sz="36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</a:t>
            </a:r>
            <a:r>
              <a:rPr lang="en-US" altLang="es-UY" sz="3600" b="1" dirty="0" err="1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según</a:t>
            </a:r>
            <a:r>
              <a:rPr lang="en-US" altLang="es-UY" sz="36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 </a:t>
            </a:r>
            <a:r>
              <a:rPr lang="en-US" altLang="es-UY" sz="3600" b="1" dirty="0" err="1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causas</a:t>
            </a:r>
            <a:r>
              <a:rPr lang="en-US" altLang="es-UY" sz="36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, </a:t>
            </a:r>
            <a:r>
              <a:rPr lang="en-US" altLang="es-UY" sz="36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2019.</a:t>
            </a:r>
            <a:endParaRPr lang="en-US" altLang="es-UY" sz="36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16388" name="4 CuadroTexto"/>
          <p:cNvSpPr txBox="1">
            <a:spLocks noChangeArrowheads="1"/>
          </p:cNvSpPr>
          <p:nvPr/>
        </p:nvSpPr>
        <p:spPr bwMode="auto">
          <a:xfrm>
            <a:off x="179388" y="5763895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2 Tabla"/>
          <p:cNvGraphicFramePr>
            <a:graphicFrameLocks noGrp="1"/>
          </p:cNvGraphicFramePr>
          <p:nvPr/>
        </p:nvGraphicFramePr>
        <p:xfrm>
          <a:off x="489903" y="1167130"/>
          <a:ext cx="8164195" cy="479806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3110230"/>
                <a:gridCol w="608965"/>
                <a:gridCol w="607695"/>
                <a:gridCol w="608965"/>
                <a:gridCol w="608965"/>
                <a:gridCol w="676275"/>
                <a:gridCol w="608330"/>
                <a:gridCol w="608330"/>
                <a:gridCol w="726440"/>
              </a:tblGrid>
              <a:tr h="602615">
                <a:tc rowSpan="2">
                  <a:txBody>
                    <a:bodyPr/>
                    <a:lstStyle/>
                    <a:p>
                      <a:pPr marL="0" marR="0" indent="0" algn="ctr" defTabSz="914400" rtl="0" eaLnBrk="1" fontAlgn="b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defRPr/>
                      </a:pPr>
                      <a:r>
                        <a:rPr lang="es-UY" sz="18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Grandes Grupos CIE 10</a:t>
                      </a:r>
                      <a:endParaRPr lang="es-UY" sz="1800" b="1" i="0" u="none" strike="noStrike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  <a:p>
                      <a:pPr algn="ctr" fontAlgn="b"/>
                      <a:endParaRPr lang="es-UY" sz="1800" b="1" u="none" strike="noStrike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UY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2016</a:t>
                      </a:r>
                      <a:endParaRPr lang="es-UY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UY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2017</a:t>
                      </a:r>
                      <a:endParaRPr lang="es-UY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UY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2018</a:t>
                      </a:r>
                      <a:endParaRPr lang="es-UY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 hMerge="1">
                  <a:tcPr/>
                </a:tc>
                <a:tc gridSpan="2">
                  <a:txBody>
                    <a:bodyPr/>
                    <a:lstStyle/>
                    <a:p>
                      <a:pPr algn="ctr" fontAlgn="b"/>
                      <a:r>
                        <a:rPr lang="es-UY" sz="20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2019</a:t>
                      </a:r>
                      <a:endParaRPr lang="es-UY" sz="20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 hMerge="1">
                  <a:tcPr/>
                </a:tc>
              </a:tr>
              <a:tr h="603250">
                <a:tc vMerge="1">
                  <a:tcPr/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N°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(%)</a:t>
                      </a:r>
                      <a:endParaRPr lang="es-UY" sz="18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rgbClr val="00B050"/>
                    </a:solidFill>
                  </a:tcPr>
                </a:tc>
              </a:tr>
              <a:tr h="769620">
                <a:tc>
                  <a:txBody>
                    <a:bodyPr/>
                    <a:lstStyle/>
                    <a:p>
                      <a:pPr algn="l" fontAlgn="b"/>
                      <a:r>
                        <a:rPr lang="es-UY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Ciertas afecciones originadas en el período perinatal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162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43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119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43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124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46,1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115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45,1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830580">
                <a:tc>
                  <a:txBody>
                    <a:bodyPr/>
                    <a:lstStyle/>
                    <a:p>
                      <a:pPr algn="l" fontAlgn="b"/>
                      <a:r>
                        <a:rPr lang="es-UY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Malformaciones congénitas, deformidades y anomalías cromosómicas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128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34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91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33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91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33,8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67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26,3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730885">
                <a:tc>
                  <a:txBody>
                    <a:bodyPr/>
                    <a:lstStyle/>
                    <a:p>
                      <a:pPr algn="l" fontAlgn="b"/>
                      <a:r>
                        <a:rPr lang="es-UY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Síntomas, signos y hallazgos, no clasificados en otra parte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39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42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15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22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8,2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28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11,0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58495">
                <a:tc>
                  <a:txBody>
                    <a:bodyPr/>
                    <a:lstStyle/>
                    <a:p>
                      <a:pPr algn="l" fontAlgn="b"/>
                      <a:r>
                        <a:rPr lang="es-UY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Resto de las causas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47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13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28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32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11,9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45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17,6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  <a:tr h="602615">
                <a:tc>
                  <a:txBody>
                    <a:bodyPr/>
                    <a:lstStyle/>
                    <a:p>
                      <a:pPr algn="l" fontAlgn="b"/>
                      <a:r>
                        <a:rPr lang="es-UY" sz="1800" u="none" strike="noStrike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376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280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>
                          <a:effectLst/>
                        </a:rPr>
                        <a:t>269</a:t>
                      </a:r>
                      <a:endParaRPr lang="es-UY" sz="18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u="none" strike="noStrike" dirty="0">
                          <a:effectLst/>
                        </a:rPr>
                        <a:t>255</a:t>
                      </a:r>
                      <a:endParaRPr lang="es-UY" sz="18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s-UY" sz="1800" b="1" i="1" u="none" strike="noStrike" dirty="0">
                          <a:effectLst/>
                        </a:rPr>
                        <a:t>100,0</a:t>
                      </a:r>
                      <a:endParaRPr lang="es-UY" sz="1800" b="1" i="1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/>
                      </a:endParaRPr>
                    </a:p>
                  </a:txBody>
                  <a:tcPr marL="7639" marR="7639" marT="7639" marB="0" anchor="b">
                    <a:solidFill>
                      <a:schemeClr val="bg1">
                        <a:lumMod val="85000"/>
                      </a:schemeClr>
                    </a:solidFill>
                  </a:tcPr>
                </a:tc>
              </a:tr>
            </a:tbl>
          </a:graphicData>
        </a:graphic>
      </p:graphicFrame>
      <p:sp>
        <p:nvSpPr>
          <p:cNvPr id="4" name="3 Rectángulo"/>
          <p:cNvSpPr/>
          <p:nvPr/>
        </p:nvSpPr>
        <p:spPr>
          <a:xfrm>
            <a:off x="467544" y="332656"/>
            <a:ext cx="8280920" cy="68135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>
              <a:lnSpc>
                <a:spcPct val="80000"/>
              </a:lnSpc>
            </a:pPr>
            <a:r>
              <a:rPr lang="es-UY" altLang="es-UY" sz="24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Mortalidad Infantil según causas, </a:t>
            </a:r>
            <a:endParaRPr lang="es-UY" altLang="es-UY" sz="24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  <a:p>
            <a:pPr algn="ctr">
              <a:lnSpc>
                <a:spcPct val="80000"/>
              </a:lnSpc>
            </a:pPr>
            <a:r>
              <a:rPr lang="es-UY" altLang="es-UY" sz="2400" b="1" dirty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2016, 2017, </a:t>
            </a:r>
            <a:r>
              <a:rPr lang="es-UY" altLang="es-UY" sz="24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2018, y 2019*. </a:t>
            </a:r>
            <a:endParaRPr lang="es-UY" altLang="es-UY" sz="24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5" name="4 CuadroTexto"/>
          <p:cNvSpPr txBox="1">
            <a:spLocks noChangeArrowheads="1"/>
          </p:cNvSpPr>
          <p:nvPr/>
        </p:nvSpPr>
        <p:spPr bwMode="auto">
          <a:xfrm>
            <a:off x="373041" y="6149657"/>
            <a:ext cx="1621155" cy="2755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b="1" dirty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*Cifras preliminares</a:t>
            </a:r>
            <a:endParaRPr lang="es-UY" b="1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/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434" name="Rectangle 1"/>
          <p:cNvSpPr/>
          <p:nvPr/>
        </p:nvSpPr>
        <p:spPr bwMode="auto">
          <a:xfrm>
            <a:off x="474663" y="260668"/>
            <a:ext cx="8013700" cy="71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 anchor="ctr"/>
          <a:lstStyle/>
          <a:p>
            <a:pPr algn="ctr" eaLnBrk="1" hangingPunct="1">
              <a:lnSpc>
                <a:spcPct val="80000"/>
              </a:lnSpc>
            </a:pPr>
            <a:r>
              <a:rPr lang="es-UY" altLang="es-UY" sz="2800" b="1" dirty="0" smtClean="0">
                <a:solidFill>
                  <a:srgbClr val="00B050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</a:rPr>
              <a:t>Tasas de Mortalidad Infantil por mil NV en regiones seleccionadas (2019) </a:t>
            </a:r>
            <a:endParaRPr lang="es-UY" altLang="es-UY" sz="2800" b="1" dirty="0">
              <a:solidFill>
                <a:srgbClr val="00B050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</a:endParaRPr>
          </a:p>
        </p:txBody>
      </p:sp>
      <p:sp>
        <p:nvSpPr>
          <p:cNvPr id="18435" name="1 CuadroTexto"/>
          <p:cNvSpPr txBox="1">
            <a:spLocks noChangeArrowheads="1"/>
          </p:cNvSpPr>
          <p:nvPr/>
        </p:nvSpPr>
        <p:spPr bwMode="auto">
          <a:xfrm>
            <a:off x="978" y="5517991"/>
            <a:ext cx="91440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1pPr>
            <a:lvl2pPr marL="742950" indent="-28575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2pPr>
            <a:lvl3pPr marL="11430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3pPr>
            <a:lvl4pPr marL="16002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4pPr>
            <a:lvl5pPr marL="2057400" indent="-228600"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1200">
                <a:solidFill>
                  <a:srgbClr val="000000"/>
                </a:solidFill>
                <a:latin typeface="Lucida Grande" charset="0"/>
                <a:ea typeface="PingFang SC Regular" charset="0"/>
                <a:cs typeface="PingFang SC Regular" charset="0"/>
                <a:sym typeface="Lucida Grande" charset="0"/>
              </a:defRPr>
            </a:lvl9pPr>
          </a:lstStyle>
          <a:p>
            <a:r>
              <a:rPr lang="es-UY" altLang="es-UY" dirty="0">
                <a:latin typeface="Arial" panose="020B0604020202020204" pitchFamily="34" charset="0"/>
                <a:cs typeface="Arial" panose="020B0604020202020204" pitchFamily="34" charset="0"/>
              </a:rPr>
              <a:t>Fuente: </a:t>
            </a:r>
            <a:r>
              <a:rPr lang="es-UY" altLang="es-UY" dirty="0" err="1">
                <a:latin typeface="Arial" panose="020B0604020202020204" pitchFamily="34" charset="0"/>
                <a:cs typeface="Arial" panose="020B0604020202020204" pitchFamily="34" charset="0"/>
              </a:rPr>
              <a:t>Child</a:t>
            </a:r>
            <a:r>
              <a:rPr lang="es-UY" altLang="es-UY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UY" altLang="es-UY" dirty="0" err="1">
                <a:latin typeface="Arial" panose="020B0604020202020204" pitchFamily="34" charset="0"/>
                <a:cs typeface="Arial" panose="020B0604020202020204" pitchFamily="34" charset="0"/>
              </a:rPr>
              <a:t>Mortality</a:t>
            </a:r>
            <a:r>
              <a:rPr lang="es-UY" altLang="es-UY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s-UY" altLang="es-UY" dirty="0" err="1">
                <a:latin typeface="Arial" panose="020B0604020202020204" pitchFamily="34" charset="0"/>
                <a:cs typeface="Arial" panose="020B0604020202020204" pitchFamily="34" charset="0"/>
              </a:rPr>
              <a:t>Estimates</a:t>
            </a:r>
            <a:r>
              <a:rPr lang="es-UY" altLang="es-UY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s-UY" dirty="0">
                <a:latin typeface="Arial" panose="020B0604020202020204" pitchFamily="34" charset="0"/>
                <a:cs typeface="Arial" panose="020B0604020202020204" pitchFamily="34" charset="0"/>
              </a:rPr>
              <a:t>Regional and global infant mortality rate</a:t>
            </a:r>
            <a:r>
              <a:rPr lang="en-US" altLang="es-UY" dirty="0" smtClean="0"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endParaRPr lang="en-US" altLang="es-UY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n-US" altLang="es-UY" dirty="0" smtClean="0">
                <a:latin typeface="Arial" panose="020B0604020202020204" pitchFamily="34" charset="0"/>
                <a:cs typeface="Arial" panose="020B0604020202020204" pitchFamily="34" charset="0"/>
              </a:rPr>
              <a:t>Estimates </a:t>
            </a:r>
            <a:r>
              <a:rPr lang="en-US" altLang="es-UY" dirty="0">
                <a:latin typeface="Arial" panose="020B0604020202020204" pitchFamily="34" charset="0"/>
                <a:cs typeface="Arial" panose="020B0604020202020204" pitchFamily="34" charset="0"/>
              </a:rPr>
              <a:t>generated by the UN Inter-agency Group for Child Mortality Estimation (UN IGME) in 2019 </a:t>
            </a:r>
            <a:endParaRPr lang="en-US" altLang="es-UY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UY" dirty="0">
                <a:latin typeface="Arial" panose="020B0604020202020204" pitchFamily="34" charset="0"/>
                <a:cs typeface="Arial" panose="020B0604020202020204" pitchFamily="34" charset="0"/>
                <a:hlinkClick r:id="rId3"/>
              </a:rPr>
              <a:t>https://www.unicef.org/media/60561/file/UN-IGME-child-mortality-report-2019.pdf</a:t>
            </a:r>
            <a:endParaRPr lang="es-UY" altLang="es-UY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graphicFrame>
        <p:nvGraphicFramePr>
          <p:cNvPr id="5" name="1 Gráfico"/>
          <p:cNvGraphicFramePr/>
          <p:nvPr/>
        </p:nvGraphicFramePr>
        <p:xfrm>
          <a:off x="940435" y="1141095"/>
          <a:ext cx="7263130" cy="44392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1"/>
          </a:graphicData>
        </a:graphic>
      </p:graphicFrame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58" name="Rectangle 1"/>
          <p:cNvSpPr>
            <a:spLocks noGrp="1" noChangeArrowheads="1"/>
          </p:cNvSpPr>
          <p:nvPr>
            <p:ph type="title"/>
          </p:nvPr>
        </p:nvSpPr>
        <p:spPr bwMode="auto">
          <a:xfrm>
            <a:off x="730250" y="2901950"/>
            <a:ext cx="3651885" cy="1054100"/>
          </a:xfr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0" tIns="0" rIns="0" bIns="0" numCol="1" anchor="ctr" anchorCtr="0" compatLnSpc="1"/>
          <a:lstStyle/>
          <a:p>
            <a:pPr marL="0" indent="0" algn="l" eaLnBrk="1" hangingPunct="1">
              <a:lnSpc>
                <a:spcPct val="80000"/>
              </a:lnSpc>
            </a:pPr>
            <a:r>
              <a:rPr lang="en-US" altLang="es-UY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Muchas Gracias</a:t>
            </a:r>
            <a:r>
              <a:rPr lang="es-AR" altLang="en-US" sz="3200" b="1" smtClean="0">
                <a:solidFill>
                  <a:schemeClr val="bg1"/>
                </a:solidFill>
                <a:latin typeface="Arial" panose="020B0604020202020204" pitchFamily="34" charset="0"/>
                <a:ea typeface="Lucida Grande" charset="0"/>
                <a:cs typeface="Arial" panose="020B0604020202020204" pitchFamily="34" charset="0"/>
                <a:sym typeface="Lucida Grande" charset="0"/>
              </a:rPr>
              <a:t>.</a:t>
            </a:r>
            <a:endParaRPr lang="es-AR" altLang="en-US" sz="3200" b="1" smtClean="0">
              <a:solidFill>
                <a:schemeClr val="bg1"/>
              </a:solidFill>
              <a:latin typeface="Arial" panose="020B0604020202020204" pitchFamily="34" charset="0"/>
              <a:ea typeface="Lucida Grande" charset="0"/>
              <a:cs typeface="Arial" panose="020B0604020202020204" pitchFamily="34" charset="0"/>
              <a:sym typeface="Lucida Grande" charset="0"/>
            </a:endParaRPr>
          </a:p>
        </p:txBody>
      </p: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Helvetica"/>
        <a:ea typeface="PingFang SC Regular"/>
        <a:cs typeface="PingFang SC Regular"/>
      </a:majorFont>
      <a:minorFont>
        <a:latin typeface="Helvetica"/>
        <a:ea typeface="PingFang SC Regular"/>
        <a:cs typeface="PingFang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Grande" charset="0"/>
            <a:ea typeface="PingFang SC Regular" charset="0"/>
            <a:cs typeface="PingFang SC Regular" charset="0"/>
            <a:sym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Grande" charset="0"/>
            <a:ea typeface="PingFang SC Regular" charset="0"/>
            <a:cs typeface="PingFang SC Regular" charset="0"/>
            <a:sym typeface="Lucida Grande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Blank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FFFFFF"/>
      </a:accent1>
      <a:accent2>
        <a:srgbClr val="333399"/>
      </a:accent2>
      <a:accent3>
        <a:srgbClr val="FFFFFF"/>
      </a:accent3>
      <a:accent4>
        <a:srgbClr val="000000"/>
      </a:accent4>
      <a:accent5>
        <a:srgbClr val="FFFFFF"/>
      </a:accent5>
      <a:accent6>
        <a:srgbClr val="2D2D8A"/>
      </a:accent6>
      <a:hlink>
        <a:srgbClr val="009999"/>
      </a:hlink>
      <a:folHlink>
        <a:srgbClr val="99CC00"/>
      </a:folHlink>
    </a:clrScheme>
    <a:fontScheme name="Blank">
      <a:majorFont>
        <a:latin typeface="Helvetica"/>
        <a:ea typeface="PingFang SC Regular"/>
        <a:cs typeface="PingFang SC Regular"/>
      </a:majorFont>
      <a:minorFont>
        <a:latin typeface="Helvetica"/>
        <a:ea typeface="PingFang SC Regular"/>
        <a:cs typeface="PingFang SC Regula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Grande" charset="0"/>
            <a:ea typeface="PingFang SC Regular" charset="0"/>
            <a:cs typeface="PingFang SC Regular" charset="0"/>
            <a:sym typeface="Lucida Grande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rgbClr val="FFFFFF"/>
        </a:solidFill>
        <a:ln w="25400" cap="flat" cmpd="sng" algn="ctr">
          <a:solidFill>
            <a:srgbClr val="BBE0E3"/>
          </a:solidFill>
          <a:prstDash val="solid"/>
          <a:round/>
          <a:headEnd type="none" w="med" len="med"/>
          <a:tailEnd type="none" w="med" len="med"/>
        </a:ln>
      </a:spPr>
      <a:bodyPr vert="horz" wrap="square" lIns="91440" tIns="45720" rIns="91440" bIns="45720" numCol="1" anchor="t" anchorCtr="0" compatLnSpc="1"/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defRPr kumimoji="0" lang="en-US" sz="1200" b="0" i="0" u="none" strike="noStrike" cap="none" normalizeH="0" baseline="0" smtClean="0">
            <a:ln>
              <a:noFill/>
            </a:ln>
            <a:solidFill>
              <a:srgbClr val="000000"/>
            </a:solidFill>
            <a:effectLst/>
            <a:latin typeface="Lucida Grande" charset="0"/>
            <a:ea typeface="PingFang SC Regular" charset="0"/>
            <a:cs typeface="PingFang SC Regular" charset="0"/>
            <a:sym typeface="Lucida Grande" charset="0"/>
          </a:defRPr>
        </a:defPPr>
      </a:lstStyle>
    </a:lnDef>
  </a:objectDefaults>
  <a:extraClrSchemeLst>
    <a:extraClrScheme>
      <a:clrScheme name="Blank 1">
        <a:dk1>
          <a:srgbClr val="000000"/>
        </a:dk1>
        <a:lt1>
          <a:srgbClr val="FFFFFF"/>
        </a:lt1>
        <a:dk2>
          <a:srgbClr val="000000"/>
        </a:dk2>
        <a:lt2>
          <a:srgbClr val="808080"/>
        </a:lt2>
        <a:accent1>
          <a:srgbClr val="BBE0E3"/>
        </a:accent1>
        <a:accent2>
          <a:srgbClr val="333399"/>
        </a:accent2>
        <a:accent3>
          <a:srgbClr val="FFFFFF"/>
        </a:accent3>
        <a:accent4>
          <a:srgbClr val="000000"/>
        </a:accent4>
        <a:accent5>
          <a:srgbClr val="DAEDEF"/>
        </a:accent5>
        <a:accent6>
          <a:srgbClr val="2D2D8A"/>
        </a:accent6>
        <a:hlink>
          <a:srgbClr val="009999"/>
        </a:hlink>
        <a:folHlink>
          <a:srgbClr val="99CC00"/>
        </a:folHlink>
      </a:clrScheme>
      <a:clrMap bg1="lt1" tx1="dk1" bg2="lt2" tx2="dk2" accent1="accent1" accent2="accent2" accent3="accent3" accent4="accent4" accent5="accent5" accent6="accent6" hlink="hlink" folHlink="folHlink"/>
    </a:extraClrScheme>
  </a:extraClrSchemeLst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Override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5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6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7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8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9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0.xml><?xml version="1.0" encoding="utf-8"?>
<a:themeOverride xmlns:a="http://schemas.openxmlformats.org/drawingml/2006/main">
  <a:clrScheme name="Office">
    <a:dk1>
      <a:sysClr val="windowText" lastClr="000000"/>
    </a:dk1>
    <a:lt1>
      <a:sysClr val="window" lastClr="FFFFFF"/>
    </a:lt1>
    <a:dk2>
      <a:srgbClr val="1F497D"/>
    </a:dk2>
    <a:lt2>
      <a:srgbClr val="EEECE1"/>
    </a:lt2>
    <a:accent1>
      <a:srgbClr val="4F81BD"/>
    </a:accent1>
    <a:accent2>
      <a:srgbClr val="C0504D"/>
    </a:accent2>
    <a:accent3>
      <a:srgbClr val="9BBB59"/>
    </a:accent3>
    <a:accent4>
      <a:srgbClr val="8064A2"/>
    </a:accent4>
    <a:accent5>
      <a:srgbClr val="4BACC6"/>
    </a:accent5>
    <a:accent6>
      <a:srgbClr val="F79646"/>
    </a:accent6>
    <a:hlink>
      <a:srgbClr val="0000FF"/>
    </a:hlink>
    <a:folHlink>
      <a:srgbClr val="800080"/>
    </a:folHlink>
  </a:clrScheme>
  <a:fontScheme name="Office">
    <a:majorFont>
      <a:latin typeface="Cambria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Times New Roman"/>
      <a:font script="Hebr" typeface="Times New Roman"/>
      <a:font script="Thai" typeface="Tahoma"/>
      <a:font script="Ethi" typeface="Nyala"/>
      <a:font script="Beng" typeface="Vrinda"/>
      <a:font script="Gujr" typeface="Shruti"/>
      <a:font script="Khmr" typeface="MoolBoran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Times New Roman"/>
      <a:font script="Uigh" typeface="Microsoft Uighur"/>
      <a:font script="Geor" typeface="Sylfaen"/>
    </a:majorFont>
    <a:minorFont>
      <a:latin typeface="Calibri"/>
      <a:ea typeface=""/>
      <a:cs typeface=""/>
      <a:font script="Jpan" typeface="ＭＳ Ｐゴシック"/>
      <a:font script="Hang" typeface="맑은 고딕"/>
      <a:font script="Hans" typeface="宋体"/>
      <a:font script="Hant" typeface="新細明體"/>
      <a:font script="Arab" typeface="Arial"/>
      <a:font script="Hebr" typeface="Arial"/>
      <a:font script="Thai" typeface="Tahoma"/>
      <a:font script="Ethi" typeface="Nyala"/>
      <a:font script="Beng" typeface="Vrinda"/>
      <a:font script="Gujr" typeface="Shruti"/>
      <a:font script="Khmr" typeface="DaunPenh"/>
      <a:font script="Knda" typeface="Tunga"/>
      <a:font script="Guru" typeface="Raavi"/>
      <a:font script="Cans" typeface="Euphemia"/>
      <a:font script="Cher" typeface="Plantagenet Cherokee"/>
      <a:font script="Yiii" typeface="Microsoft Yi Baiti"/>
      <a:font script="Tibt" typeface="Microsoft Himalaya"/>
      <a:font script="Thaa" typeface="MV Boli"/>
      <a:font script="Deva" typeface="Mangal"/>
      <a:font script="Telu" typeface="Gautami"/>
      <a:font script="Taml" typeface="Latha"/>
      <a:font script="Syrc" typeface="Estrangelo Edessa"/>
      <a:font script="Orya" typeface="Kalinga"/>
      <a:font script="Mlym" typeface="Kartika"/>
      <a:font script="Laoo" typeface="DokChampa"/>
      <a:font script="Sinh" typeface="Iskoola Pota"/>
      <a:font script="Mong" typeface="Mongolian Baiti"/>
      <a:font script="Viet" typeface="Arial"/>
      <a:font script="Uigh" typeface="Microsoft Uighur"/>
      <a:font script="Geor" typeface="Sylfaen"/>
    </a:minorFont>
  </a:fontScheme>
  <a:fmtScheme name="Office">
    <a:fillStyleLst>
      <a:solidFill>
        <a:schemeClr val="phClr"/>
      </a:solidFill>
      <a:gradFill rotWithShape="1">
        <a:gsLst>
          <a:gs pos="0">
            <a:schemeClr val="phClr">
              <a:tint val="50000"/>
              <a:satMod val="300000"/>
            </a:schemeClr>
          </a:gs>
          <a:gs pos="35000">
            <a:schemeClr val="phClr">
              <a:tint val="37000"/>
              <a:satMod val="300000"/>
            </a:schemeClr>
          </a:gs>
          <a:gs pos="100000">
            <a:schemeClr val="phClr">
              <a:tint val="15000"/>
              <a:satMod val="350000"/>
            </a:schemeClr>
          </a:gs>
        </a:gsLst>
        <a:lin ang="16200000" scaled="1"/>
      </a:gradFill>
      <a:gradFill rotWithShape="1">
        <a:gsLst>
          <a:gs pos="0">
            <a:schemeClr val="phClr">
              <a:shade val="51000"/>
              <a:satMod val="130000"/>
            </a:schemeClr>
          </a:gs>
          <a:gs pos="80000">
            <a:schemeClr val="phClr">
              <a:shade val="93000"/>
              <a:satMod val="130000"/>
            </a:schemeClr>
          </a:gs>
          <a:gs pos="100000">
            <a:schemeClr val="phClr">
              <a:shade val="94000"/>
              <a:satMod val="135000"/>
            </a:schemeClr>
          </a:gs>
        </a:gsLst>
        <a:lin ang="16200000" scaled="0"/>
      </a:gradFill>
    </a:fillStyleLst>
    <a:lnStyleLst>
      <a:ln w="9525" cap="flat" cmpd="sng" algn="ctr">
        <a:solidFill>
          <a:schemeClr val="phClr">
            <a:shade val="95000"/>
            <a:satMod val="105000"/>
          </a:schemeClr>
        </a:solidFill>
        <a:prstDash val="solid"/>
      </a:ln>
      <a:ln w="25400" cap="flat" cmpd="sng" algn="ctr">
        <a:solidFill>
          <a:schemeClr val="phClr"/>
        </a:solidFill>
        <a:prstDash val="solid"/>
      </a:ln>
      <a:ln w="38100" cap="flat" cmpd="sng" algn="ctr">
        <a:solidFill>
          <a:schemeClr val="phClr"/>
        </a:solidFill>
        <a:prstDash val="solid"/>
      </a:ln>
    </a:lnStyleLst>
    <a:effectStyleLst>
      <a:effectStyle>
        <a:effectLst>
          <a:outerShdw blurRad="40000" dist="20000" dir="5400000" rotWithShape="0">
            <a:srgbClr val="000000">
              <a:alpha val="38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</a:effectStyle>
      <a:effectStyle>
        <a:effectLst>
          <a:outerShdw blurRad="40000" dist="23000" dir="5400000" rotWithShape="0">
            <a:srgbClr val="000000">
              <a:alpha val="35000"/>
            </a:srgbClr>
          </a:outerShdw>
        </a:effectLst>
        <a:scene3d>
          <a:camera prst="orthographicFront">
            <a:rot lat="0" lon="0" rev="0"/>
          </a:camera>
          <a:lightRig rig="threePt" dir="t">
            <a:rot lat="0" lon="0" rev="1200000"/>
          </a:lightRig>
        </a:scene3d>
        <a:sp3d>
          <a:bevelT w="63500" h="25400"/>
        </a:sp3d>
      </a:effectStyle>
    </a:effectStyleLst>
    <a:bgFillStyleLst>
      <a:solidFill>
        <a:schemeClr val="phClr"/>
      </a:solidFill>
      <a:gradFill rotWithShape="1">
        <a:gsLst>
          <a:gs pos="0">
            <a:schemeClr val="phClr">
              <a:tint val="40000"/>
              <a:satMod val="350000"/>
            </a:schemeClr>
          </a:gs>
          <a:gs pos="40000">
            <a:schemeClr val="phClr">
              <a:tint val="45000"/>
              <a:shade val="99000"/>
              <a:satMod val="350000"/>
            </a:schemeClr>
          </a:gs>
          <a:gs pos="100000">
            <a:schemeClr val="phClr">
              <a:shade val="20000"/>
              <a:satMod val="255000"/>
            </a:schemeClr>
          </a:gs>
        </a:gsLst>
        <a:path path="circle">
          <a:fillToRect l="50000" t="-80000" r="50000" b="180000"/>
        </a:path>
      </a:gradFill>
      <a:gradFill rotWithShape="1">
        <a:gsLst>
          <a:gs pos="0">
            <a:schemeClr val="phClr">
              <a:tint val="80000"/>
              <a:satMod val="300000"/>
            </a:schemeClr>
          </a:gs>
          <a:gs pos="100000">
            <a:schemeClr val="phClr">
              <a:shade val="30000"/>
              <a:satMod val="200000"/>
            </a:schemeClr>
          </a:gs>
        </a:gsLst>
        <a:path path="circle">
          <a:fillToRect l="50000" t="50000" r="50000" b="50000"/>
        </a:path>
      </a:gradFill>
    </a:bgFillStyleLst>
  </a:fmtScheme>
</a:themeOverride>
</file>

<file path=ppt/theme/themeOverride11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2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3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ppt/theme/themeOverride14.xml><?xml version="1.0" encoding="utf-8"?>
<a:themeOverride xmlns:a="http://schemas.openxmlformats.org/drawingml/2006/main">
  <a:clrScheme name="">
    <a:dk1>
      <a:srgbClr val="000000"/>
    </a:dk1>
    <a:lt1>
      <a:srgbClr val="FFFFFF"/>
    </a:lt1>
    <a:dk2>
      <a:srgbClr val="000000"/>
    </a:dk2>
    <a:lt2>
      <a:srgbClr val="808080"/>
    </a:lt2>
    <a:accent1>
      <a:srgbClr val="FFFFFF"/>
    </a:accent1>
    <a:accent2>
      <a:srgbClr val="333399"/>
    </a:accent2>
    <a:accent3>
      <a:srgbClr val="FFFFFF"/>
    </a:accent3>
    <a:accent4>
      <a:srgbClr val="000000"/>
    </a:accent4>
    <a:accent5>
      <a:srgbClr val="FFFFFF"/>
    </a:accent5>
    <a:accent6>
      <a:srgbClr val="2D2D8A"/>
    </a:accent6>
    <a:hlink>
      <a:srgbClr val="009999"/>
    </a:hlink>
    <a:folHlink>
      <a:srgbClr val="99CC00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4625</Words>
  <Application>WPS Presentation</Application>
  <PresentationFormat>Presentación en pantalla (4:3)</PresentationFormat>
  <Paragraphs>582</Paragraphs>
  <Slides>18</Slides>
  <Notes>8</Notes>
  <HiddenSlides>0</HiddenSlides>
  <MMClips>0</MMClips>
  <ScaleCrop>false</ScaleCrop>
  <HeadingPairs>
    <vt:vector size="8" baseType="variant">
      <vt:variant>
        <vt:lpstr>已用的字体</vt:lpstr>
      </vt:variant>
      <vt:variant>
        <vt:i4>25</vt:i4>
      </vt:variant>
      <vt:variant>
        <vt:lpstr>主题</vt:lpstr>
      </vt:variant>
      <vt:variant>
        <vt:i4>2</vt:i4>
      </vt:variant>
      <vt:variant>
        <vt:lpstr>嵌入 OLE 服务器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47" baseType="lpstr">
      <vt:lpstr>Arial</vt:lpstr>
      <vt:lpstr>SimSun</vt:lpstr>
      <vt:lpstr>Wingdings</vt:lpstr>
      <vt:lpstr>Lucida Grande</vt:lpstr>
      <vt:lpstr>PingFang SC Regular</vt:lpstr>
      <vt:lpstr>Helvetica</vt:lpstr>
      <vt:lpstr>PingFang SC Semibold</vt:lpstr>
      <vt:lpstr>Calibri</vt:lpstr>
      <vt:lpstr>Lucida Grande</vt:lpstr>
      <vt:lpstr>PingFang SC Regular</vt:lpstr>
      <vt:lpstr>Microsoft YaHei</vt:lpstr>
      <vt:lpstr/>
      <vt:lpstr>Arial Unicode MS</vt:lpstr>
      <vt:lpstr>Arial</vt:lpstr>
      <vt:lpstr>Times New Roman</vt:lpstr>
      <vt:lpstr>Calibri</vt:lpstr>
      <vt:lpstr>Amelia-Rounded-UP-Light</vt:lpstr>
      <vt:lpstr>Amelia-Rounded-Regular</vt:lpstr>
      <vt:lpstr>Adobe Song Std L</vt:lpstr>
      <vt:lpstr>Adobe Fangsong Std R</vt:lpstr>
      <vt:lpstr>Trebuchet MS</vt:lpstr>
      <vt:lpstr>Adobe Kaiti Std R</vt:lpstr>
      <vt:lpstr>Adobe Fan Heiti Std B</vt:lpstr>
      <vt:lpstr>AmeliaRounded-Bold</vt:lpstr>
      <vt:lpstr>Segoe Print</vt:lpstr>
      <vt:lpstr>Blank</vt:lpstr>
      <vt:lpstr>1_Blank</vt:lpstr>
      <vt:lpstr>Excel.Sheet.12</vt:lpstr>
      <vt:lpstr>Excel.Sheet.12</vt:lpstr>
      <vt:lpstr>Natalidad/Fecundidad</vt:lpstr>
      <vt:lpstr>Natalidad/Fecundidad </vt:lpstr>
      <vt:lpstr>PowerPoint 演示文稿</vt:lpstr>
      <vt:lpstr>PowerPoint 演示文稿</vt:lpstr>
      <vt:lpstr>PowerPoint 演示文稿</vt:lpstr>
      <vt:lpstr>Nº de Nacimientos según grupos  de edad: 2017, 2018 y 2019* </vt:lpstr>
      <vt:lpstr>PowerPoint 演示文稿</vt:lpstr>
      <vt:lpstr>Aporte porcentual de cada grupo de edad  al descenso de la Natalidad 2017-2018 / 2018-2019*</vt:lpstr>
      <vt:lpstr>Evolución de tasas específicas de Fecundidad adolescente. Uruguay 2004-2019*   (nacimientos por cada mil adolescentes de 15 a 19 años)</vt:lpstr>
      <vt:lpstr>Evolución reciente de la fecundidad adolescente (nacimientos cada mil adolescentes de 15 a 19 años) Regiones seleccionadas</vt:lpstr>
      <vt:lpstr>PowerPoint 演示文稿</vt:lpstr>
      <vt:lpstr>Mortalidad infantil 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Muchas Gracias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“Tendencias recientes de la fecundidad, natalidad, mortalidad infantil y mortalidad materna en Uruguay”</dc:title>
  <dc:creator>Adriana Misa</dc:creator>
  <cp:lastModifiedBy>fmvelazquez</cp:lastModifiedBy>
  <cp:revision>295</cp:revision>
  <cp:lastPrinted>2018-03-15T14:46:00Z</cp:lastPrinted>
  <dcterms:created xsi:type="dcterms:W3CDTF">2020-02-27T12:06:21Z</dcterms:created>
  <dcterms:modified xsi:type="dcterms:W3CDTF">2020-02-27T12:47:53Z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1033-10.2.0.7646</vt:lpwstr>
  </property>
</Properties>
</file>